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1"/>
  </p:notesMasterIdLst>
  <p:sldIdLst>
    <p:sldId id="260" r:id="rId2"/>
    <p:sldId id="303" r:id="rId3"/>
    <p:sldId id="269" r:id="rId4"/>
    <p:sldId id="273" r:id="rId5"/>
    <p:sldId id="270" r:id="rId6"/>
    <p:sldId id="271" r:id="rId7"/>
    <p:sldId id="272" r:id="rId8"/>
    <p:sldId id="274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4" r:id="rId32"/>
    <p:sldId id="305" r:id="rId33"/>
    <p:sldId id="300" r:id="rId34"/>
    <p:sldId id="301" r:id="rId35"/>
    <p:sldId id="302" r:id="rId36"/>
    <p:sldId id="306" r:id="rId37"/>
    <p:sldId id="276" r:id="rId38"/>
    <p:sldId id="267" r:id="rId39"/>
    <p:sldId id="268" r:id="rId40"/>
    <p:sldId id="264" r:id="rId41"/>
    <p:sldId id="266" r:id="rId42"/>
    <p:sldId id="265" r:id="rId43"/>
    <p:sldId id="263" r:id="rId44"/>
    <p:sldId id="262" r:id="rId45"/>
    <p:sldId id="261" r:id="rId46"/>
    <p:sldId id="277" r:id="rId47"/>
    <p:sldId id="310" r:id="rId48"/>
    <p:sldId id="309" r:id="rId49"/>
    <p:sldId id="308" r:id="rId50"/>
    <p:sldId id="315" r:id="rId51"/>
    <p:sldId id="307" r:id="rId52"/>
    <p:sldId id="317" r:id="rId53"/>
    <p:sldId id="318" r:id="rId54"/>
    <p:sldId id="311" r:id="rId55"/>
    <p:sldId id="319" r:id="rId56"/>
    <p:sldId id="312" r:id="rId57"/>
    <p:sldId id="316" r:id="rId58"/>
    <p:sldId id="313" r:id="rId59"/>
    <p:sldId id="275" r:id="rId6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9C3"/>
    <a:srgbClr val="29103F"/>
    <a:srgbClr val="13212A"/>
    <a:srgbClr val="8C8F8E"/>
    <a:srgbClr val="3E46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44" d="100"/>
          <a:sy n="44" d="100"/>
        </p:scale>
        <p:origin x="-125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01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F9AA50D-5F1F-4C1E-BC3D-C715359F8293}" type="datetime1">
              <a:rPr lang="en-US"/>
              <a:pPr/>
              <a:t>2/29/2016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6F16B37-BB50-4860-B621-92F5BDBC64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5696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FA5608-FB1D-4DF2-A89C-2004C948F9D8}" type="slidenum">
              <a:rPr lang="en-US">
                <a:latin typeface="Arial" pitchFamily="34" charset="0"/>
                <a:ea typeface="ヒラギノ角ゴ Pro W3" charset="-128"/>
              </a:rPr>
              <a:pPr/>
              <a:t>1</a:t>
            </a:fld>
            <a:endParaRPr lang="en-US"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16B37-BB50-4860-B621-92F5BDBC64F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33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1E2472-1472-48D1-A3AC-F855E60A6EA0}" type="datetime1">
              <a:rPr lang="en-US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F6458-F23B-405C-8F21-21F697F72E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93C717-D7BA-4950-BE82-C9B6FA413421}" type="datetime1">
              <a:rPr lang="en-US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B1FAC-BFD0-4AF8-996E-9AE8DCF340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6E6FEF-464C-4304-A61D-DA55B042AC71}" type="datetime1">
              <a:rPr lang="en-US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45862-C674-48FB-954D-1B70B92CB9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95D324-5911-42F7-BAA7-B0399E5DAF57}" type="datetime1">
              <a:rPr lang="en-US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3080A-960D-4451-9B3F-76CB7E6F1B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4C9025-CCDE-41AC-8469-06231BE7E37A}" type="datetime1">
              <a:rPr lang="en-US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CF67D-FF79-4C17-9170-99C0DB2C0D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4FFCD2-4FD0-4489-A389-61AA38946966}" type="datetime1">
              <a:rPr lang="en-US"/>
              <a:pPr/>
              <a:t>2/29/2016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0720A-12D6-49B6-8C4C-A0F74D688C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CC1F02-0DC8-4E0B-89E4-5BDF7FFAAAFF}" type="datetime1">
              <a:rPr lang="en-US"/>
              <a:pPr/>
              <a:t>2/29/2016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94244-F706-4A01-B34D-B1BD1FC2FD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E34111-2818-4C2B-9A16-901FF17E1FDE}" type="datetime1">
              <a:rPr lang="en-US"/>
              <a:pPr/>
              <a:t>2/29/2016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A3017-8251-4C4C-B4F7-477F627955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6886E8-7E23-49BD-A7D5-B0CB10C8E9E8}" type="datetime1">
              <a:rPr lang="en-US"/>
              <a:pPr/>
              <a:t>2/29/2016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1E566-C267-499F-BE0F-07A657FD01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9FD3F7-5C67-437D-8B32-6AD57C640788}" type="datetime1">
              <a:rPr lang="en-US"/>
              <a:pPr/>
              <a:t>2/29/2016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A243D-5B78-4D26-9164-F29874F113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76DFAB-8E9E-4530-8913-0944DC4115F2}" type="datetime1">
              <a:rPr lang="en-US"/>
              <a:pPr/>
              <a:t>2/29/2016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23948-1902-4099-8A87-590E1C405B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5EA005D-2E76-47E9-B8EE-FDEE6CD95D58}" type="datetime1">
              <a:rPr lang="en-US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0B64028-1176-41D3-9614-D4E19406015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pitchFamily="-65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pitchFamily="-65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1524000" y="4770438"/>
            <a:ext cx="67818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5" name="Rectangle 8"/>
          <p:cNvSpPr>
            <a:spLocks noChangeArrowheads="1"/>
          </p:cNvSpPr>
          <p:nvPr/>
        </p:nvSpPr>
        <p:spPr bwMode="auto">
          <a:xfrm>
            <a:off x="381000" y="228600"/>
            <a:ext cx="8305800" cy="60198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6" name="Rectangle 7"/>
          <p:cNvSpPr>
            <a:spLocks noChangeArrowheads="1"/>
          </p:cNvSpPr>
          <p:nvPr/>
        </p:nvSpPr>
        <p:spPr bwMode="auto">
          <a:xfrm>
            <a:off x="381000" y="152400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381000" y="1219200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381000" y="1273175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799" name="Picture 10" descr="academicSymbolWdm_copu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42913"/>
            <a:ext cx="257016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305800" cy="1470025"/>
          </a:xfrm>
        </p:spPr>
        <p:txBody>
          <a:bodyPr/>
          <a:lstStyle/>
          <a:p>
            <a:r>
              <a:rPr lang="en-US" dirty="0" smtClean="0"/>
              <a:t>CPSC 875</a:t>
            </a:r>
          </a:p>
        </p:txBody>
      </p:sp>
      <p:sp>
        <p:nvSpPr>
          <p:cNvPr id="33801" name="Subtitle 2"/>
          <p:cNvSpPr>
            <a:spLocks noGrp="1"/>
          </p:cNvSpPr>
          <p:nvPr>
            <p:ph type="subTitle" idx="1"/>
          </p:nvPr>
        </p:nvSpPr>
        <p:spPr>
          <a:xfrm>
            <a:off x="1120775" y="3657600"/>
            <a:ext cx="6840538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John D. McGregor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C16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Capturing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use  </a:t>
            </a:r>
            <a:r>
              <a:rPr lang="en-US" dirty="0" err="1" smtClean="0"/>
              <a:t>reqspec</a:t>
            </a:r>
            <a:r>
              <a:rPr lang="en-US" dirty="0" smtClean="0"/>
              <a:t> to capture requirements</a:t>
            </a:r>
          </a:p>
          <a:p>
            <a:r>
              <a:rPr lang="en-US" dirty="0" smtClean="0"/>
              <a:t>And we will use a set of languages to define verification activities</a:t>
            </a:r>
          </a:p>
          <a:p>
            <a:r>
              <a:rPr lang="en-US" dirty="0" smtClean="0"/>
              <a:t>These languages will make the process of V&amp;V more robust and automated.</a:t>
            </a:r>
          </a:p>
          <a:p>
            <a:r>
              <a:rPr lang="en-US" dirty="0" smtClean="0"/>
              <a:t>Given we are building the cruise control for a family of vehicles</a:t>
            </a:r>
          </a:p>
          <a:p>
            <a:r>
              <a:rPr lang="en-US" dirty="0" smtClean="0"/>
              <a:t>We develop requirements first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16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grammar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000" dirty="0"/>
              <a:t>Goal ::=</a:t>
            </a:r>
            <a:endParaRPr lang="en-US" sz="1000" dirty="0" smtClean="0"/>
          </a:p>
          <a:p>
            <a:pPr marL="0" indent="0">
              <a:buNone/>
            </a:pPr>
            <a:r>
              <a:rPr lang="en-US" sz="1000" dirty="0" smtClean="0"/>
              <a:t>goal </a:t>
            </a:r>
            <a:r>
              <a:rPr lang="en-US" sz="1000" dirty="0"/>
              <a:t>Name ( : Title )? </a:t>
            </a:r>
          </a:p>
          <a:p>
            <a:pPr marL="0" indent="0">
              <a:buNone/>
            </a:pPr>
            <a:r>
              <a:rPr lang="en-US" sz="1000" dirty="0"/>
              <a:t>( for </a:t>
            </a:r>
            <a:r>
              <a:rPr lang="en-US" sz="1000" dirty="0" err="1"/>
              <a:t>TargetElement</a:t>
            </a:r>
            <a:r>
              <a:rPr lang="en-US" sz="1000" dirty="0"/>
              <a:t> )? </a:t>
            </a:r>
          </a:p>
          <a:p>
            <a:pPr marL="0" indent="0">
              <a:buNone/>
            </a:pPr>
            <a:r>
              <a:rPr lang="en-US" sz="1000" dirty="0"/>
              <a:t>[ </a:t>
            </a:r>
          </a:p>
          <a:p>
            <a:pPr marL="0" indent="0">
              <a:buNone/>
            </a:pPr>
            <a:r>
              <a:rPr lang="en-US" sz="1000" dirty="0"/>
              <a:t>( category ( &lt;</a:t>
            </a:r>
            <a:r>
              <a:rPr lang="en-US" sz="1000" dirty="0" err="1"/>
              <a:t>ReqCategory</a:t>
            </a:r>
            <a:r>
              <a:rPr lang="en-US" sz="1000" dirty="0"/>
              <a:t>&gt; )+ )? </a:t>
            </a:r>
          </a:p>
          <a:p>
            <a:pPr marL="0" indent="0">
              <a:buNone/>
            </a:pPr>
            <a:r>
              <a:rPr lang="en-US" sz="1000" dirty="0"/>
              <a:t>( description </a:t>
            </a:r>
            <a:r>
              <a:rPr lang="en-US" sz="1000" dirty="0" err="1"/>
              <a:t>Description</a:t>
            </a:r>
            <a:r>
              <a:rPr lang="en-US" sz="1000" dirty="0"/>
              <a:t> )? </a:t>
            </a:r>
          </a:p>
          <a:p>
            <a:pPr marL="0" indent="0">
              <a:buNone/>
            </a:pPr>
            <a:r>
              <a:rPr lang="en-US" sz="1000" dirty="0"/>
              <a:t>( </a:t>
            </a:r>
            <a:r>
              <a:rPr lang="en-US" sz="1000" dirty="0" err="1"/>
              <a:t>ConstantVariable</a:t>
            </a:r>
            <a:r>
              <a:rPr lang="en-US" sz="1000" dirty="0"/>
              <a:t> )* </a:t>
            </a:r>
          </a:p>
          <a:p>
            <a:pPr marL="0" indent="0">
              <a:buNone/>
            </a:pPr>
            <a:r>
              <a:rPr lang="en-US" sz="1000" dirty="0"/>
              <a:t>( rationale String )? </a:t>
            </a:r>
          </a:p>
          <a:p>
            <a:pPr marL="0" indent="0">
              <a:buNone/>
            </a:pPr>
            <a:r>
              <a:rPr lang="en-US" sz="1000" dirty="0"/>
              <a:t>( refines ( &lt;Goal&gt; )+ )? </a:t>
            </a:r>
          </a:p>
          <a:p>
            <a:pPr marL="0" indent="0">
              <a:buNone/>
            </a:pPr>
            <a:r>
              <a:rPr lang="en-US" sz="1000" dirty="0"/>
              <a:t>( conflicts with ( &lt;Goal&gt; )+)? </a:t>
            </a:r>
          </a:p>
          <a:p>
            <a:pPr marL="0" indent="0">
              <a:buNone/>
            </a:pPr>
            <a:r>
              <a:rPr lang="en-US" sz="1000" dirty="0"/>
              <a:t>( evolves ( &lt;Goal&gt; )+)? </a:t>
            </a:r>
          </a:p>
          <a:p>
            <a:pPr marL="0" indent="0">
              <a:buNone/>
            </a:pPr>
            <a:r>
              <a:rPr lang="en-US" sz="1000" dirty="0"/>
              <a:t>( dropped )? </a:t>
            </a:r>
          </a:p>
          <a:p>
            <a:pPr marL="0" indent="0">
              <a:buNone/>
            </a:pPr>
            <a:r>
              <a:rPr lang="en-US" sz="1000" dirty="0"/>
              <a:t>( stakeholder ( &lt;Stakeholder&gt; )+ )? </a:t>
            </a:r>
          </a:p>
          <a:p>
            <a:pPr marL="0" indent="0">
              <a:buNone/>
            </a:pPr>
            <a:r>
              <a:rPr lang="en-US" sz="1000" dirty="0"/>
              <a:t>( see document requirement ( &lt;Requirement&gt; )+)? </a:t>
            </a:r>
          </a:p>
          <a:p>
            <a:pPr marL="0" indent="0">
              <a:buNone/>
            </a:pPr>
            <a:r>
              <a:rPr lang="en-US" sz="1000" dirty="0"/>
              <a:t>( see document ( </a:t>
            </a:r>
            <a:r>
              <a:rPr lang="en-US" sz="1000" dirty="0" err="1"/>
              <a:t>DocReference</a:t>
            </a:r>
            <a:r>
              <a:rPr lang="en-US" sz="1000" dirty="0"/>
              <a:t> )+ )? </a:t>
            </a:r>
          </a:p>
          <a:p>
            <a:pPr marL="0" indent="0">
              <a:buNone/>
            </a:pPr>
            <a:r>
              <a:rPr lang="en-US" sz="1000" dirty="0"/>
              <a:t>( issues (String)+ )? </a:t>
            </a:r>
          </a:p>
          <a:p>
            <a:pPr marL="0" indent="0">
              <a:buNone/>
            </a:pPr>
            <a:r>
              <a:rPr lang="en-US" sz="1000" dirty="0"/>
              <a:t>( </a:t>
            </a:r>
            <a:r>
              <a:rPr lang="en-US" sz="1000" dirty="0" err="1"/>
              <a:t>ChangeUncertainty</a:t>
            </a:r>
            <a:r>
              <a:rPr lang="en-US" sz="1000" dirty="0"/>
              <a:t> )? </a:t>
            </a:r>
          </a:p>
          <a:p>
            <a:pPr marL="0" indent="0">
              <a:buNone/>
            </a:pPr>
            <a:r>
              <a:rPr lang="en-US" sz="1000" dirty="0" smtClean="0"/>
              <a:t>]</a:t>
            </a:r>
            <a:endParaRPr lang="en-US" sz="1000" dirty="0"/>
          </a:p>
          <a:p>
            <a:pPr marL="0" indent="0">
              <a:buNone/>
            </a:pPr>
            <a:r>
              <a:rPr lang="en-US" sz="1000" dirty="0"/>
              <a:t>Title ::= String </a:t>
            </a:r>
          </a:p>
          <a:p>
            <a:pPr marL="0" indent="0">
              <a:buNone/>
            </a:pPr>
            <a:r>
              <a:rPr lang="en-US" sz="1000" dirty="0" err="1"/>
              <a:t>TargetClassifier</a:t>
            </a:r>
            <a:r>
              <a:rPr lang="en-US" sz="1000" dirty="0"/>
              <a:t> ::= &lt;AADL Component Classifier&gt; </a:t>
            </a:r>
          </a:p>
          <a:p>
            <a:pPr marL="0" indent="0">
              <a:buNone/>
            </a:pPr>
            <a:r>
              <a:rPr lang="en-US" sz="1000" dirty="0" err="1"/>
              <a:t>TargetElement</a:t>
            </a:r>
            <a:r>
              <a:rPr lang="en-US" sz="1000" dirty="0"/>
              <a:t> ::= &lt;</a:t>
            </a:r>
            <a:r>
              <a:rPr lang="en-US" sz="1000" dirty="0" err="1"/>
              <a:t>ModelElement</a:t>
            </a:r>
            <a:r>
              <a:rPr lang="en-US" sz="1000" dirty="0"/>
              <a:t>&gt; </a:t>
            </a:r>
          </a:p>
          <a:p>
            <a:pPr marL="0" indent="0">
              <a:buNone/>
            </a:pPr>
            <a:r>
              <a:rPr lang="en-US" sz="1000" dirty="0" err="1"/>
              <a:t>DocReference</a:t>
            </a:r>
            <a:r>
              <a:rPr lang="en-US" sz="1000" dirty="0"/>
              <a:t> ::= URI to an element in an external document </a:t>
            </a:r>
          </a:p>
        </p:txBody>
      </p:sp>
    </p:spTree>
    <p:extLst>
      <p:ext uri="{BB962C8B-B14F-4D97-AF65-F5344CB8AC3E}">
        <p14:creationId xmlns:p14="http://schemas.microsoft.com/office/powerpoint/2010/main" val="62420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Stakeholder goals grammar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err="1"/>
              <a:t>StakeholderGoals</a:t>
            </a:r>
            <a:r>
              <a:rPr lang="en-US" sz="2000" dirty="0"/>
              <a:t> ::= </a:t>
            </a:r>
          </a:p>
          <a:p>
            <a:pPr marL="0" indent="0">
              <a:buNone/>
            </a:pPr>
            <a:r>
              <a:rPr lang="en-US" sz="2000" dirty="0"/>
              <a:t>stakeholder goals </a:t>
            </a:r>
            <a:r>
              <a:rPr lang="en-US" sz="2000" dirty="0" err="1"/>
              <a:t>NestedName</a:t>
            </a:r>
            <a:r>
              <a:rPr lang="en-US" sz="2000" dirty="0"/>
              <a:t> ( : Title )? </a:t>
            </a:r>
          </a:p>
          <a:p>
            <a:pPr marL="0" indent="0">
              <a:buNone/>
            </a:pPr>
            <a:r>
              <a:rPr lang="en-US" sz="2000" dirty="0"/>
              <a:t>for ( </a:t>
            </a:r>
            <a:r>
              <a:rPr lang="en-US" sz="2000" dirty="0" err="1"/>
              <a:t>TargetClassifier</a:t>
            </a:r>
            <a:r>
              <a:rPr lang="en-US" sz="2000" dirty="0"/>
              <a:t> | all ) </a:t>
            </a:r>
          </a:p>
          <a:p>
            <a:pPr marL="0" indent="0">
              <a:buNone/>
            </a:pPr>
            <a:r>
              <a:rPr lang="en-US" sz="2000" dirty="0"/>
              <a:t>( use constants &lt;</a:t>
            </a:r>
            <a:r>
              <a:rPr lang="en-US" sz="2000" dirty="0" err="1"/>
              <a:t>GlobalConstants</a:t>
            </a:r>
            <a:r>
              <a:rPr lang="en-US" sz="2000" dirty="0"/>
              <a:t>&gt;* )? </a:t>
            </a:r>
          </a:p>
          <a:p>
            <a:pPr marL="0" indent="0">
              <a:buNone/>
            </a:pPr>
            <a:r>
              <a:rPr lang="en-US" sz="2000" dirty="0"/>
              <a:t>[</a:t>
            </a:r>
          </a:p>
          <a:p>
            <a:pPr marL="0" indent="0">
              <a:buNone/>
            </a:pPr>
            <a:r>
              <a:rPr lang="en-US" sz="2000" dirty="0"/>
              <a:t>(description </a:t>
            </a:r>
            <a:r>
              <a:rPr lang="en-US" sz="2000" dirty="0" err="1"/>
              <a:t>Description</a:t>
            </a:r>
            <a:r>
              <a:rPr lang="en-US" sz="2000" dirty="0"/>
              <a:t> )? </a:t>
            </a:r>
          </a:p>
          <a:p>
            <a:pPr marL="0" indent="0">
              <a:buNone/>
            </a:pPr>
            <a:r>
              <a:rPr lang="en-US" sz="2000" dirty="0"/>
              <a:t>(see document ( </a:t>
            </a:r>
            <a:r>
              <a:rPr lang="en-US" sz="2000" dirty="0" err="1"/>
              <a:t>DocReference</a:t>
            </a:r>
            <a:r>
              <a:rPr lang="en-US" sz="2000" dirty="0"/>
              <a:t> )+ )? </a:t>
            </a:r>
          </a:p>
          <a:p>
            <a:pPr marL="0" indent="0">
              <a:buNone/>
            </a:pPr>
            <a:r>
              <a:rPr lang="en-US" sz="2000" dirty="0"/>
              <a:t>( </a:t>
            </a:r>
            <a:r>
              <a:rPr lang="en-US" sz="2000" dirty="0" err="1"/>
              <a:t>ConstantVariable</a:t>
            </a:r>
            <a:r>
              <a:rPr lang="en-US" sz="2000" dirty="0"/>
              <a:t> )* </a:t>
            </a:r>
          </a:p>
          <a:p>
            <a:pPr marL="0" indent="0">
              <a:buNone/>
            </a:pPr>
            <a:r>
              <a:rPr lang="en-US" sz="2000" dirty="0"/>
              <a:t>( Goal )+ </a:t>
            </a:r>
          </a:p>
          <a:p>
            <a:pPr marL="0" indent="0">
              <a:buNone/>
            </a:pPr>
            <a:r>
              <a:rPr lang="en-US" sz="2000" dirty="0"/>
              <a:t>( issues (String)+ )? </a:t>
            </a:r>
          </a:p>
          <a:p>
            <a:pPr marL="0" indent="0">
              <a:buNone/>
            </a:pPr>
            <a:r>
              <a:rPr lang="en-US" sz="20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78296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8100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stakeholder goals </a:t>
            </a:r>
            <a:r>
              <a:rPr lang="en-US" sz="2400" b="1" dirty="0" err="1"/>
              <a:t>caccGoals</a:t>
            </a:r>
            <a:r>
              <a:rPr lang="en-US" sz="2400" b="1" dirty="0"/>
              <a:t> for integration::</a:t>
            </a:r>
            <a:r>
              <a:rPr lang="en-US" sz="2400" b="1" dirty="0" err="1"/>
              <a:t>cacc_rt.devices</a:t>
            </a:r>
            <a:r>
              <a:rPr lang="en-US" sz="2400" b="1" dirty="0"/>
              <a:t> </a:t>
            </a:r>
            <a:r>
              <a:rPr lang="en-US" sz="2400" b="1" dirty="0" smtClean="0"/>
              <a:t>[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goal g1 : "Safety" [</a:t>
            </a:r>
          </a:p>
          <a:p>
            <a:pPr marL="0" indent="0">
              <a:buNone/>
            </a:pPr>
            <a:r>
              <a:rPr lang="en-US" sz="2400" b="1" dirty="0"/>
              <a:t>description "The system shall be safe."</a:t>
            </a:r>
          </a:p>
          <a:p>
            <a:pPr marL="0" indent="0">
              <a:buNone/>
            </a:pPr>
            <a:r>
              <a:rPr lang="en-US" sz="2400" b="1" dirty="0"/>
              <a:t>rationale "This is a control system, whose failure affects lives. "</a:t>
            </a:r>
          </a:p>
          <a:p>
            <a:pPr marL="0" indent="0">
              <a:buNone/>
            </a:pPr>
            <a:r>
              <a:rPr lang="en-US" sz="2400" b="1" dirty="0"/>
              <a:t>stakeholder cacc.rs</a:t>
            </a:r>
          </a:p>
          <a:p>
            <a:pPr marL="0" indent="0">
              <a:buNone/>
            </a:pPr>
            <a:r>
              <a:rPr lang="en-US" sz="2400" dirty="0" smtClean="0"/>
              <a:t>]]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867400"/>
            <a:ext cx="59436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107" y="1589964"/>
            <a:ext cx="1952625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708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 Grammar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100" dirty="0"/>
              <a:t>Requirement ::= </a:t>
            </a:r>
          </a:p>
          <a:p>
            <a:pPr marL="0" indent="0">
              <a:buNone/>
            </a:pPr>
            <a:r>
              <a:rPr lang="en-US" sz="1100" dirty="0"/>
              <a:t>requirement Name ( : Title )? </a:t>
            </a:r>
          </a:p>
          <a:p>
            <a:pPr marL="0" indent="0">
              <a:buNone/>
            </a:pPr>
            <a:r>
              <a:rPr lang="en-US" sz="1100" dirty="0"/>
              <a:t>( for </a:t>
            </a:r>
            <a:r>
              <a:rPr lang="en-US" sz="1100" dirty="0" err="1"/>
              <a:t>TargetElement</a:t>
            </a:r>
            <a:r>
              <a:rPr lang="en-US" sz="1100" dirty="0"/>
              <a:t> )? </a:t>
            </a:r>
          </a:p>
          <a:p>
            <a:pPr marL="0" indent="0">
              <a:buNone/>
            </a:pPr>
            <a:r>
              <a:rPr lang="en-US" sz="1100" dirty="0"/>
              <a:t>[ </a:t>
            </a:r>
          </a:p>
          <a:p>
            <a:pPr marL="0" indent="0">
              <a:buNone/>
            </a:pPr>
            <a:r>
              <a:rPr lang="en-US" sz="1100" dirty="0"/>
              <a:t>( category ( &lt;</a:t>
            </a:r>
            <a:r>
              <a:rPr lang="en-US" sz="1100" dirty="0" err="1"/>
              <a:t>ReqCategory</a:t>
            </a:r>
            <a:r>
              <a:rPr lang="en-US" sz="1100" dirty="0"/>
              <a:t>&gt; )+ )? </a:t>
            </a:r>
          </a:p>
          <a:p>
            <a:pPr marL="0" indent="0">
              <a:buNone/>
            </a:pPr>
            <a:r>
              <a:rPr lang="en-US" sz="1100" dirty="0"/>
              <a:t>( description </a:t>
            </a:r>
            <a:r>
              <a:rPr lang="en-US" sz="1100" dirty="0" err="1"/>
              <a:t>Description</a:t>
            </a:r>
            <a:r>
              <a:rPr lang="en-US" sz="1100" dirty="0"/>
              <a:t> )? </a:t>
            </a:r>
          </a:p>
          <a:p>
            <a:pPr marL="0" indent="0">
              <a:buNone/>
            </a:pPr>
            <a:r>
              <a:rPr lang="en-US" sz="1100" dirty="0"/>
              <a:t>( Variable )* </a:t>
            </a:r>
          </a:p>
          <a:p>
            <a:pPr marL="0" indent="0">
              <a:buNone/>
            </a:pPr>
            <a:r>
              <a:rPr lang="en-US" sz="1100" dirty="0"/>
              <a:t>( Predicate )? </a:t>
            </a:r>
          </a:p>
          <a:p>
            <a:pPr marL="0" indent="0">
              <a:buNone/>
            </a:pPr>
            <a:r>
              <a:rPr lang="en-US" sz="1100" dirty="0"/>
              <a:t>( rationale String )? </a:t>
            </a:r>
          </a:p>
          <a:p>
            <a:pPr marL="0" indent="0">
              <a:buNone/>
            </a:pPr>
            <a:r>
              <a:rPr lang="en-US" sz="1100" dirty="0"/>
              <a:t>( mitigates ( &lt;Hazard&gt; )+ )? </a:t>
            </a:r>
          </a:p>
          <a:p>
            <a:pPr marL="0" indent="0">
              <a:buNone/>
            </a:pPr>
            <a:r>
              <a:rPr lang="en-US" sz="1100" dirty="0"/>
              <a:t>( refines ( &lt;Requirement&gt; )+)? </a:t>
            </a:r>
          </a:p>
          <a:p>
            <a:pPr marL="0" indent="0">
              <a:buNone/>
            </a:pPr>
            <a:r>
              <a:rPr lang="en-US" sz="1100" dirty="0"/>
              <a:t>( decomposes ( &lt;Requirement&gt; )+)? </a:t>
            </a:r>
          </a:p>
          <a:p>
            <a:pPr marL="0" indent="0">
              <a:buNone/>
            </a:pPr>
            <a:r>
              <a:rPr lang="en-US" sz="1100" dirty="0"/>
              <a:t>( evolves ( &lt;Requirement&gt; )+)? </a:t>
            </a:r>
          </a:p>
          <a:p>
            <a:pPr marL="0" indent="0">
              <a:buNone/>
            </a:pPr>
            <a:r>
              <a:rPr lang="en-US" sz="1100" dirty="0"/>
              <a:t>( dropped )? </a:t>
            </a:r>
          </a:p>
          <a:p>
            <a:pPr marL="0" indent="0">
              <a:buNone/>
            </a:pPr>
            <a:r>
              <a:rPr lang="en-US" sz="1100" dirty="0"/>
              <a:t>(development stakeholder ( &lt;Stakeholder&gt; )+ )? </a:t>
            </a:r>
          </a:p>
          <a:p>
            <a:pPr marL="0" indent="0">
              <a:buNone/>
            </a:pPr>
            <a:r>
              <a:rPr lang="en-US" sz="1100" dirty="0"/>
              <a:t>( see goal ( &lt;Goal&gt; )+)? </a:t>
            </a:r>
          </a:p>
          <a:p>
            <a:pPr marL="0" indent="0">
              <a:buNone/>
            </a:pPr>
            <a:r>
              <a:rPr lang="en-US" sz="1100" dirty="0"/>
              <a:t>( see document goal ( &lt;Goal&gt; )+)? </a:t>
            </a:r>
          </a:p>
          <a:p>
            <a:pPr marL="0" indent="0">
              <a:buNone/>
            </a:pPr>
            <a:r>
              <a:rPr lang="en-US" sz="1100" dirty="0"/>
              <a:t>( see document requirement ( &lt;Requirement&gt; )+)? </a:t>
            </a:r>
          </a:p>
          <a:p>
            <a:pPr marL="0" indent="0">
              <a:buNone/>
            </a:pPr>
            <a:r>
              <a:rPr lang="en-US" sz="1100" dirty="0"/>
              <a:t>( see </a:t>
            </a:r>
            <a:r>
              <a:rPr lang="en-US" sz="1100" dirty="0" smtClean="0"/>
              <a:t>document </a:t>
            </a:r>
            <a:r>
              <a:rPr lang="en-US" sz="1100" dirty="0"/>
              <a:t>( </a:t>
            </a:r>
            <a:r>
              <a:rPr lang="en-US" sz="1100" dirty="0" err="1"/>
              <a:t>DocReference</a:t>
            </a:r>
            <a:r>
              <a:rPr lang="en-US" sz="1100" dirty="0"/>
              <a:t> )+ </a:t>
            </a:r>
            <a:r>
              <a:rPr lang="en-US" sz="1100" dirty="0" smtClean="0"/>
              <a:t>)?</a:t>
            </a:r>
          </a:p>
          <a:p>
            <a:pPr marL="0" indent="0">
              <a:buNone/>
            </a:pPr>
            <a:r>
              <a:rPr lang="en-US" sz="1100" dirty="0"/>
              <a:t>( issues (String)+ )? </a:t>
            </a:r>
          </a:p>
          <a:p>
            <a:pPr marL="0" indent="0">
              <a:buNone/>
            </a:pPr>
            <a:r>
              <a:rPr lang="en-US" sz="1100" dirty="0"/>
              <a:t>( </a:t>
            </a:r>
            <a:r>
              <a:rPr lang="en-US" sz="1100" dirty="0" err="1"/>
              <a:t>ChangeUncertainty</a:t>
            </a:r>
            <a:r>
              <a:rPr lang="en-US" sz="1100" dirty="0"/>
              <a:t> )? </a:t>
            </a:r>
          </a:p>
          <a:p>
            <a:pPr marL="0" indent="0">
              <a:buNone/>
            </a:pPr>
            <a:r>
              <a:rPr lang="en-US" sz="11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4114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requirement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177800">
              <a:buNone/>
            </a:pPr>
            <a:r>
              <a:rPr lang="en-US" sz="1600" b="1" dirty="0"/>
              <a:t>requirement specification </a:t>
            </a:r>
            <a:r>
              <a:rPr lang="en-US" sz="1600" b="1" dirty="0" err="1"/>
              <a:t>caccreqs</a:t>
            </a:r>
            <a:r>
              <a:rPr lang="en-US" sz="1600" b="1" dirty="0"/>
              <a:t> </a:t>
            </a:r>
          </a:p>
          <a:p>
            <a:pPr marL="0" indent="0" defTabSz="177800">
              <a:buNone/>
            </a:pPr>
            <a:r>
              <a:rPr lang="en-US" sz="1600" b="1" dirty="0"/>
              <a:t>for integration::</a:t>
            </a:r>
            <a:r>
              <a:rPr lang="en-US" sz="1600" b="1" dirty="0" err="1"/>
              <a:t>cacc_rt.devices</a:t>
            </a:r>
            <a:r>
              <a:rPr lang="en-US" sz="1600" b="1" dirty="0"/>
              <a:t>  </a:t>
            </a:r>
          </a:p>
          <a:p>
            <a:pPr marL="0" indent="0" defTabSz="177800">
              <a:buNone/>
            </a:pPr>
            <a:r>
              <a:rPr lang="en-US" sz="1600" dirty="0"/>
              <a:t>[</a:t>
            </a:r>
          </a:p>
          <a:p>
            <a:pPr marL="0" indent="0" defTabSz="177800">
              <a:buNone/>
            </a:pPr>
            <a:r>
              <a:rPr lang="en-US" sz="1600" b="1" dirty="0" err="1"/>
              <a:t>val</a:t>
            </a:r>
            <a:r>
              <a:rPr lang="en-US" sz="1600" b="1" dirty="0"/>
              <a:t> </a:t>
            </a:r>
            <a:r>
              <a:rPr lang="en-US" sz="1600" b="1" u="sng" dirty="0" err="1"/>
              <a:t>MaximumSpeed</a:t>
            </a:r>
            <a:r>
              <a:rPr lang="en-US" sz="1600" b="1" u="sng" dirty="0"/>
              <a:t> = 120.0 mph</a:t>
            </a:r>
          </a:p>
          <a:p>
            <a:pPr marL="0" indent="0" defTabSz="177800">
              <a:buNone/>
            </a:pPr>
            <a:endParaRPr lang="en-US" sz="1600" dirty="0"/>
          </a:p>
          <a:p>
            <a:pPr marL="0" indent="0" defTabSz="177800">
              <a:buNone/>
            </a:pPr>
            <a:r>
              <a:rPr lang="en-US" sz="1600" b="1" dirty="0"/>
              <a:t>requirement speed_R1 : "throttle cannot exceed the maximum setting" </a:t>
            </a:r>
          </a:p>
          <a:p>
            <a:pPr marL="0" indent="0" defTabSz="177800">
              <a:buNone/>
            </a:pPr>
            <a:r>
              <a:rPr lang="en-US" sz="1600" dirty="0"/>
              <a:t>[</a:t>
            </a:r>
          </a:p>
          <a:p>
            <a:pPr marL="0" indent="0" defTabSz="177800">
              <a:buNone/>
            </a:pPr>
            <a:r>
              <a:rPr lang="en-US" sz="1600" b="1" dirty="0"/>
              <a:t>description this " shall have a maximum reading that is less than or equal to maximum setting"</a:t>
            </a:r>
          </a:p>
          <a:p>
            <a:pPr marL="0" indent="0" defTabSz="177800">
              <a:buNone/>
            </a:pPr>
            <a:r>
              <a:rPr lang="en-US" sz="1600" b="1" dirty="0"/>
              <a:t>compute </a:t>
            </a:r>
            <a:r>
              <a:rPr lang="en-US" sz="1600" b="1" dirty="0" err="1"/>
              <a:t>actualSpeed</a:t>
            </a:r>
            <a:endParaRPr lang="en-US" sz="1600" b="1" dirty="0"/>
          </a:p>
          <a:p>
            <a:pPr marL="0" indent="0" defTabSz="177800">
              <a:buNone/>
            </a:pPr>
            <a:r>
              <a:rPr lang="en-US" sz="1600" b="1" dirty="0"/>
              <a:t>assert value </a:t>
            </a:r>
            <a:r>
              <a:rPr lang="en-US" sz="1600" b="1" dirty="0" err="1"/>
              <a:t>actualSpeed</a:t>
            </a:r>
            <a:r>
              <a:rPr lang="en-US" sz="1600" b="1" dirty="0"/>
              <a:t> &lt;= </a:t>
            </a:r>
            <a:r>
              <a:rPr lang="en-US" sz="1600" b="1" dirty="0" err="1"/>
              <a:t>MaximumSpeed</a:t>
            </a:r>
            <a:endParaRPr lang="en-US" sz="1600" b="1" dirty="0"/>
          </a:p>
          <a:p>
            <a:pPr marL="0" indent="0" defTabSz="177800">
              <a:buNone/>
            </a:pPr>
            <a:r>
              <a:rPr lang="en-US" sz="1600" b="1" dirty="0"/>
              <a:t>rationale "The system might exceed the maximum safe speed"</a:t>
            </a:r>
          </a:p>
          <a:p>
            <a:pPr marL="0" indent="0" defTabSz="177800">
              <a:buNone/>
            </a:pPr>
            <a:r>
              <a:rPr lang="en-US" sz="1600" b="1" dirty="0"/>
              <a:t>mitigates "Invalid data sent by the </a:t>
            </a:r>
            <a:r>
              <a:rPr lang="en-US" sz="1600" b="1" u="sng" dirty="0"/>
              <a:t>speedometer"</a:t>
            </a:r>
          </a:p>
          <a:p>
            <a:pPr marL="0" indent="0" defTabSz="177800">
              <a:buNone/>
            </a:pPr>
            <a:r>
              <a:rPr lang="en-US" sz="1600" dirty="0"/>
              <a:t>//category [</a:t>
            </a:r>
            <a:r>
              <a:rPr lang="en-US" sz="1600" u="sng" dirty="0"/>
              <a:t>cc]</a:t>
            </a:r>
          </a:p>
          <a:p>
            <a:pPr marL="0" indent="0" defTabSz="177800">
              <a:buNone/>
            </a:pPr>
            <a:r>
              <a:rPr lang="en-US" sz="1600" b="1" dirty="0"/>
              <a:t>see goal caccGoals.g1 </a:t>
            </a:r>
          </a:p>
          <a:p>
            <a:pPr marL="0" indent="0" defTabSz="177800">
              <a:buNone/>
            </a:pPr>
            <a:r>
              <a:rPr lang="en-US" sz="1600" dirty="0"/>
              <a:t>] </a:t>
            </a:r>
          </a:p>
        </p:txBody>
      </p:sp>
    </p:spTree>
    <p:extLst>
      <p:ext uri="{BB962C8B-B14F-4D97-AF65-F5344CB8AC3E}">
        <p14:creationId xmlns:p14="http://schemas.microsoft.com/office/powerpoint/2010/main" val="35013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Requirements Grammar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err="1"/>
              <a:t>SystemRequirements</a:t>
            </a:r>
            <a:r>
              <a:rPr lang="en-US" sz="2400" dirty="0"/>
              <a:t> ::= </a:t>
            </a:r>
          </a:p>
          <a:p>
            <a:pPr marL="0" indent="0">
              <a:buNone/>
            </a:pPr>
            <a:r>
              <a:rPr lang="en-US" sz="2400" dirty="0"/>
              <a:t>System requirements </a:t>
            </a:r>
            <a:r>
              <a:rPr lang="en-US" sz="2400" dirty="0" err="1"/>
              <a:t>NestedName</a:t>
            </a:r>
            <a:r>
              <a:rPr lang="en-US" sz="2400" dirty="0"/>
              <a:t> ( : Title )? </a:t>
            </a:r>
          </a:p>
          <a:p>
            <a:pPr marL="0" indent="0">
              <a:buNone/>
            </a:pPr>
            <a:r>
              <a:rPr lang="en-US" sz="2400" dirty="0"/>
              <a:t>for ( </a:t>
            </a:r>
            <a:r>
              <a:rPr lang="en-US" sz="2400" dirty="0" err="1"/>
              <a:t>TargetClassifier</a:t>
            </a:r>
            <a:r>
              <a:rPr lang="en-US" sz="2400" dirty="0"/>
              <a:t> | all ) </a:t>
            </a:r>
          </a:p>
          <a:p>
            <a:pPr marL="0" indent="0">
              <a:buNone/>
            </a:pPr>
            <a:r>
              <a:rPr lang="en-US" sz="2400" dirty="0"/>
              <a:t>( use constants &lt;</a:t>
            </a:r>
            <a:r>
              <a:rPr lang="en-US" sz="2400" dirty="0" err="1"/>
              <a:t>GlobalConstants</a:t>
            </a:r>
            <a:r>
              <a:rPr lang="en-US" sz="2400" dirty="0"/>
              <a:t>&gt;* )? </a:t>
            </a:r>
          </a:p>
          <a:p>
            <a:pPr marL="0" indent="0">
              <a:buNone/>
            </a:pPr>
            <a:r>
              <a:rPr lang="en-US" sz="2400" dirty="0"/>
              <a:t>[ </a:t>
            </a:r>
          </a:p>
          <a:p>
            <a:pPr marL="0" indent="0">
              <a:buNone/>
            </a:pPr>
            <a:r>
              <a:rPr lang="en-US" sz="2400" dirty="0"/>
              <a:t>( description String )? </a:t>
            </a:r>
          </a:p>
          <a:p>
            <a:pPr marL="0" indent="0">
              <a:buNone/>
            </a:pPr>
            <a:r>
              <a:rPr lang="en-US" sz="2400" dirty="0"/>
              <a:t>(see document ( </a:t>
            </a:r>
            <a:r>
              <a:rPr lang="en-US" sz="2400" dirty="0" err="1"/>
              <a:t>DocReference</a:t>
            </a:r>
            <a:r>
              <a:rPr lang="en-US" sz="2400" dirty="0"/>
              <a:t> )+ )? </a:t>
            </a:r>
          </a:p>
          <a:p>
            <a:pPr marL="0" indent="0">
              <a:buNone/>
            </a:pPr>
            <a:r>
              <a:rPr lang="en-US" sz="2400" dirty="0"/>
              <a:t>( Variable )* </a:t>
            </a:r>
          </a:p>
          <a:p>
            <a:pPr marL="0" indent="0">
              <a:buNone/>
            </a:pPr>
            <a:r>
              <a:rPr lang="en-US" sz="2400" dirty="0"/>
              <a:t>( Requirement )* </a:t>
            </a:r>
          </a:p>
          <a:p>
            <a:pPr marL="0" indent="0">
              <a:buNone/>
            </a:pPr>
            <a:r>
              <a:rPr lang="en-US" sz="2400" dirty="0"/>
              <a:t>( issues (String)+ )? </a:t>
            </a:r>
          </a:p>
          <a:p>
            <a:pPr marL="0" indent="0">
              <a:buNone/>
            </a:pPr>
            <a:r>
              <a:rPr lang="en-US" sz="24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57277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 Grammar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Organization::= </a:t>
            </a:r>
          </a:p>
          <a:p>
            <a:pPr marL="0" indent="0">
              <a:buNone/>
            </a:pPr>
            <a:r>
              <a:rPr lang="en-US" sz="2000" dirty="0"/>
              <a:t>organization Name </a:t>
            </a:r>
          </a:p>
          <a:p>
            <a:pPr marL="0" indent="0">
              <a:buNone/>
            </a:pPr>
            <a:r>
              <a:rPr lang="en-US" sz="2000" dirty="0"/>
              <a:t>( Stakeholder )+ </a:t>
            </a:r>
          </a:p>
          <a:p>
            <a:pPr marL="0" indent="0">
              <a:buNone/>
            </a:pPr>
            <a:r>
              <a:rPr lang="en-US" sz="2000" dirty="0"/>
              <a:t>Stakeholder ::= </a:t>
            </a:r>
          </a:p>
          <a:p>
            <a:pPr marL="0" indent="0">
              <a:buNone/>
            </a:pPr>
            <a:r>
              <a:rPr lang="en-US" sz="2000" dirty="0"/>
              <a:t>stakeholder Name </a:t>
            </a:r>
          </a:p>
          <a:p>
            <a:pPr marL="0" indent="0">
              <a:buNone/>
            </a:pPr>
            <a:r>
              <a:rPr lang="en-US" sz="2000" dirty="0"/>
              <a:t>[ </a:t>
            </a:r>
          </a:p>
          <a:p>
            <a:pPr marL="0" indent="0">
              <a:buNone/>
            </a:pPr>
            <a:r>
              <a:rPr lang="en-US" sz="2000" dirty="0"/>
              <a:t>( full name String )? </a:t>
            </a:r>
          </a:p>
          <a:p>
            <a:pPr marL="0" indent="0">
              <a:buNone/>
            </a:pPr>
            <a:r>
              <a:rPr lang="en-US" sz="2000" dirty="0"/>
              <a:t>( title String )? </a:t>
            </a:r>
          </a:p>
          <a:p>
            <a:pPr marL="0" indent="0">
              <a:buNone/>
            </a:pPr>
            <a:r>
              <a:rPr lang="en-US" sz="2000" dirty="0"/>
              <a:t>( description String )? </a:t>
            </a:r>
          </a:p>
          <a:p>
            <a:pPr marL="0" indent="0">
              <a:buNone/>
            </a:pPr>
            <a:r>
              <a:rPr lang="en-US" sz="2000" dirty="0"/>
              <a:t>( role String )? </a:t>
            </a:r>
          </a:p>
          <a:p>
            <a:pPr marL="0" indent="0">
              <a:buNone/>
            </a:pPr>
            <a:r>
              <a:rPr lang="en-US" sz="2000" dirty="0"/>
              <a:t>( email String )? </a:t>
            </a:r>
          </a:p>
          <a:p>
            <a:pPr marL="0" indent="0">
              <a:buNone/>
            </a:pPr>
            <a:r>
              <a:rPr lang="en-US" sz="2000" dirty="0"/>
              <a:t>( phone String )? </a:t>
            </a:r>
          </a:p>
          <a:p>
            <a:pPr marL="0" indent="0">
              <a:buNone/>
            </a:pPr>
            <a:r>
              <a:rPr lang="en-US" sz="20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63401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organization </a:t>
            </a:r>
            <a:r>
              <a:rPr lang="en-US" b="1" dirty="0" err="1"/>
              <a:t>cacc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stakeholder </a:t>
            </a:r>
            <a:r>
              <a:rPr lang="en-US" b="1" dirty="0" err="1"/>
              <a:t>rs</a:t>
            </a:r>
            <a:r>
              <a:rPr lang="en-US" b="1" dirty="0"/>
              <a:t> [</a:t>
            </a:r>
          </a:p>
          <a:p>
            <a:pPr marL="0" indent="0">
              <a:buNone/>
            </a:pPr>
            <a:r>
              <a:rPr lang="en-US" b="1" dirty="0"/>
              <a:t>full name "</a:t>
            </a:r>
            <a:r>
              <a:rPr lang="en-US" b="1" dirty="0" smtClean="0"/>
              <a:t>Roselane S. </a:t>
            </a:r>
            <a:r>
              <a:rPr lang="en-US" b="1" u="sng" dirty="0"/>
              <a:t>Silva"</a:t>
            </a:r>
          </a:p>
          <a:p>
            <a:pPr marL="0" indent="0">
              <a:buNone/>
            </a:pPr>
            <a:r>
              <a:rPr lang="en-US" dirty="0"/>
              <a:t>]</a:t>
            </a:r>
          </a:p>
          <a:p>
            <a:pPr marL="0" indent="0">
              <a:buNone/>
            </a:pPr>
            <a:r>
              <a:rPr lang="en-US" b="1" dirty="0"/>
              <a:t>stakeholder </a:t>
            </a:r>
            <a:r>
              <a:rPr lang="en-US" b="1" dirty="0" err="1"/>
              <a:t>jdm</a:t>
            </a:r>
            <a:r>
              <a:rPr lang="en-US" b="1" dirty="0"/>
              <a:t> [</a:t>
            </a:r>
          </a:p>
          <a:p>
            <a:pPr marL="0" indent="0">
              <a:buNone/>
            </a:pPr>
            <a:r>
              <a:rPr lang="en-US" b="1" dirty="0"/>
              <a:t>full name "John D. McGregor"</a:t>
            </a:r>
          </a:p>
          <a:p>
            <a:pPr marL="0" indent="0">
              <a:buNone/>
            </a:pP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10216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 Categories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RequirementCategories</a:t>
            </a:r>
            <a:r>
              <a:rPr lang="en-US" dirty="0"/>
              <a:t> ::= </a:t>
            </a:r>
          </a:p>
          <a:p>
            <a:pPr marL="0" indent="0">
              <a:buNone/>
            </a:pPr>
            <a:r>
              <a:rPr lang="en-US" dirty="0"/>
              <a:t>requirement categories </a:t>
            </a:r>
          </a:p>
          <a:p>
            <a:pPr marL="0" indent="0">
              <a:buNone/>
            </a:pPr>
            <a:r>
              <a:rPr lang="en-US" dirty="0"/>
              <a:t>[ </a:t>
            </a:r>
          </a:p>
          <a:p>
            <a:pPr marL="0" indent="0">
              <a:buNone/>
            </a:pPr>
            <a:r>
              <a:rPr lang="en-US" dirty="0"/>
              <a:t>( </a:t>
            </a:r>
            <a:r>
              <a:rPr lang="en-US" dirty="0" err="1"/>
              <a:t>RequirementCategory</a:t>
            </a:r>
            <a:r>
              <a:rPr lang="en-US" dirty="0"/>
              <a:t> )+ </a:t>
            </a:r>
          </a:p>
          <a:p>
            <a:pPr marL="0" indent="0">
              <a:buNone/>
            </a:pPr>
            <a:r>
              <a:rPr lang="en-US" dirty="0"/>
              <a:t>]</a:t>
            </a:r>
          </a:p>
          <a:p>
            <a:pPr marL="0" indent="0">
              <a:buNone/>
            </a:pPr>
            <a:r>
              <a:rPr lang="en-US" dirty="0" err="1"/>
              <a:t>RequirementCategory</a:t>
            </a:r>
            <a:r>
              <a:rPr lang="en-US" dirty="0"/>
              <a:t> ::= </a:t>
            </a:r>
          </a:p>
          <a:p>
            <a:pPr marL="0" indent="0">
              <a:buNone/>
            </a:pPr>
            <a:r>
              <a:rPr lang="en-US" dirty="0"/>
              <a:t>Name ( { &lt;</a:t>
            </a:r>
            <a:r>
              <a:rPr lang="en-US" dirty="0" err="1"/>
              <a:t>RequirementCategory</a:t>
            </a:r>
            <a:r>
              <a:rPr lang="en-US" dirty="0"/>
              <a:t>&gt;+ } )? </a:t>
            </a:r>
          </a:p>
        </p:txBody>
      </p:sp>
    </p:spTree>
    <p:extLst>
      <p:ext uri="{BB962C8B-B14F-4D97-AF65-F5344CB8AC3E}">
        <p14:creationId xmlns:p14="http://schemas.microsoft.com/office/powerpoint/2010/main" val="215005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Partitions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28" y="2418272"/>
            <a:ext cx="8971471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22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categories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selection categories [cc </a:t>
            </a:r>
            <a:r>
              <a:rPr lang="en-US" b="1" dirty="0" err="1"/>
              <a:t>acc</a:t>
            </a:r>
            <a:r>
              <a:rPr lang="en-US" b="1" dirty="0"/>
              <a:t> </a:t>
            </a:r>
            <a:r>
              <a:rPr lang="en-US" b="1" dirty="0" err="1"/>
              <a:t>cacc</a:t>
            </a:r>
            <a:r>
              <a:rPr lang="en-US" b="1" dirty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 and Constants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Variable ::= </a:t>
            </a:r>
            <a:r>
              <a:rPr lang="en-US" sz="2800" dirty="0" err="1" smtClean="0"/>
              <a:t>ConstantVariable</a:t>
            </a:r>
            <a:r>
              <a:rPr lang="en-US" sz="2800" dirty="0" smtClean="0"/>
              <a:t> </a:t>
            </a:r>
            <a:r>
              <a:rPr lang="en-US" sz="2800" dirty="0"/>
              <a:t>| </a:t>
            </a:r>
            <a:r>
              <a:rPr lang="en-US" sz="2800" dirty="0" err="1" smtClean="0"/>
              <a:t>ComputedVariable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en-US" sz="2800" dirty="0"/>
          </a:p>
          <a:p>
            <a:pPr marL="0" indent="0">
              <a:buNone/>
            </a:pPr>
            <a:r>
              <a:rPr lang="en-US" sz="2800" dirty="0" err="1"/>
              <a:t>ConstantVariable</a:t>
            </a:r>
            <a:r>
              <a:rPr lang="en-US" sz="2800" dirty="0"/>
              <a:t> ::= </a:t>
            </a:r>
          </a:p>
          <a:p>
            <a:pPr marL="0" indent="0">
              <a:buNone/>
            </a:pPr>
            <a:r>
              <a:rPr lang="en-US" sz="2800" dirty="0" err="1"/>
              <a:t>val</a:t>
            </a:r>
            <a:r>
              <a:rPr lang="en-US" sz="2800" dirty="0"/>
              <a:t> ( Type )? Name = Value </a:t>
            </a:r>
          </a:p>
          <a:p>
            <a:pPr marL="0" indent="0">
              <a:buNone/>
            </a:pPr>
            <a:r>
              <a:rPr lang="en-US" sz="2800" dirty="0" err="1"/>
              <a:t>ComputedVariable</a:t>
            </a:r>
            <a:r>
              <a:rPr lang="en-US" sz="2800" dirty="0"/>
              <a:t> ::= </a:t>
            </a:r>
            <a:r>
              <a:rPr lang="en-US" sz="2800" dirty="0" smtClean="0"/>
              <a:t>computed </a:t>
            </a:r>
            <a:r>
              <a:rPr lang="en-US" sz="2800" dirty="0"/>
              <a:t>Name </a:t>
            </a:r>
          </a:p>
          <a:p>
            <a:pPr marL="0" indent="0">
              <a:buNone/>
            </a:pPr>
            <a:r>
              <a:rPr lang="en-US" sz="2800" dirty="0"/>
              <a:t>Type ::= &lt;any type from the Java type system</a:t>
            </a:r>
            <a:r>
              <a:rPr lang="en-US" sz="2800" dirty="0" smtClean="0"/>
              <a:t>&gt;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constants </a:t>
            </a:r>
            <a:r>
              <a:rPr lang="en-US" sz="2800" dirty="0"/>
              <a:t>Name </a:t>
            </a:r>
          </a:p>
          <a:p>
            <a:pPr marL="0" indent="0">
              <a:buNone/>
            </a:pPr>
            <a:r>
              <a:rPr lang="en-US" sz="2800" dirty="0"/>
              <a:t>[ </a:t>
            </a:r>
            <a:r>
              <a:rPr lang="en-US" sz="2800" dirty="0" err="1"/>
              <a:t>ConstantVariable</a:t>
            </a:r>
            <a:r>
              <a:rPr lang="en-US" sz="2800" dirty="0"/>
              <a:t>+ ] </a:t>
            </a:r>
            <a:endParaRPr lang="en-US" sz="2800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Val string </a:t>
            </a:r>
            <a:r>
              <a:rPr lang="en-US" dirty="0" err="1" smtClean="0"/>
              <a:t>Logger_IP_Address</a:t>
            </a:r>
            <a:r>
              <a:rPr lang="en-US" dirty="0"/>
              <a:t>= ” 192.0.2.235</a:t>
            </a:r>
            <a:r>
              <a:rPr lang="en-US" dirty="0" smtClean="0"/>
              <a:t>”</a:t>
            </a:r>
          </a:p>
          <a:p>
            <a:r>
              <a:rPr lang="en-US" dirty="0" err="1" smtClean="0"/>
              <a:t>Computed_Braking_Distance</a:t>
            </a:r>
            <a:r>
              <a:rPr lang="en-US" dirty="0" smtClean="0"/>
              <a:t>  real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01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GlobalConstants</a:t>
            </a:r>
            <a:r>
              <a:rPr lang="en-US" dirty="0" smtClean="0"/>
              <a:t> </a:t>
            </a:r>
            <a:r>
              <a:rPr lang="en-US" dirty="0"/>
              <a:t>::= </a:t>
            </a:r>
            <a:r>
              <a:rPr lang="en-US" dirty="0" smtClean="0"/>
              <a:t>constants </a:t>
            </a:r>
            <a:r>
              <a:rPr lang="en-US" dirty="0"/>
              <a:t>Name </a:t>
            </a:r>
          </a:p>
          <a:p>
            <a:pPr marL="0" indent="0">
              <a:buNone/>
            </a:pPr>
            <a:r>
              <a:rPr lang="en-US" dirty="0"/>
              <a:t>[ </a:t>
            </a:r>
            <a:r>
              <a:rPr lang="en-US" dirty="0" err="1"/>
              <a:t>ConstantVariable</a:t>
            </a:r>
            <a:r>
              <a:rPr lang="en-US" dirty="0"/>
              <a:t>+ ]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Constants </a:t>
            </a:r>
            <a:r>
              <a:rPr lang="en-US" dirty="0" err="1" smtClean="0"/>
              <a:t>Minimum_Separation</a:t>
            </a:r>
            <a:r>
              <a:rPr lang="en-US" dirty="0" smtClean="0"/>
              <a:t> =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12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GlobalConstans</a:t>
            </a:r>
            <a:r>
              <a:rPr lang="en-US" dirty="0"/>
              <a:t> ::= </a:t>
            </a:r>
            <a:r>
              <a:rPr lang="en-US" dirty="0" smtClean="0"/>
              <a:t>constants </a:t>
            </a:r>
            <a:r>
              <a:rPr lang="en-US" dirty="0"/>
              <a:t>Name </a:t>
            </a:r>
          </a:p>
          <a:p>
            <a:pPr marL="0" indent="0">
              <a:buNone/>
            </a:pPr>
            <a:r>
              <a:rPr lang="en-US" dirty="0"/>
              <a:t>[ </a:t>
            </a:r>
            <a:r>
              <a:rPr lang="en-US" dirty="0" err="1"/>
              <a:t>ConstantVariable</a:t>
            </a:r>
            <a:r>
              <a:rPr lang="en-US" dirty="0"/>
              <a:t>+ ]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Constants </a:t>
            </a:r>
            <a:r>
              <a:rPr lang="en-US" dirty="0" err="1" smtClean="0"/>
              <a:t>Minimum_Separation</a:t>
            </a:r>
            <a:r>
              <a:rPr lang="en-US" dirty="0" smtClean="0"/>
              <a:t> =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12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Traceability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we build the requirements model we have traceability in the form of references to the entity constrained by the requirement.</a:t>
            </a:r>
          </a:p>
          <a:p>
            <a:r>
              <a:rPr lang="en-US" dirty="0" smtClean="0"/>
              <a:t>We also have traceability via requirements categories.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81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Agree model checking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annex to AADL that allows the specification of guarantees and checks their correctness.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annex </a:t>
            </a:r>
            <a:r>
              <a:rPr lang="en-US" dirty="0"/>
              <a:t>agree </a:t>
            </a:r>
            <a:r>
              <a:rPr lang="en-US" dirty="0" smtClean="0"/>
              <a:t>{**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guarantee </a:t>
            </a:r>
            <a:r>
              <a:rPr lang="en-US" dirty="0"/>
              <a:t>”dummy” : </a:t>
            </a:r>
            <a:r>
              <a:rPr lang="en-US" b="1" dirty="0"/>
              <a:t>true 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 smtClean="0"/>
              <a:t>**};</a:t>
            </a:r>
          </a:p>
          <a:p>
            <a:pPr marL="0" indent="0">
              <a:buNone/>
            </a:pPr>
            <a:r>
              <a:rPr lang="en-US" dirty="0" smtClean="0"/>
              <a:t>Inserted into an AADL component specification</a:t>
            </a:r>
          </a:p>
          <a:p>
            <a:pPr marL="0" indent="0">
              <a:buNone/>
            </a:pPr>
            <a:r>
              <a:rPr lang="en-US" dirty="0" smtClean="0"/>
              <a:t>We need to replace dummy and true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11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4699"/>
            <a:ext cx="9139173" cy="5138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6629400" y="2514600"/>
            <a:ext cx="9144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1905000" y="4038600"/>
            <a:ext cx="2667000" cy="41047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572000" y="3886200"/>
            <a:ext cx="838200" cy="3576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867400" y="4243837"/>
            <a:ext cx="228600" cy="5567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724400" y="3538434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insert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29803" y="2514600"/>
            <a:ext cx="2262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 Select .</a:t>
            </a:r>
            <a:r>
              <a:rPr lang="en-US" dirty="0" err="1" smtClean="0"/>
              <a:t>impl</a:t>
            </a:r>
            <a:r>
              <a:rPr lang="en-US" dirty="0" smtClean="0"/>
              <a:t> and</a:t>
            </a:r>
          </a:p>
          <a:p>
            <a:r>
              <a:rPr lang="en-US" dirty="0"/>
              <a:t>r</a:t>
            </a:r>
            <a:r>
              <a:rPr lang="en-US" dirty="0" smtClean="0"/>
              <a:t>ight click and select</a:t>
            </a:r>
          </a:p>
          <a:p>
            <a:r>
              <a:rPr lang="en-US" dirty="0"/>
              <a:t>a</a:t>
            </a:r>
            <a:r>
              <a:rPr lang="en-US" dirty="0" smtClean="0"/>
              <a:t>ll levels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75034" y="4019191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 Read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74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Agree example-1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sz="24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system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top_level</a:t>
            </a:r>
            <a:endParaRPr lang="en-US" sz="24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	</a:t>
            </a:r>
            <a:r>
              <a:rPr lang="en-US" sz="24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features</a:t>
            </a:r>
            <a:endParaRPr lang="en-US" sz="24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		Input: </a:t>
            </a:r>
            <a:r>
              <a:rPr lang="en-US" sz="24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in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</a:t>
            </a:r>
            <a:r>
              <a:rPr lang="en-US" sz="24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data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</a:t>
            </a:r>
            <a:r>
              <a:rPr lang="en-US" sz="24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port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Base_Types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::Integer;</a:t>
            </a:r>
            <a:endParaRPr lang="en-US" sz="24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		Output: </a:t>
            </a:r>
            <a:r>
              <a:rPr lang="en-US" sz="24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out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</a:t>
            </a:r>
            <a:r>
              <a:rPr lang="en-US" sz="24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data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</a:t>
            </a:r>
            <a:r>
              <a:rPr lang="en-US" sz="24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port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Base_Types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::Integer;</a:t>
            </a:r>
            <a:endParaRPr lang="en-US" sz="24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	</a:t>
            </a:r>
            <a:r>
              <a:rPr lang="en-US" sz="24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annex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agree {** </a:t>
            </a:r>
            <a:endParaRPr lang="en-US" sz="24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		</a:t>
            </a:r>
            <a:r>
              <a:rPr lang="en-US" sz="24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assume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</a:t>
            </a:r>
            <a:r>
              <a:rPr lang="en-US" sz="2400" dirty="0">
                <a:solidFill>
                  <a:srgbClr val="2A00FF"/>
                </a:solidFill>
                <a:latin typeface="Consolas"/>
                <a:ea typeface="Calibri"/>
                <a:cs typeface="Times New Roman"/>
              </a:rPr>
              <a:t>"System input range "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</a:t>
            </a:r>
            <a:r>
              <a:rPr lang="en-US" sz="24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: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Input </a:t>
            </a:r>
            <a:r>
              <a:rPr lang="en-US" sz="24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&lt;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10</a:t>
            </a:r>
            <a:r>
              <a:rPr lang="en-US" sz="24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;</a:t>
            </a:r>
            <a:endParaRPr lang="en-US" sz="24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		</a:t>
            </a:r>
            <a:r>
              <a:rPr lang="en-US" sz="24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guarantee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</a:t>
            </a:r>
            <a:r>
              <a:rPr lang="en-US" sz="2400" dirty="0">
                <a:solidFill>
                  <a:srgbClr val="2A00FF"/>
                </a:solidFill>
                <a:latin typeface="Consolas"/>
                <a:ea typeface="Calibri"/>
                <a:cs typeface="Times New Roman"/>
              </a:rPr>
              <a:t>"System output range"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</a:t>
            </a:r>
            <a:r>
              <a:rPr lang="en-US" sz="24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: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Output </a:t>
            </a:r>
            <a:r>
              <a:rPr lang="en-US" sz="24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&lt;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50</a:t>
            </a:r>
            <a:r>
              <a:rPr lang="en-US" sz="24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;</a:t>
            </a:r>
            <a:endParaRPr lang="en-US" sz="24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	**};	</a:t>
            </a:r>
            <a:endParaRPr lang="en-US" sz="24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sz="24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end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top_level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;</a:t>
            </a:r>
            <a:endParaRPr lang="en-US" sz="2400" dirty="0">
              <a:ea typeface="Calibri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34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Agree </a:t>
            </a:r>
            <a:r>
              <a:rPr lang="en-US" dirty="0" smtClean="0"/>
              <a:t>example-2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sz="18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subcomponents</a:t>
            </a:r>
            <a:endParaRPr lang="en-US" sz="1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		</a:t>
            </a:r>
            <a:r>
              <a:rPr lang="en-US" sz="1800" dirty="0" err="1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A_sub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: </a:t>
            </a:r>
            <a:r>
              <a:rPr lang="en-US" sz="18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system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A ; </a:t>
            </a:r>
            <a:endParaRPr lang="en-US" sz="1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		</a:t>
            </a:r>
            <a:r>
              <a:rPr lang="en-US" sz="1800" dirty="0" err="1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B_sub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: </a:t>
            </a:r>
            <a:r>
              <a:rPr lang="en-US" sz="18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system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B ; </a:t>
            </a:r>
            <a:endParaRPr lang="en-US" sz="1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		</a:t>
            </a:r>
            <a:r>
              <a:rPr lang="en-US" sz="1800" dirty="0" err="1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C_sub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: </a:t>
            </a:r>
            <a:r>
              <a:rPr lang="en-US" sz="18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system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C ; </a:t>
            </a:r>
            <a:endParaRPr lang="en-US" sz="1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	</a:t>
            </a:r>
            <a:r>
              <a:rPr lang="en-US" sz="18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connections</a:t>
            </a:r>
            <a:endParaRPr lang="en-US" sz="1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		IN_TO_A : </a:t>
            </a:r>
            <a:r>
              <a:rPr lang="en-US" sz="18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port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Input -&gt; </a:t>
            </a:r>
            <a:r>
              <a:rPr lang="en-US" sz="1800" dirty="0" err="1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A_sub.Input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</a:t>
            </a:r>
            <a:endParaRPr lang="en-US" sz="1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			{</a:t>
            </a:r>
            <a:r>
              <a:rPr lang="en-US" sz="1800" dirty="0" err="1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Communication_Properties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::Timing =&gt; immediate;};</a:t>
            </a:r>
            <a:endParaRPr lang="en-US" sz="1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		A_TO_B : </a:t>
            </a:r>
            <a:r>
              <a:rPr lang="en-US" sz="18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port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A_sub.Output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-&gt; </a:t>
            </a:r>
            <a:r>
              <a:rPr lang="en-US" sz="1800" dirty="0" err="1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B_sub.Input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</a:t>
            </a:r>
            <a:endParaRPr lang="en-US" sz="1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			{</a:t>
            </a:r>
            <a:r>
              <a:rPr lang="en-US" sz="1800" dirty="0" err="1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Communication_Properties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::Timing =&gt; immediate;};</a:t>
            </a:r>
            <a:endParaRPr lang="en-US" sz="1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		A_TO_C : </a:t>
            </a:r>
            <a:r>
              <a:rPr lang="en-US" sz="18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port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A_sub.Output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-&gt; C_sub.Input1 </a:t>
            </a:r>
            <a:endParaRPr lang="en-US" sz="1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			{</a:t>
            </a:r>
            <a:r>
              <a:rPr lang="en-US" sz="1800" dirty="0" err="1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Communication_Properties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::Timing =&gt; immediate;};</a:t>
            </a:r>
            <a:endParaRPr lang="en-US" sz="1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		B_TO_C : </a:t>
            </a:r>
            <a:r>
              <a:rPr lang="en-US" sz="18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port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B_sub.Output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-&gt; C_sub.Input2 </a:t>
            </a:r>
            <a:endParaRPr lang="en-US" sz="1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			{</a:t>
            </a:r>
            <a:r>
              <a:rPr lang="en-US" sz="1800" dirty="0" err="1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Communication_Properties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::Timing =&gt; immediate;};</a:t>
            </a:r>
            <a:endParaRPr lang="en-US" sz="1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		</a:t>
            </a:r>
            <a:r>
              <a:rPr lang="en-US" sz="1800" dirty="0" err="1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C_TO_Output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: </a:t>
            </a:r>
            <a:r>
              <a:rPr lang="en-US" sz="18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port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C_sub.Output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-&gt; Output </a:t>
            </a:r>
            <a:endParaRPr lang="en-US" sz="1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			{</a:t>
            </a:r>
            <a:r>
              <a:rPr lang="en-US" sz="1800" dirty="0" err="1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Communication_Properties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::Timing =&gt; immediate;}; </a:t>
            </a:r>
            <a:endParaRPr lang="en-US" sz="1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sz="18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end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top_level.Impl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;</a:t>
            </a:r>
            <a:endParaRPr lang="en-US" sz="1800" dirty="0">
              <a:ea typeface="Calibri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13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is for an e-commerce system which presents catalog item descriptions and takes orders.</a:t>
            </a:r>
          </a:p>
          <a:p>
            <a:r>
              <a:rPr lang="en-US" dirty="0" smtClean="0"/>
              <a:t>The system must be able to take advantage of mobile devices.</a:t>
            </a:r>
          </a:p>
          <a:p>
            <a:r>
              <a:rPr lang="en-US" dirty="0" smtClean="0"/>
              <a:t>The system must be available internet wide.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50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Agree </a:t>
            </a:r>
            <a:r>
              <a:rPr lang="en-US" dirty="0" smtClean="0"/>
              <a:t>example-3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system A</a:t>
            </a:r>
          </a:p>
          <a:p>
            <a:pPr marL="0" indent="0">
              <a:buNone/>
            </a:pPr>
            <a:r>
              <a:rPr lang="en-US" sz="2800" dirty="0"/>
              <a:t>	features</a:t>
            </a:r>
          </a:p>
          <a:p>
            <a:pPr marL="0" indent="0">
              <a:buNone/>
            </a:pPr>
            <a:r>
              <a:rPr lang="en-US" sz="2800" dirty="0"/>
              <a:t>		Input: in data port </a:t>
            </a:r>
            <a:r>
              <a:rPr lang="en-US" sz="2800" dirty="0" err="1"/>
              <a:t>Base_Types</a:t>
            </a:r>
            <a:r>
              <a:rPr lang="en-US" sz="2800" dirty="0"/>
              <a:t>::Integer;</a:t>
            </a:r>
          </a:p>
          <a:p>
            <a:pPr marL="0" indent="0">
              <a:buNone/>
            </a:pPr>
            <a:r>
              <a:rPr lang="en-US" sz="2800" dirty="0"/>
              <a:t>		Output: out data port </a:t>
            </a:r>
            <a:r>
              <a:rPr lang="en-US" sz="2800" dirty="0" err="1"/>
              <a:t>Base_Types</a:t>
            </a:r>
            <a:r>
              <a:rPr lang="en-US" sz="2800" dirty="0"/>
              <a:t>::Integer;</a:t>
            </a:r>
          </a:p>
          <a:p>
            <a:pPr marL="0" indent="0">
              <a:buNone/>
            </a:pPr>
            <a:r>
              <a:rPr lang="en-US" sz="2800" dirty="0"/>
              <a:t>			</a:t>
            </a:r>
          </a:p>
          <a:p>
            <a:pPr marL="0" indent="0">
              <a:buNone/>
            </a:pPr>
            <a:r>
              <a:rPr lang="en-US" sz="2800" dirty="0"/>
              <a:t>	annex agree {** </a:t>
            </a:r>
          </a:p>
          <a:p>
            <a:pPr marL="0" indent="0">
              <a:buNone/>
            </a:pPr>
            <a:r>
              <a:rPr lang="en-US" sz="2800" dirty="0"/>
              <a:t>		assume "A input range" : Input &lt; 20;</a:t>
            </a:r>
          </a:p>
          <a:p>
            <a:pPr marL="0" indent="0">
              <a:buNone/>
            </a:pPr>
            <a:r>
              <a:rPr lang="en-US" sz="2800" dirty="0"/>
              <a:t>		guarantee "A output range" : Output &lt; 2*Input;</a:t>
            </a:r>
          </a:p>
          <a:p>
            <a:pPr marL="0" indent="0">
              <a:buNone/>
            </a:pPr>
            <a:r>
              <a:rPr lang="en-US" sz="2800" dirty="0"/>
              <a:t>	**};	</a:t>
            </a:r>
          </a:p>
          <a:p>
            <a:pPr marL="0" indent="0">
              <a:buNone/>
            </a:pPr>
            <a:r>
              <a:rPr lang="en-US" sz="2800" dirty="0"/>
              <a:t>end A ;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57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3000" y="2133600"/>
            <a:ext cx="6858000" cy="3886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738524"/>
            <a:ext cx="3152285" cy="177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990600" y="2819400"/>
            <a:ext cx="304800" cy="261976"/>
          </a:xfrm>
          <a:prstGeom prst="rect">
            <a:avLst/>
          </a:prstGeom>
          <a:solidFill>
            <a:srgbClr val="DDD9C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81" y="3401421"/>
            <a:ext cx="40163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81654" y="2612669"/>
            <a:ext cx="1828800" cy="1566824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62" y="3096400"/>
            <a:ext cx="39687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836" y="3578427"/>
            <a:ext cx="40163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62" y="3327778"/>
            <a:ext cx="39687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631" y="4076700"/>
            <a:ext cx="39687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956" y="5201573"/>
            <a:ext cx="39687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688" y="5842794"/>
            <a:ext cx="39687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610" y="4449558"/>
            <a:ext cx="39687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562" y="3287742"/>
            <a:ext cx="39687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Curved Connector 12"/>
          <p:cNvCxnSpPr>
            <a:stCxn id="6" idx="3"/>
            <a:endCxn id="3076" idx="1"/>
          </p:cNvCxnSpPr>
          <p:nvPr/>
        </p:nvCxnSpPr>
        <p:spPr>
          <a:xfrm>
            <a:off x="1295400" y="2950388"/>
            <a:ext cx="182562" cy="323018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>
            <a:stCxn id="3075" idx="3"/>
            <a:endCxn id="11" idx="1"/>
          </p:cNvCxnSpPr>
          <p:nvPr/>
        </p:nvCxnSpPr>
        <p:spPr>
          <a:xfrm>
            <a:off x="1343818" y="3578427"/>
            <a:ext cx="137018" cy="177006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stCxn id="3077" idx="3"/>
          </p:cNvCxnSpPr>
          <p:nvPr/>
        </p:nvCxnSpPr>
        <p:spPr>
          <a:xfrm>
            <a:off x="3703637" y="3504784"/>
            <a:ext cx="669926" cy="748922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>
            <a:stCxn id="19" idx="3"/>
            <a:endCxn id="3080" idx="1"/>
          </p:cNvCxnSpPr>
          <p:nvPr/>
        </p:nvCxnSpPr>
        <p:spPr>
          <a:xfrm flipV="1">
            <a:off x="7419485" y="3464748"/>
            <a:ext cx="383077" cy="1161816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>
            <a:endCxn id="17" idx="2"/>
          </p:cNvCxnSpPr>
          <p:nvPr/>
        </p:nvCxnSpPr>
        <p:spPr>
          <a:xfrm flipV="1">
            <a:off x="4038600" y="5555585"/>
            <a:ext cx="849794" cy="287209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19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8485134" cy="478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068762"/>
            <a:ext cx="40163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068762"/>
            <a:ext cx="39687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606" y="4800600"/>
            <a:ext cx="39687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urved Connector 8"/>
          <p:cNvCxnSpPr>
            <a:endCxn id="5123" idx="1"/>
          </p:cNvCxnSpPr>
          <p:nvPr/>
        </p:nvCxnSpPr>
        <p:spPr>
          <a:xfrm>
            <a:off x="4572000" y="4068762"/>
            <a:ext cx="990600" cy="177006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>
            <a:endCxn id="5123" idx="1"/>
          </p:cNvCxnSpPr>
          <p:nvPr/>
        </p:nvCxnSpPr>
        <p:spPr>
          <a:xfrm rot="5400000" flipH="1" flipV="1">
            <a:off x="4770834" y="4542234"/>
            <a:ext cx="1088232" cy="495300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>
            <a:stCxn id="5123" idx="3"/>
            <a:endCxn id="6" idx="1"/>
          </p:cNvCxnSpPr>
          <p:nvPr/>
        </p:nvCxnSpPr>
        <p:spPr>
          <a:xfrm>
            <a:off x="5964237" y="4245768"/>
            <a:ext cx="665163" cy="12700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>
            <a:stCxn id="6" idx="3"/>
          </p:cNvCxnSpPr>
          <p:nvPr/>
        </p:nvCxnSpPr>
        <p:spPr>
          <a:xfrm>
            <a:off x="7026275" y="4245768"/>
            <a:ext cx="669925" cy="326232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>
            <a:stCxn id="5123" idx="2"/>
            <a:endCxn id="7" idx="1"/>
          </p:cNvCxnSpPr>
          <p:nvPr/>
        </p:nvCxnSpPr>
        <p:spPr>
          <a:xfrm rot="16200000" flipH="1">
            <a:off x="5570596" y="4615596"/>
            <a:ext cx="554832" cy="169187"/>
          </a:xfrm>
          <a:prstGeom prst="curved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flipV="1">
            <a:off x="6329481" y="4572000"/>
            <a:ext cx="1366719" cy="405606"/>
          </a:xfrm>
          <a:prstGeom prst="curved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>
          <a:xfrm rot="5400000" flipH="1" flipV="1">
            <a:off x="7696200" y="3581400"/>
            <a:ext cx="1219200" cy="762000"/>
          </a:xfrm>
          <a:prstGeom prst="curved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19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Ontology-1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8686800" cy="4190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294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Ontology - 2 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235" y="1447830"/>
            <a:ext cx="5875308" cy="3047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235" y="4648200"/>
            <a:ext cx="5875308" cy="19180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22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handling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13" y="1600200"/>
            <a:ext cx="8748218" cy="498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641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the pieces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assume "A input range" : Input &lt; 20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There should be an error model that covers any input values &gt;=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5592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Autosar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20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for Interfaces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92043"/>
            <a:ext cx="8229600" cy="4342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892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 Interactions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18858"/>
            <a:ext cx="8229600" cy="4488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593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server basic style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2286000"/>
            <a:ext cx="3276600" cy="2590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0" y="548640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3980372" y="3429000"/>
            <a:ext cx="12954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82883" y="2286000"/>
            <a:ext cx="838200" cy="2590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602083" y="2286000"/>
            <a:ext cx="2057400" cy="2590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7" idx="3"/>
            <a:endCxn id="8" idx="1"/>
          </p:cNvCxnSpPr>
          <p:nvPr/>
        </p:nvCxnSpPr>
        <p:spPr>
          <a:xfrm>
            <a:off x="6221083" y="3581400"/>
            <a:ext cx="381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453075" y="5423775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Client/server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52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handling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358" y="1600200"/>
            <a:ext cx="724928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412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Errors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37526"/>
            <a:ext cx="8229600" cy="4251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809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60459"/>
            <a:ext cx="8229600" cy="160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923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75092"/>
            <a:ext cx="8229600" cy="1976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88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03629"/>
            <a:ext cx="8229600" cy="3719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967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57846"/>
            <a:ext cx="8229600" cy="4010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40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Automation/Communication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Statements about values in the product</a:t>
            </a:r>
          </a:p>
          <a:p>
            <a:pPr lvl="1"/>
            <a:r>
              <a:rPr lang="en-US" dirty="0" smtClean="0"/>
              <a:t>Assert invariants  	assumption: input &lt; 20</a:t>
            </a:r>
          </a:p>
          <a:p>
            <a:pPr lvl="1"/>
            <a:r>
              <a:rPr lang="en-US" dirty="0" smtClean="0"/>
              <a:t>Guarantees			guarantee: output &lt; 100</a:t>
            </a:r>
          </a:p>
          <a:p>
            <a:r>
              <a:rPr lang="en-US" dirty="0" smtClean="0"/>
              <a:t>Statements about the structure of the system</a:t>
            </a:r>
          </a:p>
          <a:p>
            <a:pPr lvl="1"/>
            <a:r>
              <a:rPr lang="en-US" sz="1800" smtClean="0"/>
              <a:t>connected(a </a:t>
            </a:r>
            <a:r>
              <a:rPr lang="en-US" sz="1800" dirty="0"/>
              <a:t>: component, conn : connection, b : component) : </a:t>
            </a:r>
            <a:r>
              <a:rPr lang="en-US" sz="1800" dirty="0" err="1"/>
              <a:t>bool</a:t>
            </a:r>
            <a:r>
              <a:rPr lang="en-US" sz="1800" dirty="0"/>
              <a:t> </a:t>
            </a:r>
            <a:r>
              <a:rPr lang="en-US" sz="1800" dirty="0" smtClean="0"/>
              <a:t>= parent(source(conn</a:t>
            </a:r>
            <a:r>
              <a:rPr lang="en-US" sz="1800" dirty="0"/>
              <a:t>)) = a and parent(destination(conn)) = b</a:t>
            </a:r>
            <a:endParaRPr lang="en-US" sz="1800" dirty="0" smtClean="0"/>
          </a:p>
          <a:p>
            <a:pPr lvl="1"/>
            <a:r>
              <a:rPr lang="en-US" sz="1800" dirty="0" err="1" smtClean="0"/>
              <a:t>memory_bound</a:t>
            </a:r>
            <a:r>
              <a:rPr lang="en-US" sz="1800" dirty="0" smtClean="0"/>
              <a:t>(logical </a:t>
            </a:r>
            <a:r>
              <a:rPr lang="en-US" sz="1800" dirty="0"/>
              <a:t>: component, physical : component) : </a:t>
            </a:r>
            <a:r>
              <a:rPr lang="en-US" sz="1800" dirty="0" err="1"/>
              <a:t>bool</a:t>
            </a:r>
            <a:r>
              <a:rPr lang="en-US" sz="1800" dirty="0"/>
              <a:t> </a:t>
            </a:r>
            <a:r>
              <a:rPr lang="en-US" sz="1800" dirty="0" smtClean="0"/>
              <a:t>= </a:t>
            </a:r>
            <a:r>
              <a:rPr lang="en-US" sz="1800" dirty="0" err="1" smtClean="0"/>
              <a:t>has_property</a:t>
            </a:r>
            <a:r>
              <a:rPr lang="en-US" sz="1800" dirty="0" smtClean="0"/>
              <a:t>(logical</a:t>
            </a:r>
            <a:r>
              <a:rPr lang="en-US" sz="1800" dirty="0"/>
              <a:t>, </a:t>
            </a:r>
            <a:r>
              <a:rPr lang="en-US" sz="1800" dirty="0" err="1"/>
              <a:t>Deployment_Properties</a:t>
            </a:r>
            <a:r>
              <a:rPr lang="en-US" sz="1800" dirty="0"/>
              <a:t>::</a:t>
            </a:r>
            <a:r>
              <a:rPr lang="en-US" sz="1800" dirty="0" err="1"/>
              <a:t>Actual_Memory_Binding</a:t>
            </a:r>
            <a:r>
              <a:rPr lang="en-US" sz="1800" dirty="0"/>
              <a:t>) </a:t>
            </a:r>
            <a:r>
              <a:rPr lang="en-US" sz="1800" dirty="0" smtClean="0"/>
              <a:t>and member(physical</a:t>
            </a:r>
            <a:r>
              <a:rPr lang="en-US" sz="1800" dirty="0"/>
              <a:t>, property(logical, </a:t>
            </a:r>
            <a:r>
              <a:rPr lang="en-US" sz="1800" dirty="0" err="1"/>
              <a:t>Deployment_Properties</a:t>
            </a:r>
            <a:r>
              <a:rPr lang="en-US" sz="1800" dirty="0"/>
              <a:t>::</a:t>
            </a:r>
            <a:r>
              <a:rPr lang="en-US" sz="1800" dirty="0" err="1"/>
              <a:t>Actual_Memory_Binding</a:t>
            </a:r>
            <a:r>
              <a:rPr lang="en-US" sz="1800" dirty="0"/>
              <a:t>))</a:t>
            </a:r>
            <a:endParaRPr lang="en-US" sz="1800" dirty="0" smtClean="0"/>
          </a:p>
          <a:p>
            <a:r>
              <a:rPr lang="en-US" sz="2400" dirty="0" smtClean="0"/>
              <a:t>AGREE</a:t>
            </a:r>
          </a:p>
          <a:p>
            <a:r>
              <a:rPr lang="en-US" sz="2400" dirty="0" smtClean="0"/>
              <a:t>Resolute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1073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product line of cruise controls</a:t>
            </a:r>
          </a:p>
          <a:p>
            <a:r>
              <a:rPr lang="en-US" dirty="0" smtClean="0"/>
              <a:t>Offers 3 different feature sets</a:t>
            </a:r>
          </a:p>
          <a:p>
            <a:r>
              <a:rPr lang="en-US" dirty="0" smtClean="0"/>
              <a:t>Offers several configuration choices</a:t>
            </a:r>
          </a:p>
          <a:p>
            <a:pPr lvl="1"/>
            <a:r>
              <a:rPr lang="en-US" dirty="0" smtClean="0"/>
              <a:t>Feel of ride (smooth, economical, rough)</a:t>
            </a:r>
            <a:endParaRPr lang="en-US" dirty="0"/>
          </a:p>
          <a:p>
            <a:r>
              <a:rPr lang="en-US" dirty="0" smtClean="0"/>
              <a:t>Set speed manually/sense speed limit automatically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78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56626" y="5064428"/>
            <a:ext cx="2819400" cy="1295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Controlled process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58064" y="2016428"/>
            <a:ext cx="2819400" cy="1295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18226" y="3887641"/>
            <a:ext cx="2058838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actuators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333226" y="3886921"/>
            <a:ext cx="2058838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sensors</a:t>
            </a:r>
            <a:endParaRPr lang="en-US" dirty="0"/>
          </a:p>
        </p:txBody>
      </p:sp>
      <p:cxnSp>
        <p:nvCxnSpPr>
          <p:cNvPr id="8" name="Elbow Connector 7"/>
          <p:cNvCxnSpPr>
            <a:stCxn id="5" idx="1"/>
            <a:endCxn id="6" idx="0"/>
          </p:cNvCxnSpPr>
          <p:nvPr/>
        </p:nvCxnSpPr>
        <p:spPr>
          <a:xfrm rot="10800000" flipV="1">
            <a:off x="1647646" y="2664127"/>
            <a:ext cx="1410419" cy="1223513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>
            <a:stCxn id="6" idx="2"/>
            <a:endCxn id="4" idx="1"/>
          </p:cNvCxnSpPr>
          <p:nvPr/>
        </p:nvCxnSpPr>
        <p:spPr>
          <a:xfrm rot="16200000" flipH="1">
            <a:off x="1706592" y="4362093"/>
            <a:ext cx="1291087" cy="1408981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>
            <a:stCxn id="4" idx="3"/>
            <a:endCxn id="7" idx="2"/>
          </p:cNvCxnSpPr>
          <p:nvPr/>
        </p:nvCxnSpPr>
        <p:spPr>
          <a:xfrm flipV="1">
            <a:off x="5876026" y="4420321"/>
            <a:ext cx="1486619" cy="1291807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7" idx="0"/>
            <a:endCxn id="5" idx="3"/>
          </p:cNvCxnSpPr>
          <p:nvPr/>
        </p:nvCxnSpPr>
        <p:spPr>
          <a:xfrm rot="16200000" flipV="1">
            <a:off x="6008659" y="2532934"/>
            <a:ext cx="1222793" cy="1485181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647645" y="2245028"/>
            <a:ext cx="140898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81892" y="1831762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Set </a:t>
            </a:r>
            <a:r>
              <a:rPr lang="en-US" dirty="0" err="1" smtClean="0"/>
              <a:t>setPoint</a:t>
            </a:r>
            <a:endParaRPr lang="en-US" dirty="0"/>
          </a:p>
        </p:txBody>
      </p:sp>
      <p:cxnSp>
        <p:nvCxnSpPr>
          <p:cNvPr id="14" name="Elbow Connector 13"/>
          <p:cNvCxnSpPr>
            <a:endCxn id="5" idx="0"/>
          </p:cNvCxnSpPr>
          <p:nvPr/>
        </p:nvCxnSpPr>
        <p:spPr>
          <a:xfrm>
            <a:off x="4365987" y="1633934"/>
            <a:ext cx="101777" cy="382494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44620" y="1449268"/>
            <a:ext cx="312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Friction, momentum, wind,…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089695" y="153868"/>
            <a:ext cx="2819400" cy="1295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Secondary controller</a:t>
            </a:r>
            <a:endParaRPr lang="en-US" dirty="0"/>
          </a:p>
        </p:txBody>
      </p:sp>
      <p:cxnSp>
        <p:nvCxnSpPr>
          <p:cNvPr id="24" name="Elbow Connector 23"/>
          <p:cNvCxnSpPr>
            <a:stCxn id="5" idx="3"/>
            <a:endCxn id="16" idx="3"/>
          </p:cNvCxnSpPr>
          <p:nvPr/>
        </p:nvCxnSpPr>
        <p:spPr>
          <a:xfrm flipV="1">
            <a:off x="5877464" y="801568"/>
            <a:ext cx="31631" cy="1862560"/>
          </a:xfrm>
          <a:prstGeom prst="bentConnector3">
            <a:avLst>
              <a:gd name="adj1" fmla="val 1531779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16" idx="1"/>
          </p:cNvCxnSpPr>
          <p:nvPr/>
        </p:nvCxnSpPr>
        <p:spPr>
          <a:xfrm rot="10800000" flipV="1">
            <a:off x="2677065" y="801568"/>
            <a:ext cx="412631" cy="186256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5876026" y="2174999"/>
            <a:ext cx="163470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725341" y="1818600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Set </a:t>
            </a:r>
            <a:r>
              <a:rPr lang="en-US" dirty="0" smtClean="0"/>
              <a:t>preferences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3962400" y="2895965"/>
            <a:ext cx="1761226" cy="379559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71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56626" y="5064428"/>
            <a:ext cx="2819400" cy="1295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Engine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58064" y="2016428"/>
            <a:ext cx="2819400" cy="1295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Make decision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18226" y="3887641"/>
            <a:ext cx="2058838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Throttle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693378" y="3707926"/>
            <a:ext cx="2058838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Speedometer</a:t>
            </a:r>
            <a:endParaRPr lang="en-US" dirty="0"/>
          </a:p>
        </p:txBody>
      </p:sp>
      <p:cxnSp>
        <p:nvCxnSpPr>
          <p:cNvPr id="8" name="Elbow Connector 7"/>
          <p:cNvCxnSpPr>
            <a:stCxn id="5" idx="1"/>
            <a:endCxn id="6" idx="0"/>
          </p:cNvCxnSpPr>
          <p:nvPr/>
        </p:nvCxnSpPr>
        <p:spPr>
          <a:xfrm rot="10800000" flipV="1">
            <a:off x="1647646" y="2664127"/>
            <a:ext cx="1410419" cy="1223513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>
            <a:stCxn id="6" idx="2"/>
            <a:endCxn id="4" idx="1"/>
          </p:cNvCxnSpPr>
          <p:nvPr/>
        </p:nvCxnSpPr>
        <p:spPr>
          <a:xfrm rot="16200000" flipH="1">
            <a:off x="1706592" y="4362093"/>
            <a:ext cx="1291087" cy="1408981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>
            <a:stCxn id="4" idx="3"/>
            <a:endCxn id="7" idx="2"/>
          </p:cNvCxnSpPr>
          <p:nvPr/>
        </p:nvCxnSpPr>
        <p:spPr>
          <a:xfrm flipV="1">
            <a:off x="5876026" y="4241326"/>
            <a:ext cx="1846771" cy="147080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7" idx="0"/>
            <a:endCxn id="5" idx="3"/>
          </p:cNvCxnSpPr>
          <p:nvPr/>
        </p:nvCxnSpPr>
        <p:spPr>
          <a:xfrm rot="16200000" flipV="1">
            <a:off x="6278232" y="2263360"/>
            <a:ext cx="1043798" cy="1845333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647645" y="2245028"/>
            <a:ext cx="140898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81892" y="1831762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Set speed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244620" y="1449268"/>
            <a:ext cx="312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Friction, momentum, wind,…</a:t>
            </a:r>
            <a:endParaRPr lang="en-US" dirty="0"/>
          </a:p>
        </p:txBody>
      </p:sp>
      <p:cxnSp>
        <p:nvCxnSpPr>
          <p:cNvPr id="15" name="Elbow Connector 14"/>
          <p:cNvCxnSpPr>
            <a:stCxn id="14" idx="3"/>
            <a:endCxn id="5" idx="0"/>
          </p:cNvCxnSpPr>
          <p:nvPr/>
        </p:nvCxnSpPr>
        <p:spPr>
          <a:xfrm>
            <a:off x="4365987" y="1633934"/>
            <a:ext cx="101777" cy="382494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089695" y="153868"/>
            <a:ext cx="2819400" cy="1295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Secondary controller</a:t>
            </a:r>
            <a:endParaRPr lang="en-US" dirty="0"/>
          </a:p>
        </p:txBody>
      </p:sp>
      <p:cxnSp>
        <p:nvCxnSpPr>
          <p:cNvPr id="17" name="Elbow Connector 16"/>
          <p:cNvCxnSpPr>
            <a:endCxn id="16" idx="3"/>
          </p:cNvCxnSpPr>
          <p:nvPr/>
        </p:nvCxnSpPr>
        <p:spPr>
          <a:xfrm flipV="1">
            <a:off x="5877464" y="801568"/>
            <a:ext cx="31631" cy="1862560"/>
          </a:xfrm>
          <a:prstGeom prst="bentConnector3">
            <a:avLst>
              <a:gd name="adj1" fmla="val 1531779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16" idx="1"/>
          </p:cNvCxnSpPr>
          <p:nvPr/>
        </p:nvCxnSpPr>
        <p:spPr>
          <a:xfrm rot="10800000" flipV="1">
            <a:off x="2677065" y="801568"/>
            <a:ext cx="412631" cy="186256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725341" y="1818600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Set </a:t>
            </a:r>
            <a:r>
              <a:rPr lang="en-US" dirty="0" smtClean="0"/>
              <a:t>preferences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5876026" y="2174999"/>
            <a:ext cx="163470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962400" y="2895965"/>
            <a:ext cx="1761226" cy="379559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6693378" y="4330468"/>
            <a:ext cx="2058838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gps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618226" y="4573441"/>
            <a:ext cx="2058838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brake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25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Architectural style – N-Tiered e-commerce architecture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3876136" y="3278757"/>
            <a:ext cx="914400" cy="381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81600" y="2271622"/>
            <a:ext cx="609600" cy="25922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70122" y="3278756"/>
            <a:ext cx="609600" cy="158510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934200" y="2284562"/>
            <a:ext cx="609600" cy="25922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848600" y="2284562"/>
            <a:ext cx="609600" cy="25922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5034021" y="5486399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client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5647801" y="5543835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presentation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6422111" y="5612883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usiness logic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7586579" y="5674837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database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81000" y="2271622"/>
            <a:ext cx="838200" cy="2590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600200" y="2271622"/>
            <a:ext cx="2057400" cy="2590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15" idx="3"/>
            <a:endCxn id="16" idx="1"/>
          </p:cNvCxnSpPr>
          <p:nvPr/>
        </p:nvCxnSpPr>
        <p:spPr>
          <a:xfrm>
            <a:off x="1219200" y="3567022"/>
            <a:ext cx="381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451192" y="5409397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Client/server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00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Agree example-1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sz="24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system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top_level</a:t>
            </a:r>
            <a:endParaRPr lang="en-US" sz="24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	</a:t>
            </a:r>
            <a:r>
              <a:rPr lang="en-US" sz="24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features</a:t>
            </a:r>
            <a:endParaRPr lang="en-US" sz="24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		Input: </a:t>
            </a:r>
            <a:r>
              <a:rPr lang="en-US" sz="24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in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</a:t>
            </a:r>
            <a:r>
              <a:rPr lang="en-US" sz="24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data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</a:t>
            </a:r>
            <a:r>
              <a:rPr lang="en-US" sz="24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port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Base_Types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::Integer;</a:t>
            </a:r>
            <a:endParaRPr lang="en-US" sz="24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		Output: </a:t>
            </a:r>
            <a:r>
              <a:rPr lang="en-US" sz="24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out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</a:t>
            </a:r>
            <a:r>
              <a:rPr lang="en-US" sz="24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data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</a:t>
            </a:r>
            <a:r>
              <a:rPr lang="en-US" sz="24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port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Base_Types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::Integer;</a:t>
            </a:r>
            <a:endParaRPr lang="en-US" sz="24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	</a:t>
            </a:r>
            <a:r>
              <a:rPr lang="en-US" sz="24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annex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agree {** </a:t>
            </a:r>
            <a:endParaRPr lang="en-US" sz="24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		</a:t>
            </a:r>
            <a:r>
              <a:rPr lang="en-US" sz="24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assume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</a:t>
            </a:r>
            <a:r>
              <a:rPr lang="en-US" sz="2400" dirty="0">
                <a:solidFill>
                  <a:srgbClr val="2A00FF"/>
                </a:solidFill>
                <a:latin typeface="Consolas"/>
                <a:ea typeface="Calibri"/>
                <a:cs typeface="Times New Roman"/>
              </a:rPr>
              <a:t>"System input range "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</a:t>
            </a:r>
            <a:r>
              <a:rPr lang="en-US" sz="24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: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Input </a:t>
            </a:r>
            <a:r>
              <a:rPr lang="en-US" sz="24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&lt;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10</a:t>
            </a:r>
            <a:r>
              <a:rPr lang="en-US" sz="24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;</a:t>
            </a:r>
            <a:endParaRPr lang="en-US" sz="24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		</a:t>
            </a:r>
            <a:r>
              <a:rPr lang="en-US" sz="24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guarantee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</a:t>
            </a:r>
            <a:r>
              <a:rPr lang="en-US" sz="2400" dirty="0">
                <a:solidFill>
                  <a:srgbClr val="2A00FF"/>
                </a:solidFill>
                <a:latin typeface="Consolas"/>
                <a:ea typeface="Calibri"/>
                <a:cs typeface="Times New Roman"/>
              </a:rPr>
              <a:t>"System output range"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</a:t>
            </a:r>
            <a:r>
              <a:rPr lang="en-US" sz="24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: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Output </a:t>
            </a:r>
            <a:r>
              <a:rPr lang="en-US" sz="24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&lt;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50</a:t>
            </a:r>
            <a:r>
              <a:rPr lang="en-US" sz="24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;</a:t>
            </a:r>
            <a:endParaRPr lang="en-US" sz="24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	**};	</a:t>
            </a:r>
            <a:endParaRPr lang="en-US" sz="24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sz="24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end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top_level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;</a:t>
            </a:r>
            <a:endParaRPr lang="en-US" sz="2400" dirty="0">
              <a:ea typeface="Calibri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48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start on safety analysis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917431" y="1707654"/>
            <a:ext cx="6014444" cy="4678362"/>
            <a:chOff x="4185644" y="2743200"/>
            <a:chExt cx="4800600" cy="3352800"/>
          </a:xfrm>
        </p:grpSpPr>
        <p:pic>
          <p:nvPicPr>
            <p:cNvPr id="5" name="Picture 4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85644" y="2743200"/>
              <a:ext cx="4800600" cy="335280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5744369" y="4350444"/>
              <a:ext cx="13724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Leveson</a:t>
              </a:r>
              <a:r>
                <a:rPr lang="en-US" sz="1200" dirty="0" smtClean="0"/>
                <a:t> pattern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3824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hazards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Jump start with standard information</a:t>
            </a:r>
          </a:p>
          <a:p>
            <a:pPr lvl="1"/>
            <a:r>
              <a:rPr lang="en-US" dirty="0" smtClean="0"/>
              <a:t>AADL </a:t>
            </a:r>
            <a:r>
              <a:rPr lang="en-US" dirty="0"/>
              <a:t>Error ontology </a:t>
            </a:r>
          </a:p>
          <a:p>
            <a:pPr lvl="1"/>
            <a:r>
              <a:rPr lang="en-US" dirty="0" smtClean="0"/>
              <a:t>Reference architecture</a:t>
            </a:r>
          </a:p>
          <a:p>
            <a:r>
              <a:rPr lang="en-US" dirty="0" smtClean="0"/>
              <a:t>When might the basic assumptions of the architecture be violated?</a:t>
            </a:r>
          </a:p>
          <a:p>
            <a:r>
              <a:rPr lang="en-US" dirty="0" smtClean="0"/>
              <a:t>What unexpected events could happen that could cause significant disturbance </a:t>
            </a:r>
          </a:p>
        </p:txBody>
      </p:sp>
    </p:spTree>
    <p:extLst>
      <p:ext uri="{BB962C8B-B14F-4D97-AF65-F5344CB8AC3E}">
        <p14:creationId xmlns:p14="http://schemas.microsoft.com/office/powerpoint/2010/main" val="21779277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exposure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Perspective – OEM or vehicle owner</a:t>
            </a:r>
          </a:p>
          <a:p>
            <a:r>
              <a:rPr lang="en-US" dirty="0" smtClean="0"/>
              <a:t>Volume of instances</a:t>
            </a:r>
          </a:p>
          <a:p>
            <a:r>
              <a:rPr lang="en-US" dirty="0" smtClean="0"/>
              <a:t>Estimated hours of operation</a:t>
            </a:r>
          </a:p>
          <a:p>
            <a:r>
              <a:rPr lang="en-US" dirty="0" smtClean="0"/>
              <a:t>Software will always behave the same given exactly the same inputs in exactly the same context</a:t>
            </a:r>
          </a:p>
          <a:p>
            <a:r>
              <a:rPr lang="en-US" dirty="0" smtClean="0"/>
              <a:t>But whether software fails is a function of the input it sees and the longer it executes the more likely it is to encounter a value it is unable to handle properly.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5342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with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“Feedback delay”</a:t>
            </a:r>
          </a:p>
          <a:p>
            <a:pPr lvl="1"/>
            <a:r>
              <a:rPr lang="en-US" dirty="0" smtClean="0"/>
              <a:t>How much delay?</a:t>
            </a:r>
          </a:p>
          <a:p>
            <a:pPr lvl="1"/>
            <a:r>
              <a:rPr lang="en-US" dirty="0" smtClean="0"/>
              <a:t>Can the protocol handle that much delay?</a:t>
            </a:r>
          </a:p>
          <a:p>
            <a:pPr lvl="1"/>
            <a:r>
              <a:rPr lang="en-US" dirty="0" smtClean="0"/>
              <a:t>What are the effects of the delay?</a:t>
            </a:r>
          </a:p>
          <a:p>
            <a:pPr lvl="1"/>
            <a:r>
              <a:rPr lang="en-US" dirty="0" smtClean="0"/>
              <a:t>How to mitigate this?</a:t>
            </a:r>
          </a:p>
          <a:p>
            <a:pPr lvl="2"/>
            <a:r>
              <a:rPr lang="en-US" dirty="0" smtClean="0"/>
              <a:t>Redesign</a:t>
            </a:r>
          </a:p>
          <a:p>
            <a:pPr lvl="2"/>
            <a:r>
              <a:rPr lang="en-US" dirty="0" smtClean="0"/>
              <a:t>Redundancy in communication channels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6574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 by component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port is typed</a:t>
            </a:r>
          </a:p>
          <a:p>
            <a:r>
              <a:rPr lang="en-US" dirty="0" smtClean="0"/>
              <a:t>Type definitions are in a separate file</a:t>
            </a:r>
          </a:p>
          <a:p>
            <a:r>
              <a:rPr lang="en-US" dirty="0" smtClean="0"/>
              <a:t>Each port has an AGREE contract that defines “legal” values</a:t>
            </a:r>
          </a:p>
          <a:p>
            <a:r>
              <a:rPr lang="en-US" dirty="0" smtClean="0"/>
              <a:t>Each component has an error model that handles anything outside the contract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824268" y="5257800"/>
            <a:ext cx="2743200" cy="1371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671868" y="5630863"/>
            <a:ext cx="3048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71868" y="6011863"/>
            <a:ext cx="3048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712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 by component-2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629400" y="2017143"/>
            <a:ext cx="13716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sensor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58100" y="3023556"/>
            <a:ext cx="13716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temperature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509404" y="3023556"/>
            <a:ext cx="13716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object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0"/>
            <a:endCxn id="4" idx="2"/>
          </p:cNvCxnSpPr>
          <p:nvPr/>
        </p:nvCxnSpPr>
        <p:spPr>
          <a:xfrm flipV="1">
            <a:off x="6195204" y="2474343"/>
            <a:ext cx="1119996" cy="5492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0"/>
            <a:endCxn id="4" idx="2"/>
          </p:cNvCxnSpPr>
          <p:nvPr/>
        </p:nvCxnSpPr>
        <p:spPr>
          <a:xfrm flipH="1" flipV="1">
            <a:off x="7315200" y="2474343"/>
            <a:ext cx="1028700" cy="5492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879" y="1514051"/>
            <a:ext cx="5681363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What errors might this component </a:t>
            </a:r>
          </a:p>
          <a:p>
            <a:r>
              <a:rPr lang="en-US" sz="2800" dirty="0" smtClean="0"/>
              <a:t>produce?</a:t>
            </a:r>
          </a:p>
          <a:p>
            <a:endParaRPr lang="en-US" sz="2800" dirty="0"/>
          </a:p>
          <a:p>
            <a:r>
              <a:rPr lang="en-US" sz="2800" dirty="0" smtClean="0"/>
              <a:t>Use the error ontology to identify</a:t>
            </a:r>
          </a:p>
          <a:p>
            <a:r>
              <a:rPr lang="en-US" sz="2800" dirty="0"/>
              <a:t>e</a:t>
            </a:r>
            <a:r>
              <a:rPr lang="en-US" sz="2800" dirty="0" smtClean="0"/>
              <a:t>rror types. 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failure to deliver a reading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deliver late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deliver a value out of range</a:t>
            </a:r>
          </a:p>
          <a:p>
            <a:endParaRPr lang="en-US" sz="2800" dirty="0" smtClean="0"/>
          </a:p>
          <a:p>
            <a:r>
              <a:rPr lang="en-US" sz="2800" dirty="0" smtClean="0"/>
              <a:t>With each error 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can it be eliminated?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can it be mitigated?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9583493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200356" y="1806510"/>
            <a:ext cx="4267200" cy="220980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Composite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004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container defines the composite error behavior that includes the sensor and its handler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95800" y="2911410"/>
            <a:ext cx="1371600" cy="59379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Object</a:t>
            </a:r>
          </a:p>
          <a:p>
            <a:pPr algn="ctr"/>
            <a:r>
              <a:rPr lang="en-US" dirty="0" smtClean="0"/>
              <a:t>sensor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705600" y="2911410"/>
            <a:ext cx="1371600" cy="59379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Object</a:t>
            </a:r>
          </a:p>
          <a:p>
            <a:pPr algn="ctr"/>
            <a:r>
              <a:rPr lang="en-US" dirty="0" smtClean="0"/>
              <a:t>handler</a:t>
            </a:r>
            <a:endParaRPr lang="en-US" dirty="0"/>
          </a:p>
        </p:txBody>
      </p:sp>
      <p:cxnSp>
        <p:nvCxnSpPr>
          <p:cNvPr id="7" name="Straight Connector 6"/>
          <p:cNvCxnSpPr>
            <a:stCxn id="4" idx="3"/>
            <a:endCxn id="5" idx="1"/>
          </p:cNvCxnSpPr>
          <p:nvPr/>
        </p:nvCxnSpPr>
        <p:spPr>
          <a:xfrm>
            <a:off x="5867400" y="3208305"/>
            <a:ext cx="838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200356" y="1840468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container</a:t>
            </a:r>
            <a:endParaRPr lang="en-US" dirty="0"/>
          </a:p>
        </p:txBody>
      </p:sp>
      <p:cxnSp>
        <p:nvCxnSpPr>
          <p:cNvPr id="11" name="Curved Connector 10"/>
          <p:cNvCxnSpPr>
            <a:stCxn id="8" idx="1"/>
            <a:endCxn id="4" idx="1"/>
          </p:cNvCxnSpPr>
          <p:nvPr/>
        </p:nvCxnSpPr>
        <p:spPr>
          <a:xfrm rot="10800000" flipH="1" flipV="1">
            <a:off x="4200356" y="2911409"/>
            <a:ext cx="295444" cy="296895"/>
          </a:xfrm>
          <a:prstGeom prst="curvedConnector3">
            <a:avLst>
              <a:gd name="adj1" fmla="val -7737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stCxn id="5" idx="3"/>
            <a:endCxn id="8" idx="3"/>
          </p:cNvCxnSpPr>
          <p:nvPr/>
        </p:nvCxnSpPr>
        <p:spPr>
          <a:xfrm flipV="1">
            <a:off x="8077200" y="2911410"/>
            <a:ext cx="390356" cy="296895"/>
          </a:xfrm>
          <a:prstGeom prst="curvedConnector3">
            <a:avLst>
              <a:gd name="adj1" fmla="val 158562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34650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every flow source there is a flow sink</a:t>
            </a:r>
          </a:p>
          <a:p>
            <a:r>
              <a:rPr lang="en-US" dirty="0" smtClean="0"/>
              <a:t>For every port there is an AGREE contract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92294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Here’s what you are going 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079" y="1828800"/>
            <a:ext cx="8229600" cy="4525963"/>
          </a:xfrm>
        </p:spPr>
        <p:txBody>
          <a:bodyPr/>
          <a:lstStyle/>
          <a:p>
            <a:r>
              <a:rPr lang="en-US" dirty="0" smtClean="0"/>
              <a:t>Convert the use cases to </a:t>
            </a:r>
            <a:r>
              <a:rPr lang="en-US" dirty="0" err="1" smtClean="0"/>
              <a:t>reqspec</a:t>
            </a:r>
            <a:r>
              <a:rPr lang="en-US" dirty="0" smtClean="0"/>
              <a:t> requirements</a:t>
            </a:r>
          </a:p>
          <a:p>
            <a:r>
              <a:rPr lang="en-US" dirty="0" smtClean="0"/>
              <a:t>Select the underlying architecture style</a:t>
            </a:r>
          </a:p>
          <a:p>
            <a:r>
              <a:rPr lang="en-US" dirty="0" smtClean="0"/>
              <a:t>Show how you embellish/decompose this style into a useable architecture </a:t>
            </a:r>
          </a:p>
          <a:p>
            <a:r>
              <a:rPr lang="en-US" dirty="0" smtClean="0"/>
              <a:t>Complete the structural architecture</a:t>
            </a:r>
          </a:p>
          <a:p>
            <a:r>
              <a:rPr lang="en-US" dirty="0" smtClean="0"/>
              <a:t>There will be a slightly different commit process</a:t>
            </a:r>
          </a:p>
          <a:p>
            <a:r>
              <a:rPr lang="en-US" dirty="0" smtClean="0"/>
              <a:t>Commit by 11:59PM </a:t>
            </a:r>
            <a:r>
              <a:rPr lang="en-US" dirty="0" smtClean="0"/>
              <a:t>on March </a:t>
            </a:r>
            <a:r>
              <a:rPr lang="en-US" dirty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05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1969697"/>
            <a:ext cx="609600" cy="25922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45722" y="2667001"/>
            <a:ext cx="609600" cy="189493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09800" y="1982637"/>
            <a:ext cx="609600" cy="25922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24200" y="1982637"/>
            <a:ext cx="609600" cy="25922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53141" y="5184474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Thin</a:t>
            </a:r>
            <a:r>
              <a:rPr lang="en-US" dirty="0" smtClean="0"/>
              <a:t> client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923401" y="5241910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presentation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1697711" y="5310958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usiness logic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2862179" y="5372912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database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066800" y="2362200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819400" y="26670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819400" y="3657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1955322" y="3769384"/>
            <a:ext cx="25447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6" idx="1"/>
          </p:cNvCxnSpPr>
          <p:nvPr/>
        </p:nvCxnSpPr>
        <p:spPr>
          <a:xfrm flipH="1">
            <a:off x="1066800" y="3614468"/>
            <a:ext cx="27892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724400" y="2209800"/>
            <a:ext cx="358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Separate machines</a:t>
            </a:r>
          </a:p>
          <a:p>
            <a:pPr marL="342900" indent="-342900">
              <a:buAutoNum type="arabicPeriod"/>
            </a:pPr>
            <a:r>
              <a:rPr lang="en-US" dirty="0" smtClean="0"/>
              <a:t>Separate purposes</a:t>
            </a:r>
          </a:p>
          <a:p>
            <a:pPr marL="342900" indent="-342900">
              <a:buAutoNum type="arabicPeriod"/>
            </a:pPr>
            <a:r>
              <a:rPr lang="en-US" dirty="0" smtClean="0"/>
              <a:t>Scalability</a:t>
            </a:r>
          </a:p>
          <a:p>
            <a:pPr marL="342900" indent="-342900">
              <a:buAutoNum type="arabicPeriod"/>
            </a:pPr>
            <a:r>
              <a:rPr lang="en-US" dirty="0" smtClean="0"/>
              <a:t>Database latency becomes </a:t>
            </a:r>
            <a:r>
              <a:rPr lang="en-US" dirty="0" smtClean="0"/>
              <a:t>critical</a:t>
            </a:r>
          </a:p>
          <a:p>
            <a:pPr marL="342900" indent="-342900">
              <a:buAutoNum type="arabicPeriod"/>
            </a:pPr>
            <a:r>
              <a:rPr lang="en-US" dirty="0" smtClean="0"/>
              <a:t>Rate of change of requirements</a:t>
            </a: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26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Decomposition of client side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0" y="1956757"/>
            <a:ext cx="2362200" cy="25922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689122" y="2654061"/>
            <a:ext cx="609600" cy="189493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553200" y="1969697"/>
            <a:ext cx="609600" cy="25922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467600" y="1969697"/>
            <a:ext cx="609600" cy="25922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6200000">
            <a:off x="3610983" y="5171534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Thin</a:t>
            </a:r>
            <a:r>
              <a:rPr lang="en-US" dirty="0" smtClean="0"/>
              <a:t> client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5266801" y="5228970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presentation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6041111" y="5298018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usiness logic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7205579" y="5359972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database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410200" y="2349260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162800" y="265406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7162800" y="364466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298722" y="3756444"/>
            <a:ext cx="25447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1"/>
          </p:cNvCxnSpPr>
          <p:nvPr/>
        </p:nvCxnSpPr>
        <p:spPr>
          <a:xfrm flipH="1">
            <a:off x="5410200" y="3601528"/>
            <a:ext cx="27892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733800" y="2209800"/>
            <a:ext cx="1066800" cy="444260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204077" y="3664069"/>
            <a:ext cx="1066800" cy="444260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view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044434" y="3043686"/>
            <a:ext cx="1251466" cy="444260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controller</a:t>
            </a:r>
            <a:endParaRPr lang="en-US" dirty="0"/>
          </a:p>
        </p:txBody>
      </p:sp>
      <p:cxnSp>
        <p:nvCxnSpPr>
          <p:cNvPr id="22" name="Curved Connector 21"/>
          <p:cNvCxnSpPr>
            <a:stCxn id="20" idx="0"/>
            <a:endCxn id="18" idx="2"/>
          </p:cNvCxnSpPr>
          <p:nvPr/>
        </p:nvCxnSpPr>
        <p:spPr>
          <a:xfrm rot="16200000" flipV="1">
            <a:off x="4273871" y="2647389"/>
            <a:ext cx="389626" cy="402967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stCxn id="20" idx="2"/>
            <a:endCxn id="19" idx="3"/>
          </p:cNvCxnSpPr>
          <p:nvPr/>
        </p:nvCxnSpPr>
        <p:spPr>
          <a:xfrm rot="5400000">
            <a:off x="4271396" y="3487427"/>
            <a:ext cx="398253" cy="399290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9" idx="0"/>
            <a:endCxn id="18" idx="2"/>
          </p:cNvCxnSpPr>
          <p:nvPr/>
        </p:nvCxnSpPr>
        <p:spPr>
          <a:xfrm rot="5400000" flipH="1" flipV="1">
            <a:off x="3497334" y="2894204"/>
            <a:ext cx="1010009" cy="529723"/>
          </a:xfrm>
          <a:prstGeom prst="curvedConnector3">
            <a:avLst>
              <a:gd name="adj1" fmla="val 6879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55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a Database Framework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95170" y="1994138"/>
            <a:ext cx="2362200" cy="25922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36292" y="2691442"/>
            <a:ext cx="609600" cy="189493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00370" y="2007078"/>
            <a:ext cx="609600" cy="25922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14770" y="2007078"/>
            <a:ext cx="609600" cy="25922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2158154" y="5208915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Thin </a:t>
            </a:r>
            <a:r>
              <a:rPr lang="en-US" dirty="0" smtClean="0"/>
              <a:t>client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3813971" y="5266351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presentation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4588281" y="5335399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usiness logic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624370" y="5742206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database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957370" y="2386641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709970" y="2691441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709970" y="3682041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845892" y="3793825"/>
            <a:ext cx="25447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1"/>
          </p:cNvCxnSpPr>
          <p:nvPr/>
        </p:nvCxnSpPr>
        <p:spPr>
          <a:xfrm flipH="1">
            <a:off x="3957370" y="3638909"/>
            <a:ext cx="27892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280970" y="2247181"/>
            <a:ext cx="1066800" cy="444260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751247" y="3701450"/>
            <a:ext cx="1066800" cy="444260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view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591604" y="3081067"/>
            <a:ext cx="1251466" cy="444260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controller</a:t>
            </a:r>
            <a:endParaRPr lang="en-US" dirty="0"/>
          </a:p>
        </p:txBody>
      </p:sp>
      <p:cxnSp>
        <p:nvCxnSpPr>
          <p:cNvPr id="21" name="Curved Connector 20"/>
          <p:cNvCxnSpPr>
            <a:stCxn id="20" idx="0"/>
            <a:endCxn id="18" idx="2"/>
          </p:cNvCxnSpPr>
          <p:nvPr/>
        </p:nvCxnSpPr>
        <p:spPr>
          <a:xfrm rot="16200000" flipV="1">
            <a:off x="2821041" y="2684770"/>
            <a:ext cx="389626" cy="402967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>
            <a:stCxn id="20" idx="2"/>
            <a:endCxn id="19" idx="3"/>
          </p:cNvCxnSpPr>
          <p:nvPr/>
        </p:nvCxnSpPr>
        <p:spPr>
          <a:xfrm rot="5400000">
            <a:off x="2818566" y="3524808"/>
            <a:ext cx="398253" cy="399290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>
            <a:stCxn id="19" idx="0"/>
            <a:endCxn id="18" idx="2"/>
          </p:cNvCxnSpPr>
          <p:nvPr/>
        </p:nvCxnSpPr>
        <p:spPr>
          <a:xfrm rot="5400000" flipH="1" flipV="1">
            <a:off x="2044504" y="2931585"/>
            <a:ext cx="1010009" cy="529723"/>
          </a:xfrm>
          <a:prstGeom prst="curvedConnector3">
            <a:avLst>
              <a:gd name="adj1" fmla="val 6879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http://www.bereanspa.com/images/Oracle_Architecture_do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28183"/>
            <a:ext cx="28194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95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Rules engine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8316" y="1985838"/>
            <a:ext cx="2362200" cy="25922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79438" y="2683142"/>
            <a:ext cx="609600" cy="189493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6200000">
            <a:off x="1001300" y="5200615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Thin </a:t>
            </a:r>
            <a:r>
              <a:rPr lang="en-US" dirty="0" smtClean="0"/>
              <a:t>client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2657117" y="5258051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presentation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3431427" y="5327099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usiness logic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5308088" y="5767437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database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800516" y="2378341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689038" y="3785525"/>
            <a:ext cx="25447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1"/>
          </p:cNvCxnSpPr>
          <p:nvPr/>
        </p:nvCxnSpPr>
        <p:spPr>
          <a:xfrm flipH="1">
            <a:off x="2800516" y="3630609"/>
            <a:ext cx="27892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124116" y="2238881"/>
            <a:ext cx="1066800" cy="444260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94393" y="3693150"/>
            <a:ext cx="1066800" cy="444260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view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434750" y="3072767"/>
            <a:ext cx="1251466" cy="444260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controller</a:t>
            </a:r>
            <a:endParaRPr lang="en-US" dirty="0"/>
          </a:p>
        </p:txBody>
      </p:sp>
      <p:cxnSp>
        <p:nvCxnSpPr>
          <p:cNvPr id="20" name="Curved Connector 19"/>
          <p:cNvCxnSpPr>
            <a:stCxn id="19" idx="0"/>
            <a:endCxn id="17" idx="2"/>
          </p:cNvCxnSpPr>
          <p:nvPr/>
        </p:nvCxnSpPr>
        <p:spPr>
          <a:xfrm rot="16200000" flipV="1">
            <a:off x="1664187" y="2676470"/>
            <a:ext cx="389626" cy="402967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>
            <a:stCxn id="19" idx="2"/>
            <a:endCxn id="18" idx="3"/>
          </p:cNvCxnSpPr>
          <p:nvPr/>
        </p:nvCxnSpPr>
        <p:spPr>
          <a:xfrm rot="5400000">
            <a:off x="1661712" y="3516508"/>
            <a:ext cx="398253" cy="399290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>
            <a:stCxn id="18" idx="0"/>
            <a:endCxn id="17" idx="2"/>
          </p:cNvCxnSpPr>
          <p:nvPr/>
        </p:nvCxnSpPr>
        <p:spPr>
          <a:xfrm rot="5400000" flipH="1" flipV="1">
            <a:off x="887650" y="2923285"/>
            <a:ext cx="1010009" cy="529723"/>
          </a:xfrm>
          <a:prstGeom prst="curvedConnector3">
            <a:avLst>
              <a:gd name="adj1" fmla="val 6879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http://www.bereanspa.com/images/Oracle_Architecture_do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319" y="1985838"/>
            <a:ext cx="28194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516" y="2238882"/>
            <a:ext cx="1945676" cy="2180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Straight Arrow Connector 24"/>
          <p:cNvCxnSpPr/>
          <p:nvPr/>
        </p:nvCxnSpPr>
        <p:spPr>
          <a:xfrm flipH="1">
            <a:off x="5858841" y="3785525"/>
            <a:ext cx="25447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837737" y="2871026"/>
            <a:ext cx="29668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94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yse802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syse802Template</Template>
  <TotalTime>15940</TotalTime>
  <Words>1329</Words>
  <Application>Microsoft Office PowerPoint</Application>
  <PresentationFormat>On-screen Show (4:3)</PresentationFormat>
  <Paragraphs>382</Paragraphs>
  <Slides>59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syse802Template</vt:lpstr>
      <vt:lpstr>CPSC 875</vt:lpstr>
      <vt:lpstr>Partitions</vt:lpstr>
      <vt:lpstr>Requirements</vt:lpstr>
      <vt:lpstr>Client server basic style</vt:lpstr>
      <vt:lpstr>Architectural style – N-Tiered e-commerce architecture</vt:lpstr>
      <vt:lpstr>Factors</vt:lpstr>
      <vt:lpstr>Decomposition of client side</vt:lpstr>
      <vt:lpstr>Use a Database Framework </vt:lpstr>
      <vt:lpstr>Business Rules engine</vt:lpstr>
      <vt:lpstr>Capturing requirements</vt:lpstr>
      <vt:lpstr>Goal grammar</vt:lpstr>
      <vt:lpstr>Stakeholder goals grammar</vt:lpstr>
      <vt:lpstr>Specific goal</vt:lpstr>
      <vt:lpstr>Requirement Grammar</vt:lpstr>
      <vt:lpstr>specific requirement</vt:lpstr>
      <vt:lpstr>System Requirements Grammar</vt:lpstr>
      <vt:lpstr>Organization Grammar</vt:lpstr>
      <vt:lpstr>Specific organization</vt:lpstr>
      <vt:lpstr>Requirement Categories</vt:lpstr>
      <vt:lpstr>Specific categories</vt:lpstr>
      <vt:lpstr>Variables and Constants</vt:lpstr>
      <vt:lpstr>constants</vt:lpstr>
      <vt:lpstr>Constants</vt:lpstr>
      <vt:lpstr>Constants</vt:lpstr>
      <vt:lpstr>Traceability</vt:lpstr>
      <vt:lpstr>Agree model checking</vt:lpstr>
      <vt:lpstr>PowerPoint Presentation</vt:lpstr>
      <vt:lpstr>Agree example-1</vt:lpstr>
      <vt:lpstr>Agree example-2</vt:lpstr>
      <vt:lpstr>Agree example-3</vt:lpstr>
      <vt:lpstr>PowerPoint Presentation</vt:lpstr>
      <vt:lpstr>PowerPoint Presentation</vt:lpstr>
      <vt:lpstr>Error Ontology-1</vt:lpstr>
      <vt:lpstr>Error Ontology - 2 </vt:lpstr>
      <vt:lpstr>Error handling</vt:lpstr>
      <vt:lpstr>Link the pieces together</vt:lpstr>
      <vt:lpstr>Autosar</vt:lpstr>
      <vt:lpstr>Rules for Interfaces</vt:lpstr>
      <vt:lpstr>Layer Interactions</vt:lpstr>
      <vt:lpstr>Error handling</vt:lpstr>
      <vt:lpstr>Errors</vt:lpstr>
      <vt:lpstr>PowerPoint Presentation</vt:lpstr>
      <vt:lpstr>PowerPoint Presentation</vt:lpstr>
      <vt:lpstr>PowerPoint Presentation</vt:lpstr>
      <vt:lpstr>PowerPoint Presentation</vt:lpstr>
      <vt:lpstr>Automation/Communication</vt:lpstr>
      <vt:lpstr>Project </vt:lpstr>
      <vt:lpstr>PowerPoint Presentation</vt:lpstr>
      <vt:lpstr>PowerPoint Presentation</vt:lpstr>
      <vt:lpstr>Agree example-1</vt:lpstr>
      <vt:lpstr>A start on safety analysis</vt:lpstr>
      <vt:lpstr>Identify hazards</vt:lpstr>
      <vt:lpstr>Identify exposure</vt:lpstr>
      <vt:lpstr>Start with pattern</vt:lpstr>
      <vt:lpstr>Component by component</vt:lpstr>
      <vt:lpstr>Component by component-2</vt:lpstr>
      <vt:lpstr>Composite behavior</vt:lpstr>
      <vt:lpstr>Rules</vt:lpstr>
      <vt:lpstr>Here’s what you are going to do</vt:lpstr>
    </vt:vector>
  </TitlesOfParts>
  <Company>Clemson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CPSC 875</dc:title>
  <dc:creator>McGregor</dc:creator>
  <cp:lastModifiedBy>Windows User</cp:lastModifiedBy>
  <cp:revision>85</cp:revision>
  <dcterms:created xsi:type="dcterms:W3CDTF">2011-03-16T18:14:43Z</dcterms:created>
  <dcterms:modified xsi:type="dcterms:W3CDTF">2016-03-03T12:23:04Z</dcterms:modified>
</cp:coreProperties>
</file>