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6"/>
  </p:notesMasterIdLst>
  <p:sldIdLst>
    <p:sldId id="260" r:id="rId2"/>
    <p:sldId id="303" r:id="rId3"/>
    <p:sldId id="343" r:id="rId4"/>
    <p:sldId id="342" r:id="rId5"/>
    <p:sldId id="345" r:id="rId6"/>
    <p:sldId id="269" r:id="rId7"/>
    <p:sldId id="273" r:id="rId8"/>
    <p:sldId id="270" r:id="rId9"/>
    <p:sldId id="271" r:id="rId10"/>
    <p:sldId id="272" r:id="rId11"/>
    <p:sldId id="274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4" r:id="rId35"/>
    <p:sldId id="305" r:id="rId36"/>
    <p:sldId id="300" r:id="rId37"/>
    <p:sldId id="301" r:id="rId38"/>
    <p:sldId id="302" r:id="rId39"/>
    <p:sldId id="306" r:id="rId40"/>
    <p:sldId id="276" r:id="rId41"/>
    <p:sldId id="267" r:id="rId42"/>
    <p:sldId id="268" r:id="rId43"/>
    <p:sldId id="264" r:id="rId44"/>
    <p:sldId id="266" r:id="rId45"/>
    <p:sldId id="265" r:id="rId46"/>
    <p:sldId id="263" r:id="rId47"/>
    <p:sldId id="262" r:id="rId48"/>
    <p:sldId id="261" r:id="rId49"/>
    <p:sldId id="277" r:id="rId50"/>
    <p:sldId id="310" r:id="rId51"/>
    <p:sldId id="309" r:id="rId52"/>
    <p:sldId id="308" r:id="rId53"/>
    <p:sldId id="315" r:id="rId54"/>
    <p:sldId id="307" r:id="rId55"/>
    <p:sldId id="317" r:id="rId56"/>
    <p:sldId id="318" r:id="rId57"/>
    <p:sldId id="311" r:id="rId58"/>
    <p:sldId id="319" r:id="rId59"/>
    <p:sldId id="312" r:id="rId60"/>
    <p:sldId id="316" r:id="rId61"/>
    <p:sldId id="313" r:id="rId62"/>
    <p:sldId id="275" r:id="rId63"/>
    <p:sldId id="327" r:id="rId64"/>
    <p:sldId id="335" r:id="rId65"/>
    <p:sldId id="334" r:id="rId66"/>
    <p:sldId id="341" r:id="rId67"/>
    <p:sldId id="323" r:id="rId68"/>
    <p:sldId id="330" r:id="rId69"/>
    <p:sldId id="324" r:id="rId70"/>
    <p:sldId id="326" r:id="rId71"/>
    <p:sldId id="331" r:id="rId72"/>
    <p:sldId id="325" r:id="rId73"/>
    <p:sldId id="329" r:id="rId74"/>
    <p:sldId id="328" r:id="rId75"/>
    <p:sldId id="321" r:id="rId76"/>
    <p:sldId id="320" r:id="rId77"/>
    <p:sldId id="322" r:id="rId78"/>
    <p:sldId id="332" r:id="rId79"/>
    <p:sldId id="333" r:id="rId80"/>
    <p:sldId id="336" r:id="rId81"/>
    <p:sldId id="337" r:id="rId82"/>
    <p:sldId id="338" r:id="rId83"/>
    <p:sldId id="339" r:id="rId84"/>
    <p:sldId id="340" r:id="rId8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29103F"/>
    <a:srgbClr val="13212A"/>
    <a:srgbClr val="8C8F8E"/>
    <a:srgbClr val="3E4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5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ubiquity.acm.org/article.cfm?id=2822885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of client side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956757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122" y="2654061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3610983" y="517153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266801" y="52289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041111" y="529801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205579" y="53599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10200" y="234926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26540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62800" y="36446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98722" y="3756444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5410200" y="3601528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33800" y="220980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4077" y="3664069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44434" y="3043686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2" name="Curved Connector 21"/>
          <p:cNvCxnSpPr>
            <a:stCxn id="20" idx="0"/>
            <a:endCxn id="18" idx="2"/>
          </p:cNvCxnSpPr>
          <p:nvPr/>
        </p:nvCxnSpPr>
        <p:spPr>
          <a:xfrm rot="16200000" flipV="1">
            <a:off x="4273871" y="2647389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2"/>
            <a:endCxn id="19" idx="3"/>
          </p:cNvCxnSpPr>
          <p:nvPr/>
        </p:nvCxnSpPr>
        <p:spPr>
          <a:xfrm rot="5400000">
            <a:off x="4271396" y="3487427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9" idx="0"/>
            <a:endCxn id="18" idx="2"/>
          </p:cNvCxnSpPr>
          <p:nvPr/>
        </p:nvCxnSpPr>
        <p:spPr>
          <a:xfrm rot="5400000" flipH="1" flipV="1">
            <a:off x="3497334" y="2894204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Database Framework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5170" y="1994138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6292" y="2691442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0370" y="2007078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4770" y="2007078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158154" y="52089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813971" y="526635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88281" y="53353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4370" y="574220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57370" y="238664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09970" y="269144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09970" y="368204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45892" y="37938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3957370" y="3638909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0970" y="2247181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51247" y="370145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1604" y="3081067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1" name="Curved Connector 20"/>
          <p:cNvCxnSpPr>
            <a:stCxn id="20" idx="0"/>
            <a:endCxn id="18" idx="2"/>
          </p:cNvCxnSpPr>
          <p:nvPr/>
        </p:nvCxnSpPr>
        <p:spPr>
          <a:xfrm rot="16200000" flipV="1">
            <a:off x="2821041" y="2684770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20" idx="2"/>
            <a:endCxn id="19" idx="3"/>
          </p:cNvCxnSpPr>
          <p:nvPr/>
        </p:nvCxnSpPr>
        <p:spPr>
          <a:xfrm rot="5400000">
            <a:off x="2818566" y="3524808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9" idx="0"/>
            <a:endCxn id="18" idx="2"/>
          </p:cNvCxnSpPr>
          <p:nvPr/>
        </p:nvCxnSpPr>
        <p:spPr>
          <a:xfrm rot="5400000" flipH="1" flipV="1">
            <a:off x="2044504" y="2931585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bereanspa.com/images/Oracle_Architecture_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8183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 engine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316" y="1985838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9438" y="2683142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01300" y="52006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657117" y="525805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431427" y="53270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308088" y="57674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00516" y="237834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9038" y="37855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2800516" y="3630609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24116" y="2238881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4393" y="369315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34750" y="3072767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0" name="Curved Connector 19"/>
          <p:cNvCxnSpPr>
            <a:stCxn id="19" idx="0"/>
            <a:endCxn id="17" idx="2"/>
          </p:cNvCxnSpPr>
          <p:nvPr/>
        </p:nvCxnSpPr>
        <p:spPr>
          <a:xfrm rot="16200000" flipV="1">
            <a:off x="1664187" y="2676470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2"/>
            <a:endCxn id="18" idx="3"/>
          </p:cNvCxnSpPr>
          <p:nvPr/>
        </p:nvCxnSpPr>
        <p:spPr>
          <a:xfrm rot="5400000">
            <a:off x="1661712" y="3516508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8" idx="0"/>
            <a:endCxn id="17" idx="2"/>
          </p:cNvCxnSpPr>
          <p:nvPr/>
        </p:nvCxnSpPr>
        <p:spPr>
          <a:xfrm rot="5400000" flipH="1" flipV="1">
            <a:off x="887650" y="2923285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bereanspa.com/images/Oracle_Architecture_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9" y="1985838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6" y="2238882"/>
            <a:ext cx="1945676" cy="21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5858841" y="37855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37737" y="2871026"/>
            <a:ext cx="296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9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 </a:t>
            </a:r>
            <a:r>
              <a:rPr lang="en-US" dirty="0" err="1" smtClean="0"/>
              <a:t>reqspec</a:t>
            </a:r>
            <a:r>
              <a:rPr lang="en-US" dirty="0" smtClean="0"/>
              <a:t> to capture requirements</a:t>
            </a:r>
          </a:p>
          <a:p>
            <a:r>
              <a:rPr lang="en-US" dirty="0" smtClean="0"/>
              <a:t>And we will use a set of languages to define verification activities</a:t>
            </a:r>
          </a:p>
          <a:p>
            <a:r>
              <a:rPr lang="en-US" dirty="0" smtClean="0"/>
              <a:t>These languages will make the process of V&amp;V more robust and automated.</a:t>
            </a:r>
          </a:p>
          <a:p>
            <a:r>
              <a:rPr lang="en-US" dirty="0" smtClean="0"/>
              <a:t>Given we are building the cruise control for a family of vehicles</a:t>
            </a:r>
          </a:p>
          <a:p>
            <a:r>
              <a:rPr lang="en-US" dirty="0" smtClean="0"/>
              <a:t>We develop requirements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dirty="0"/>
              <a:t>Goal ::=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goal </a:t>
            </a:r>
            <a:r>
              <a:rPr lang="en-US" sz="1000" dirty="0"/>
              <a:t>Name ( : Title )? </a:t>
            </a:r>
          </a:p>
          <a:p>
            <a:pPr marL="0" indent="0">
              <a:buNone/>
            </a:pPr>
            <a:r>
              <a:rPr lang="en-US" sz="1000" dirty="0"/>
              <a:t>( for </a:t>
            </a:r>
            <a:r>
              <a:rPr lang="en-US" sz="1000" dirty="0" err="1"/>
              <a:t>TargetElement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/>
              <a:t>[ </a:t>
            </a:r>
          </a:p>
          <a:p>
            <a:pPr marL="0" indent="0">
              <a:buNone/>
            </a:pPr>
            <a:r>
              <a:rPr lang="en-US" sz="1000" dirty="0"/>
              <a:t>( category ( &lt;</a:t>
            </a:r>
            <a:r>
              <a:rPr lang="en-US" sz="1000" dirty="0" err="1"/>
              <a:t>ReqCategory</a:t>
            </a:r>
            <a:r>
              <a:rPr lang="en-US" sz="1000" dirty="0"/>
              <a:t>&gt; )+ )? </a:t>
            </a:r>
          </a:p>
          <a:p>
            <a:pPr marL="0" indent="0">
              <a:buNone/>
            </a:pPr>
            <a:r>
              <a:rPr lang="en-US" sz="1000" dirty="0"/>
              <a:t>( description </a:t>
            </a:r>
            <a:r>
              <a:rPr lang="en-US" sz="1000" dirty="0" err="1"/>
              <a:t>Description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/>
              <a:t>( </a:t>
            </a:r>
            <a:r>
              <a:rPr lang="en-US" sz="1000" dirty="0" err="1"/>
              <a:t>ConstantVariable</a:t>
            </a:r>
            <a:r>
              <a:rPr lang="en-US" sz="1000" dirty="0"/>
              <a:t> )* </a:t>
            </a:r>
          </a:p>
          <a:p>
            <a:pPr marL="0" indent="0">
              <a:buNone/>
            </a:pPr>
            <a:r>
              <a:rPr lang="en-US" sz="1000" dirty="0"/>
              <a:t>( rationale String )? </a:t>
            </a:r>
          </a:p>
          <a:p>
            <a:pPr marL="0" indent="0">
              <a:buNone/>
            </a:pPr>
            <a:r>
              <a:rPr lang="en-US" sz="1000" dirty="0"/>
              <a:t>( refines ( &lt;Goal&gt; )+ )? </a:t>
            </a:r>
          </a:p>
          <a:p>
            <a:pPr marL="0" indent="0">
              <a:buNone/>
            </a:pPr>
            <a:r>
              <a:rPr lang="en-US" sz="1000" dirty="0"/>
              <a:t>( conflicts with ( &lt;Goal&gt; )+)? </a:t>
            </a:r>
          </a:p>
          <a:p>
            <a:pPr marL="0" indent="0">
              <a:buNone/>
            </a:pPr>
            <a:r>
              <a:rPr lang="en-US" sz="1000" dirty="0"/>
              <a:t>( evolves ( &lt;Goal&gt; )+)? </a:t>
            </a:r>
          </a:p>
          <a:p>
            <a:pPr marL="0" indent="0">
              <a:buNone/>
            </a:pPr>
            <a:r>
              <a:rPr lang="en-US" sz="1000" dirty="0"/>
              <a:t>( dropped )? </a:t>
            </a:r>
          </a:p>
          <a:p>
            <a:pPr marL="0" indent="0">
              <a:buNone/>
            </a:pPr>
            <a:r>
              <a:rPr lang="en-US" sz="1000" dirty="0"/>
              <a:t>( stakeholder ( &lt;Stakeholder&gt; )+ )? </a:t>
            </a:r>
          </a:p>
          <a:p>
            <a:pPr marL="0" indent="0">
              <a:buNone/>
            </a:pPr>
            <a:r>
              <a:rPr lang="en-US" sz="1000" dirty="0"/>
              <a:t>( see document requirement ( &lt;Requirement&gt; )+)? </a:t>
            </a:r>
          </a:p>
          <a:p>
            <a:pPr marL="0" indent="0">
              <a:buNone/>
            </a:pPr>
            <a:r>
              <a:rPr lang="en-US" sz="1000" dirty="0"/>
              <a:t>( see document ( </a:t>
            </a:r>
            <a:r>
              <a:rPr lang="en-US" sz="1000" dirty="0" err="1"/>
              <a:t>DocReference</a:t>
            </a:r>
            <a:r>
              <a:rPr lang="en-US" sz="1000" dirty="0"/>
              <a:t> )+ )? </a:t>
            </a:r>
          </a:p>
          <a:p>
            <a:pPr marL="0" indent="0">
              <a:buNone/>
            </a:pPr>
            <a:r>
              <a:rPr lang="en-US" sz="1000" dirty="0"/>
              <a:t>( issues (String)+ )? </a:t>
            </a:r>
          </a:p>
          <a:p>
            <a:pPr marL="0" indent="0">
              <a:buNone/>
            </a:pPr>
            <a:r>
              <a:rPr lang="en-US" sz="1000" dirty="0"/>
              <a:t>( </a:t>
            </a:r>
            <a:r>
              <a:rPr lang="en-US" sz="1000" dirty="0" err="1"/>
              <a:t>ChangeUncertainty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 smtClean="0"/>
              <a:t>]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Title ::= String </a:t>
            </a:r>
          </a:p>
          <a:p>
            <a:pPr marL="0" indent="0">
              <a:buNone/>
            </a:pPr>
            <a:r>
              <a:rPr lang="en-US" sz="1000" dirty="0" err="1"/>
              <a:t>TargetClassifier</a:t>
            </a:r>
            <a:r>
              <a:rPr lang="en-US" sz="1000" dirty="0"/>
              <a:t> ::= &lt;AADL Component Classifier&gt; </a:t>
            </a:r>
          </a:p>
          <a:p>
            <a:pPr marL="0" indent="0">
              <a:buNone/>
            </a:pPr>
            <a:r>
              <a:rPr lang="en-US" sz="1000" dirty="0" err="1"/>
              <a:t>TargetElement</a:t>
            </a:r>
            <a:r>
              <a:rPr lang="en-US" sz="1000" dirty="0"/>
              <a:t> ::= &lt;</a:t>
            </a:r>
            <a:r>
              <a:rPr lang="en-US" sz="1000" dirty="0" err="1"/>
              <a:t>ModelElement</a:t>
            </a:r>
            <a:r>
              <a:rPr lang="en-US" sz="1000" dirty="0"/>
              <a:t>&gt; </a:t>
            </a:r>
          </a:p>
          <a:p>
            <a:pPr marL="0" indent="0">
              <a:buNone/>
            </a:pPr>
            <a:r>
              <a:rPr lang="en-US" sz="1000" dirty="0" err="1"/>
              <a:t>DocReference</a:t>
            </a:r>
            <a:r>
              <a:rPr lang="en-US" sz="1000" dirty="0"/>
              <a:t> ::= URI to an element in an external document </a:t>
            </a:r>
          </a:p>
        </p:txBody>
      </p:sp>
    </p:spTree>
    <p:extLst>
      <p:ext uri="{BB962C8B-B14F-4D97-AF65-F5344CB8AC3E}">
        <p14:creationId xmlns:p14="http://schemas.microsoft.com/office/powerpoint/2010/main" val="6242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goals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StakeholderGoals</a:t>
            </a:r>
            <a:r>
              <a:rPr lang="en-US" sz="2000" dirty="0"/>
              <a:t> ::= </a:t>
            </a:r>
          </a:p>
          <a:p>
            <a:pPr marL="0" indent="0">
              <a:buNone/>
            </a:pPr>
            <a:r>
              <a:rPr lang="en-US" sz="2000" dirty="0"/>
              <a:t>stakeholder goals </a:t>
            </a:r>
            <a:r>
              <a:rPr lang="en-US" sz="2000" dirty="0" err="1"/>
              <a:t>NestedName</a:t>
            </a:r>
            <a:r>
              <a:rPr lang="en-US" sz="2000" dirty="0"/>
              <a:t> ( : Title )? </a:t>
            </a:r>
          </a:p>
          <a:p>
            <a:pPr marL="0" indent="0">
              <a:buNone/>
            </a:pPr>
            <a:r>
              <a:rPr lang="en-US" sz="2000" dirty="0"/>
              <a:t>for ( </a:t>
            </a:r>
            <a:r>
              <a:rPr lang="en-US" sz="2000" dirty="0" err="1"/>
              <a:t>TargetClassifier</a:t>
            </a:r>
            <a:r>
              <a:rPr lang="en-US" sz="2000" dirty="0"/>
              <a:t> | all ) </a:t>
            </a:r>
          </a:p>
          <a:p>
            <a:pPr marL="0" indent="0">
              <a:buNone/>
            </a:pPr>
            <a:r>
              <a:rPr lang="en-US" sz="2000" dirty="0"/>
              <a:t>( use constants &lt;</a:t>
            </a:r>
            <a:r>
              <a:rPr lang="en-US" sz="2000" dirty="0" err="1"/>
              <a:t>GlobalConstants</a:t>
            </a:r>
            <a:r>
              <a:rPr lang="en-US" sz="2000" dirty="0"/>
              <a:t>&gt;* )? </a:t>
            </a:r>
          </a:p>
          <a:p>
            <a:pPr marL="0" indent="0">
              <a:buNone/>
            </a:pPr>
            <a:r>
              <a:rPr lang="en-US" sz="2000" dirty="0"/>
              <a:t>[</a:t>
            </a:r>
          </a:p>
          <a:p>
            <a:pPr marL="0" indent="0">
              <a:buNone/>
            </a:pPr>
            <a:r>
              <a:rPr lang="en-US" sz="2000" dirty="0"/>
              <a:t>(description </a:t>
            </a:r>
            <a:r>
              <a:rPr lang="en-US" sz="2000" dirty="0" err="1"/>
              <a:t>Description</a:t>
            </a:r>
            <a:r>
              <a:rPr lang="en-US" sz="2000" dirty="0"/>
              <a:t> )? </a:t>
            </a:r>
          </a:p>
          <a:p>
            <a:pPr marL="0" indent="0">
              <a:buNone/>
            </a:pPr>
            <a:r>
              <a:rPr lang="en-US" sz="2000" dirty="0"/>
              <a:t>(see document ( </a:t>
            </a:r>
            <a:r>
              <a:rPr lang="en-US" sz="2000" dirty="0" err="1"/>
              <a:t>DocReference</a:t>
            </a:r>
            <a:r>
              <a:rPr lang="en-US" sz="2000" dirty="0"/>
              <a:t> )+ )? </a:t>
            </a:r>
          </a:p>
          <a:p>
            <a:pPr marL="0" indent="0">
              <a:buNone/>
            </a:pPr>
            <a:r>
              <a:rPr lang="en-US" sz="2000" dirty="0"/>
              <a:t>( </a:t>
            </a:r>
            <a:r>
              <a:rPr lang="en-US" sz="2000" dirty="0" err="1"/>
              <a:t>ConstantVariable</a:t>
            </a:r>
            <a:r>
              <a:rPr lang="en-US" sz="2000" dirty="0"/>
              <a:t> )* </a:t>
            </a:r>
          </a:p>
          <a:p>
            <a:pPr marL="0" indent="0">
              <a:buNone/>
            </a:pPr>
            <a:r>
              <a:rPr lang="en-US" sz="2000" dirty="0"/>
              <a:t>( Goal )+ </a:t>
            </a:r>
          </a:p>
          <a:p>
            <a:pPr marL="0" indent="0">
              <a:buNone/>
            </a:pPr>
            <a:r>
              <a:rPr lang="en-US" sz="2000" dirty="0"/>
              <a:t>( issues (String)+ )? 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829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stakeholder goals </a:t>
            </a:r>
            <a:r>
              <a:rPr lang="en-US" sz="2400" b="1" dirty="0" err="1"/>
              <a:t>caccGoals</a:t>
            </a:r>
            <a:r>
              <a:rPr lang="en-US" sz="2400" b="1" dirty="0"/>
              <a:t> for integration::</a:t>
            </a:r>
            <a:r>
              <a:rPr lang="en-US" sz="2400" b="1" dirty="0" err="1"/>
              <a:t>cacc_rt.devices</a:t>
            </a:r>
            <a:r>
              <a:rPr lang="en-US" sz="2400" b="1" dirty="0"/>
              <a:t> </a:t>
            </a:r>
            <a:r>
              <a:rPr lang="en-US" sz="2400" b="1" dirty="0" smtClean="0"/>
              <a:t>[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goal g1 : "Safety" [</a:t>
            </a:r>
          </a:p>
          <a:p>
            <a:pPr marL="0" indent="0">
              <a:buNone/>
            </a:pPr>
            <a:r>
              <a:rPr lang="en-US" sz="2400" b="1" dirty="0"/>
              <a:t>description "The system shall be safe."</a:t>
            </a:r>
          </a:p>
          <a:p>
            <a:pPr marL="0" indent="0">
              <a:buNone/>
            </a:pPr>
            <a:r>
              <a:rPr lang="en-US" sz="2400" b="1" dirty="0"/>
              <a:t>rationale "This is a control system, whose failure affects lives. "</a:t>
            </a:r>
          </a:p>
          <a:p>
            <a:pPr marL="0" indent="0">
              <a:buNone/>
            </a:pPr>
            <a:r>
              <a:rPr lang="en-US" sz="2400" b="1" dirty="0"/>
              <a:t>stakeholder cacc.rs</a:t>
            </a:r>
          </a:p>
          <a:p>
            <a:pPr marL="0" indent="0">
              <a:buNone/>
            </a:pPr>
            <a:r>
              <a:rPr lang="en-US" sz="2400" dirty="0" smtClean="0"/>
              <a:t>]]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867400"/>
            <a:ext cx="5943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07" y="1589964"/>
            <a:ext cx="19526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/>
              <a:t>Requirement ::= </a:t>
            </a:r>
          </a:p>
          <a:p>
            <a:pPr marL="0" indent="0">
              <a:buNone/>
            </a:pPr>
            <a:r>
              <a:rPr lang="en-US" sz="1100" dirty="0"/>
              <a:t>requirement Name ( : Title )? </a:t>
            </a:r>
          </a:p>
          <a:p>
            <a:pPr marL="0" indent="0">
              <a:buNone/>
            </a:pPr>
            <a:r>
              <a:rPr lang="en-US" sz="1100" dirty="0"/>
              <a:t>( for </a:t>
            </a:r>
            <a:r>
              <a:rPr lang="en-US" sz="1100" dirty="0" err="1"/>
              <a:t>TargetElement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[ </a:t>
            </a:r>
          </a:p>
          <a:p>
            <a:pPr marL="0" indent="0">
              <a:buNone/>
            </a:pPr>
            <a:r>
              <a:rPr lang="en-US" sz="1100" dirty="0"/>
              <a:t>( category ( &lt;</a:t>
            </a:r>
            <a:r>
              <a:rPr lang="en-US" sz="1100" dirty="0" err="1"/>
              <a:t>ReqCategory</a:t>
            </a:r>
            <a:r>
              <a:rPr lang="en-US" sz="1100" dirty="0"/>
              <a:t>&gt; )+ )? </a:t>
            </a:r>
          </a:p>
          <a:p>
            <a:pPr marL="0" indent="0">
              <a:buNone/>
            </a:pPr>
            <a:r>
              <a:rPr lang="en-US" sz="1100" dirty="0"/>
              <a:t>( description </a:t>
            </a:r>
            <a:r>
              <a:rPr lang="en-US" sz="1100" dirty="0" err="1"/>
              <a:t>Description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( Variable )* </a:t>
            </a:r>
          </a:p>
          <a:p>
            <a:pPr marL="0" indent="0">
              <a:buNone/>
            </a:pPr>
            <a:r>
              <a:rPr lang="en-US" sz="1100" dirty="0"/>
              <a:t>( Predicate )? </a:t>
            </a:r>
          </a:p>
          <a:p>
            <a:pPr marL="0" indent="0">
              <a:buNone/>
            </a:pPr>
            <a:r>
              <a:rPr lang="en-US" sz="1100" dirty="0"/>
              <a:t>( rationale String )? </a:t>
            </a:r>
          </a:p>
          <a:p>
            <a:pPr marL="0" indent="0">
              <a:buNone/>
            </a:pPr>
            <a:r>
              <a:rPr lang="en-US" sz="1100" dirty="0"/>
              <a:t>( mitigates ( &lt;Hazard&gt; )+ )? </a:t>
            </a:r>
          </a:p>
          <a:p>
            <a:pPr marL="0" indent="0">
              <a:buNone/>
            </a:pPr>
            <a:r>
              <a:rPr lang="en-US" sz="1100" dirty="0"/>
              <a:t>( refines ( &lt;Requirement&gt; )+)? </a:t>
            </a:r>
          </a:p>
          <a:p>
            <a:pPr marL="0" indent="0">
              <a:buNone/>
            </a:pPr>
            <a:r>
              <a:rPr lang="en-US" sz="1100" dirty="0"/>
              <a:t>( decomposes ( &lt;Requirement&gt; )+)? </a:t>
            </a:r>
          </a:p>
          <a:p>
            <a:pPr marL="0" indent="0">
              <a:buNone/>
            </a:pPr>
            <a:r>
              <a:rPr lang="en-US" sz="1100" dirty="0"/>
              <a:t>( evolves ( &lt;Requirement&gt; )+)? </a:t>
            </a:r>
          </a:p>
          <a:p>
            <a:pPr marL="0" indent="0">
              <a:buNone/>
            </a:pPr>
            <a:r>
              <a:rPr lang="en-US" sz="1100" dirty="0"/>
              <a:t>( dropped )? </a:t>
            </a:r>
          </a:p>
          <a:p>
            <a:pPr marL="0" indent="0">
              <a:buNone/>
            </a:pPr>
            <a:r>
              <a:rPr lang="en-US" sz="1100" dirty="0"/>
              <a:t>(development stakeholder ( &lt;Stakeholder&gt; )+ )? </a:t>
            </a:r>
          </a:p>
          <a:p>
            <a:pPr marL="0" indent="0">
              <a:buNone/>
            </a:pPr>
            <a:r>
              <a:rPr lang="en-US" sz="1100" dirty="0"/>
              <a:t>( see goal ( &lt;Goal&gt; )+)? </a:t>
            </a:r>
          </a:p>
          <a:p>
            <a:pPr marL="0" indent="0">
              <a:buNone/>
            </a:pPr>
            <a:r>
              <a:rPr lang="en-US" sz="1100" dirty="0"/>
              <a:t>( see document goal ( &lt;Goal&gt; )+)? </a:t>
            </a:r>
          </a:p>
          <a:p>
            <a:pPr marL="0" indent="0">
              <a:buNone/>
            </a:pPr>
            <a:r>
              <a:rPr lang="en-US" sz="1100" dirty="0"/>
              <a:t>( see document requirement ( &lt;Requirement&gt; )+)? </a:t>
            </a:r>
          </a:p>
          <a:p>
            <a:pPr marL="0" indent="0">
              <a:buNone/>
            </a:pPr>
            <a:r>
              <a:rPr lang="en-US" sz="1100" dirty="0"/>
              <a:t>( see </a:t>
            </a:r>
            <a:r>
              <a:rPr lang="en-US" sz="1100" dirty="0" smtClean="0"/>
              <a:t>document </a:t>
            </a:r>
            <a:r>
              <a:rPr lang="en-US" sz="1100" dirty="0"/>
              <a:t>( </a:t>
            </a:r>
            <a:r>
              <a:rPr lang="en-US" sz="1100" dirty="0" err="1"/>
              <a:t>DocReference</a:t>
            </a:r>
            <a:r>
              <a:rPr lang="en-US" sz="1100" dirty="0"/>
              <a:t> )+ </a:t>
            </a:r>
            <a:r>
              <a:rPr lang="en-US" sz="1100" dirty="0" smtClean="0"/>
              <a:t>)?</a:t>
            </a:r>
          </a:p>
          <a:p>
            <a:pPr marL="0" indent="0">
              <a:buNone/>
            </a:pPr>
            <a:r>
              <a:rPr lang="en-US" sz="1100" dirty="0"/>
              <a:t>( issues (String)+ )? </a:t>
            </a:r>
          </a:p>
          <a:p>
            <a:pPr marL="0" indent="0">
              <a:buNone/>
            </a:pPr>
            <a:r>
              <a:rPr lang="en-US" sz="1100" dirty="0"/>
              <a:t>( </a:t>
            </a:r>
            <a:r>
              <a:rPr lang="en-US" sz="1100" dirty="0" err="1"/>
              <a:t>ChangeUncertainty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11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77800">
              <a:buNone/>
            </a:pPr>
            <a:r>
              <a:rPr lang="en-US" sz="1600" b="1" dirty="0"/>
              <a:t>requirement specification </a:t>
            </a:r>
            <a:r>
              <a:rPr lang="en-US" sz="1600" b="1" dirty="0" err="1"/>
              <a:t>caccreqs</a:t>
            </a:r>
            <a:r>
              <a:rPr lang="en-US" sz="1600" b="1" dirty="0"/>
              <a:t> </a:t>
            </a:r>
          </a:p>
          <a:p>
            <a:pPr marL="0" indent="0" defTabSz="177800">
              <a:buNone/>
            </a:pPr>
            <a:r>
              <a:rPr lang="en-US" sz="1600" b="1" dirty="0"/>
              <a:t>for integration::</a:t>
            </a:r>
            <a:r>
              <a:rPr lang="en-US" sz="1600" b="1" dirty="0" err="1"/>
              <a:t>cacc_rt.devices</a:t>
            </a:r>
            <a:r>
              <a:rPr lang="en-US" sz="1600" b="1" dirty="0"/>
              <a:t>  </a:t>
            </a:r>
          </a:p>
          <a:p>
            <a:pPr marL="0" indent="0" defTabSz="177800">
              <a:buNone/>
            </a:pPr>
            <a:r>
              <a:rPr lang="en-US" sz="1600" dirty="0"/>
              <a:t>[</a:t>
            </a:r>
          </a:p>
          <a:p>
            <a:pPr marL="0" indent="0" defTabSz="177800">
              <a:buNone/>
            </a:pPr>
            <a:r>
              <a:rPr lang="en-US" sz="1600" b="1" dirty="0" err="1"/>
              <a:t>val</a:t>
            </a:r>
            <a:r>
              <a:rPr lang="en-US" sz="1600" b="1" dirty="0"/>
              <a:t> </a:t>
            </a:r>
            <a:r>
              <a:rPr lang="en-US" sz="1600" b="1" u="sng" dirty="0" err="1"/>
              <a:t>MaximumSpeed</a:t>
            </a:r>
            <a:r>
              <a:rPr lang="en-US" sz="1600" b="1" u="sng" dirty="0"/>
              <a:t> = 120.0 mph</a:t>
            </a:r>
          </a:p>
          <a:p>
            <a:pPr marL="0" indent="0" defTabSz="177800">
              <a:buNone/>
            </a:pPr>
            <a:endParaRPr lang="en-US" sz="1600" dirty="0"/>
          </a:p>
          <a:p>
            <a:pPr marL="0" indent="0" defTabSz="177800">
              <a:buNone/>
            </a:pPr>
            <a:r>
              <a:rPr lang="en-US" sz="1600" b="1" dirty="0"/>
              <a:t>requirement speed_R1 : "throttle cannot exceed the maximum setting" </a:t>
            </a:r>
          </a:p>
          <a:p>
            <a:pPr marL="0" indent="0" defTabSz="177800">
              <a:buNone/>
            </a:pPr>
            <a:r>
              <a:rPr lang="en-US" sz="1600" dirty="0"/>
              <a:t>[</a:t>
            </a:r>
          </a:p>
          <a:p>
            <a:pPr marL="0" indent="0" defTabSz="177800">
              <a:buNone/>
            </a:pPr>
            <a:r>
              <a:rPr lang="en-US" sz="1600" b="1" dirty="0"/>
              <a:t>description this " shall have a maximum reading that is less than or equal to maximum setting"</a:t>
            </a:r>
          </a:p>
          <a:p>
            <a:pPr marL="0" indent="0" defTabSz="177800">
              <a:buNone/>
            </a:pPr>
            <a:r>
              <a:rPr lang="en-US" sz="1600" b="1" dirty="0"/>
              <a:t>compute </a:t>
            </a:r>
            <a:r>
              <a:rPr lang="en-US" sz="1600" b="1" dirty="0" err="1"/>
              <a:t>actualSpeed</a:t>
            </a:r>
            <a:endParaRPr lang="en-US" sz="1600" b="1" dirty="0"/>
          </a:p>
          <a:p>
            <a:pPr marL="0" indent="0" defTabSz="177800">
              <a:buNone/>
            </a:pPr>
            <a:r>
              <a:rPr lang="en-US" sz="1600" b="1" dirty="0"/>
              <a:t>assert value </a:t>
            </a:r>
            <a:r>
              <a:rPr lang="en-US" sz="1600" b="1" dirty="0" err="1"/>
              <a:t>actualSpeed</a:t>
            </a:r>
            <a:r>
              <a:rPr lang="en-US" sz="1600" b="1" dirty="0"/>
              <a:t> &lt;= </a:t>
            </a:r>
            <a:r>
              <a:rPr lang="en-US" sz="1600" b="1" dirty="0" err="1"/>
              <a:t>MaximumSpeed</a:t>
            </a:r>
            <a:endParaRPr lang="en-US" sz="1600" b="1" dirty="0"/>
          </a:p>
          <a:p>
            <a:pPr marL="0" indent="0" defTabSz="177800">
              <a:buNone/>
            </a:pPr>
            <a:r>
              <a:rPr lang="en-US" sz="1600" b="1" dirty="0"/>
              <a:t>rationale "The system might exceed the maximum safe speed"</a:t>
            </a:r>
          </a:p>
          <a:p>
            <a:pPr marL="0" indent="0" defTabSz="177800">
              <a:buNone/>
            </a:pPr>
            <a:r>
              <a:rPr lang="en-US" sz="1600" b="1" dirty="0"/>
              <a:t>mitigates "Invalid data sent by the </a:t>
            </a:r>
            <a:r>
              <a:rPr lang="en-US" sz="1600" b="1" u="sng" dirty="0"/>
              <a:t>speedometer"</a:t>
            </a:r>
          </a:p>
          <a:p>
            <a:pPr marL="0" indent="0" defTabSz="177800">
              <a:buNone/>
            </a:pPr>
            <a:r>
              <a:rPr lang="en-US" sz="1600" dirty="0"/>
              <a:t>//category [</a:t>
            </a:r>
            <a:r>
              <a:rPr lang="en-US" sz="1600" u="sng" dirty="0"/>
              <a:t>cc]</a:t>
            </a:r>
          </a:p>
          <a:p>
            <a:pPr marL="0" indent="0" defTabSz="177800">
              <a:buNone/>
            </a:pPr>
            <a:r>
              <a:rPr lang="en-US" sz="1600" b="1" dirty="0"/>
              <a:t>see goal caccGoals.g1 </a:t>
            </a:r>
          </a:p>
          <a:p>
            <a:pPr marL="0" indent="0" defTabSz="177800">
              <a:buNone/>
            </a:pPr>
            <a:r>
              <a:rPr lang="en-US" sz="16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501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SystemRequirements</a:t>
            </a:r>
            <a:r>
              <a:rPr lang="en-US" sz="2400" dirty="0"/>
              <a:t> ::= </a:t>
            </a:r>
          </a:p>
          <a:p>
            <a:pPr marL="0" indent="0">
              <a:buNone/>
            </a:pPr>
            <a:r>
              <a:rPr lang="en-US" sz="2400" dirty="0"/>
              <a:t>System requirements </a:t>
            </a:r>
            <a:r>
              <a:rPr lang="en-US" sz="2400" dirty="0" err="1"/>
              <a:t>NestedName</a:t>
            </a:r>
            <a:r>
              <a:rPr lang="en-US" sz="2400" dirty="0"/>
              <a:t> ( : Title )? </a:t>
            </a:r>
          </a:p>
          <a:p>
            <a:pPr marL="0" indent="0">
              <a:buNone/>
            </a:pPr>
            <a:r>
              <a:rPr lang="en-US" sz="2400" dirty="0"/>
              <a:t>for ( </a:t>
            </a:r>
            <a:r>
              <a:rPr lang="en-US" sz="2400" dirty="0" err="1"/>
              <a:t>TargetClassifier</a:t>
            </a:r>
            <a:r>
              <a:rPr lang="en-US" sz="2400" dirty="0"/>
              <a:t> | all ) </a:t>
            </a:r>
          </a:p>
          <a:p>
            <a:pPr marL="0" indent="0">
              <a:buNone/>
            </a:pPr>
            <a:r>
              <a:rPr lang="en-US" sz="2400" dirty="0"/>
              <a:t>( use constants &lt;</a:t>
            </a:r>
            <a:r>
              <a:rPr lang="en-US" sz="2400" dirty="0" err="1"/>
              <a:t>GlobalConstants</a:t>
            </a:r>
            <a:r>
              <a:rPr lang="en-US" sz="2400" dirty="0"/>
              <a:t>&gt;* )? </a:t>
            </a:r>
          </a:p>
          <a:p>
            <a:pPr marL="0" indent="0">
              <a:buNone/>
            </a:pPr>
            <a:r>
              <a:rPr lang="en-US" sz="2400" dirty="0"/>
              <a:t>[ </a:t>
            </a:r>
          </a:p>
          <a:p>
            <a:pPr marL="0" indent="0">
              <a:buNone/>
            </a:pPr>
            <a:r>
              <a:rPr lang="en-US" sz="2400" dirty="0"/>
              <a:t>( description String )? </a:t>
            </a:r>
          </a:p>
          <a:p>
            <a:pPr marL="0" indent="0">
              <a:buNone/>
            </a:pPr>
            <a:r>
              <a:rPr lang="en-US" sz="2400" dirty="0"/>
              <a:t>(see document ( </a:t>
            </a:r>
            <a:r>
              <a:rPr lang="en-US" sz="2400" dirty="0" err="1"/>
              <a:t>DocReference</a:t>
            </a:r>
            <a:r>
              <a:rPr lang="en-US" sz="2400" dirty="0"/>
              <a:t> )+ )? </a:t>
            </a:r>
          </a:p>
          <a:p>
            <a:pPr marL="0" indent="0">
              <a:buNone/>
            </a:pPr>
            <a:r>
              <a:rPr lang="en-US" sz="2400" dirty="0"/>
              <a:t>( Variable )* </a:t>
            </a:r>
          </a:p>
          <a:p>
            <a:pPr marL="0" indent="0">
              <a:buNone/>
            </a:pPr>
            <a:r>
              <a:rPr lang="en-US" sz="2400" dirty="0"/>
              <a:t>( Requirement )* </a:t>
            </a:r>
          </a:p>
          <a:p>
            <a:pPr marL="0" indent="0">
              <a:buNone/>
            </a:pPr>
            <a:r>
              <a:rPr lang="en-US" sz="2400" dirty="0"/>
              <a:t>( issues (String)+ )? </a:t>
            </a:r>
          </a:p>
          <a:p>
            <a:pPr marL="0" indent="0">
              <a:buNone/>
            </a:pP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727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" y="2418272"/>
            <a:ext cx="897147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Organization::= </a:t>
            </a:r>
          </a:p>
          <a:p>
            <a:pPr marL="0" indent="0">
              <a:buNone/>
            </a:pPr>
            <a:r>
              <a:rPr lang="en-US" sz="2000" dirty="0"/>
              <a:t>organization Name </a:t>
            </a:r>
          </a:p>
          <a:p>
            <a:pPr marL="0" indent="0">
              <a:buNone/>
            </a:pPr>
            <a:r>
              <a:rPr lang="en-US" sz="2000" dirty="0"/>
              <a:t>( Stakeholder )+ </a:t>
            </a:r>
          </a:p>
          <a:p>
            <a:pPr marL="0" indent="0">
              <a:buNone/>
            </a:pPr>
            <a:r>
              <a:rPr lang="en-US" sz="2000" dirty="0"/>
              <a:t>Stakeholder ::= </a:t>
            </a:r>
          </a:p>
          <a:p>
            <a:pPr marL="0" indent="0">
              <a:buNone/>
            </a:pPr>
            <a:r>
              <a:rPr lang="en-US" sz="2000" dirty="0"/>
              <a:t>stakeholder Name </a:t>
            </a:r>
          </a:p>
          <a:p>
            <a:pPr marL="0" indent="0">
              <a:buNone/>
            </a:pPr>
            <a:r>
              <a:rPr lang="en-US" sz="2000" dirty="0"/>
              <a:t>[ </a:t>
            </a:r>
          </a:p>
          <a:p>
            <a:pPr marL="0" indent="0">
              <a:buNone/>
            </a:pPr>
            <a:r>
              <a:rPr lang="en-US" sz="2000" dirty="0"/>
              <a:t>( full name String )? </a:t>
            </a:r>
          </a:p>
          <a:p>
            <a:pPr marL="0" indent="0">
              <a:buNone/>
            </a:pPr>
            <a:r>
              <a:rPr lang="en-US" sz="2000" dirty="0"/>
              <a:t>( title String )? </a:t>
            </a:r>
          </a:p>
          <a:p>
            <a:pPr marL="0" indent="0">
              <a:buNone/>
            </a:pPr>
            <a:r>
              <a:rPr lang="en-US" sz="2000" dirty="0"/>
              <a:t>( description String )? </a:t>
            </a:r>
          </a:p>
          <a:p>
            <a:pPr marL="0" indent="0">
              <a:buNone/>
            </a:pPr>
            <a:r>
              <a:rPr lang="en-US" sz="2000" dirty="0"/>
              <a:t>( role String )? </a:t>
            </a:r>
          </a:p>
          <a:p>
            <a:pPr marL="0" indent="0">
              <a:buNone/>
            </a:pPr>
            <a:r>
              <a:rPr lang="en-US" sz="2000" dirty="0"/>
              <a:t>( email String )? </a:t>
            </a:r>
          </a:p>
          <a:p>
            <a:pPr marL="0" indent="0">
              <a:buNone/>
            </a:pPr>
            <a:r>
              <a:rPr lang="en-US" sz="2000" dirty="0"/>
              <a:t>( phone String )? 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340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organization </a:t>
            </a:r>
            <a:r>
              <a:rPr lang="en-US" b="1" dirty="0" err="1"/>
              <a:t>cacc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stakeholder </a:t>
            </a:r>
            <a:r>
              <a:rPr lang="en-US" b="1" dirty="0" err="1"/>
              <a:t>rs</a:t>
            </a:r>
            <a:r>
              <a:rPr lang="en-US" b="1" dirty="0"/>
              <a:t> [</a:t>
            </a:r>
          </a:p>
          <a:p>
            <a:pPr marL="0" indent="0">
              <a:buNone/>
            </a:pPr>
            <a:r>
              <a:rPr lang="en-US" b="1" dirty="0"/>
              <a:t>full name "</a:t>
            </a:r>
            <a:r>
              <a:rPr lang="en-US" b="1" dirty="0" smtClean="0"/>
              <a:t>Roselane S. </a:t>
            </a:r>
            <a:r>
              <a:rPr lang="en-US" b="1" u="sng" dirty="0"/>
              <a:t>Silva"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b="1" dirty="0"/>
              <a:t>stakeholder </a:t>
            </a:r>
            <a:r>
              <a:rPr lang="en-US" b="1" dirty="0" err="1"/>
              <a:t>jdm</a:t>
            </a:r>
            <a:r>
              <a:rPr lang="en-US" b="1" dirty="0"/>
              <a:t> [</a:t>
            </a:r>
          </a:p>
          <a:p>
            <a:pPr marL="0" indent="0">
              <a:buNone/>
            </a:pPr>
            <a:r>
              <a:rPr lang="en-US" b="1" dirty="0"/>
              <a:t>full name "John D. McGregor"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21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RequirementCategories</a:t>
            </a:r>
            <a:r>
              <a:rPr lang="en-US" dirty="0"/>
              <a:t> ::= </a:t>
            </a:r>
          </a:p>
          <a:p>
            <a:pPr marL="0" indent="0">
              <a:buNone/>
            </a:pPr>
            <a:r>
              <a:rPr lang="en-US" dirty="0"/>
              <a:t>requirement categories </a:t>
            </a:r>
          </a:p>
          <a:p>
            <a:pPr marL="0" indent="0">
              <a:buNone/>
            </a:pPr>
            <a:r>
              <a:rPr lang="en-US" dirty="0"/>
              <a:t>[ </a:t>
            </a:r>
          </a:p>
          <a:p>
            <a:pPr marL="0" indent="0">
              <a:buNone/>
            </a:pPr>
            <a:r>
              <a:rPr lang="en-US" dirty="0"/>
              <a:t>( </a:t>
            </a:r>
            <a:r>
              <a:rPr lang="en-US" dirty="0" err="1"/>
              <a:t>RequirementCategory</a:t>
            </a:r>
            <a:r>
              <a:rPr lang="en-US" dirty="0"/>
              <a:t> )+ 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RequirementCategory</a:t>
            </a:r>
            <a:r>
              <a:rPr lang="en-US" dirty="0"/>
              <a:t> ::= </a:t>
            </a:r>
          </a:p>
          <a:p>
            <a:pPr marL="0" indent="0">
              <a:buNone/>
            </a:pPr>
            <a:r>
              <a:rPr lang="en-US" dirty="0"/>
              <a:t>Name ( { &lt;</a:t>
            </a:r>
            <a:r>
              <a:rPr lang="en-US" dirty="0" err="1"/>
              <a:t>RequirementCategory</a:t>
            </a:r>
            <a:r>
              <a:rPr lang="en-US" dirty="0"/>
              <a:t>&gt;+ } )? </a:t>
            </a:r>
          </a:p>
        </p:txBody>
      </p:sp>
    </p:spTree>
    <p:extLst>
      <p:ext uri="{BB962C8B-B14F-4D97-AF65-F5344CB8AC3E}">
        <p14:creationId xmlns:p14="http://schemas.microsoft.com/office/powerpoint/2010/main" val="21500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selection categories [cc </a:t>
            </a:r>
            <a:r>
              <a:rPr lang="en-US" b="1" dirty="0" err="1"/>
              <a:t>acc</a:t>
            </a:r>
            <a:r>
              <a:rPr lang="en-US" b="1" dirty="0"/>
              <a:t> </a:t>
            </a:r>
            <a:r>
              <a:rPr lang="en-US" b="1" dirty="0" err="1"/>
              <a:t>cacc</a:t>
            </a:r>
            <a:r>
              <a:rPr lang="en-US" b="1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Variable ::= </a:t>
            </a:r>
            <a:r>
              <a:rPr lang="en-US" sz="2800" dirty="0" err="1" smtClean="0"/>
              <a:t>ConstantVariable</a:t>
            </a:r>
            <a:r>
              <a:rPr lang="en-US" sz="2800" dirty="0" smtClean="0"/>
              <a:t> </a:t>
            </a:r>
            <a:r>
              <a:rPr lang="en-US" sz="2800" dirty="0"/>
              <a:t>| </a:t>
            </a:r>
            <a:r>
              <a:rPr lang="en-US" sz="2800" dirty="0" err="1" smtClean="0"/>
              <a:t>ComputedVariable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ConstantVariable</a:t>
            </a:r>
            <a:r>
              <a:rPr lang="en-US" sz="2800" dirty="0"/>
              <a:t> ::= </a:t>
            </a:r>
          </a:p>
          <a:p>
            <a:pPr marL="0" indent="0">
              <a:buNone/>
            </a:pPr>
            <a:r>
              <a:rPr lang="en-US" sz="2800" dirty="0" err="1"/>
              <a:t>val</a:t>
            </a:r>
            <a:r>
              <a:rPr lang="en-US" sz="2800" dirty="0"/>
              <a:t> ( Type )? Name = Value </a:t>
            </a:r>
          </a:p>
          <a:p>
            <a:pPr marL="0" indent="0">
              <a:buNone/>
            </a:pPr>
            <a:r>
              <a:rPr lang="en-US" sz="2800" dirty="0" err="1"/>
              <a:t>ComputedVariable</a:t>
            </a:r>
            <a:r>
              <a:rPr lang="en-US" sz="2800" dirty="0"/>
              <a:t> ::= </a:t>
            </a:r>
            <a:r>
              <a:rPr lang="en-US" sz="2800" dirty="0" smtClean="0"/>
              <a:t>computed </a:t>
            </a:r>
            <a:r>
              <a:rPr lang="en-US" sz="2800" dirty="0"/>
              <a:t>Name </a:t>
            </a:r>
          </a:p>
          <a:p>
            <a:pPr marL="0" indent="0">
              <a:buNone/>
            </a:pPr>
            <a:r>
              <a:rPr lang="en-US" sz="2800" dirty="0"/>
              <a:t>Type ::= &lt;any type from the Java type system</a:t>
            </a:r>
            <a:r>
              <a:rPr lang="en-US" sz="2800" dirty="0" smtClean="0"/>
              <a:t>&gt;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constants </a:t>
            </a:r>
            <a:r>
              <a:rPr lang="en-US" sz="2800" dirty="0"/>
              <a:t>Name </a:t>
            </a:r>
          </a:p>
          <a:p>
            <a:pPr marL="0" indent="0">
              <a:buNone/>
            </a:pPr>
            <a:r>
              <a:rPr lang="en-US" sz="2800" dirty="0"/>
              <a:t>[ </a:t>
            </a:r>
            <a:r>
              <a:rPr lang="en-US" sz="2800" dirty="0" err="1"/>
              <a:t>ConstantVariable</a:t>
            </a:r>
            <a:r>
              <a:rPr lang="en-US" sz="2800" dirty="0"/>
              <a:t>+ ] 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 string </a:t>
            </a:r>
            <a:r>
              <a:rPr lang="en-US" dirty="0" err="1" smtClean="0"/>
              <a:t>Logger_IP_Address</a:t>
            </a:r>
            <a:r>
              <a:rPr lang="en-US" dirty="0"/>
              <a:t>= ” 192.0.2.235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Computed_Braking_Distance</a:t>
            </a:r>
            <a:r>
              <a:rPr lang="en-US" dirty="0" smtClean="0"/>
              <a:t>  real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GlobalConstants</a:t>
            </a:r>
            <a:r>
              <a:rPr lang="en-US" dirty="0" smtClean="0"/>
              <a:t> </a:t>
            </a:r>
            <a:r>
              <a:rPr lang="en-US" dirty="0"/>
              <a:t>::= </a:t>
            </a:r>
            <a:r>
              <a:rPr lang="en-US" dirty="0" smtClean="0"/>
              <a:t>constants </a:t>
            </a:r>
            <a:r>
              <a:rPr lang="en-US" dirty="0"/>
              <a:t>Name </a:t>
            </a:r>
          </a:p>
          <a:p>
            <a:pPr marL="0" indent="0">
              <a:buNone/>
            </a:pPr>
            <a:r>
              <a:rPr lang="en-US" dirty="0"/>
              <a:t>[ </a:t>
            </a:r>
            <a:r>
              <a:rPr lang="en-US" dirty="0" err="1"/>
              <a:t>ConstantVariable</a:t>
            </a:r>
            <a:r>
              <a:rPr lang="en-US" dirty="0"/>
              <a:t>+ ]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Constants </a:t>
            </a:r>
            <a:r>
              <a:rPr lang="en-US" dirty="0" err="1" smtClean="0"/>
              <a:t>Minimum_Separation</a:t>
            </a:r>
            <a:r>
              <a:rPr lang="en-US" dirty="0" smtClean="0"/>
              <a:t>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GlobalConstans</a:t>
            </a:r>
            <a:r>
              <a:rPr lang="en-US" dirty="0"/>
              <a:t> ::= </a:t>
            </a:r>
            <a:r>
              <a:rPr lang="en-US" dirty="0" smtClean="0"/>
              <a:t>constants </a:t>
            </a:r>
            <a:r>
              <a:rPr lang="en-US" dirty="0"/>
              <a:t>Name </a:t>
            </a:r>
          </a:p>
          <a:p>
            <a:pPr marL="0" indent="0">
              <a:buNone/>
            </a:pPr>
            <a:r>
              <a:rPr lang="en-US" dirty="0"/>
              <a:t>[ </a:t>
            </a:r>
            <a:r>
              <a:rPr lang="en-US" dirty="0" err="1"/>
              <a:t>ConstantVariable</a:t>
            </a:r>
            <a:r>
              <a:rPr lang="en-US" dirty="0"/>
              <a:t>+ ]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Constants </a:t>
            </a:r>
            <a:r>
              <a:rPr lang="en-US" dirty="0" err="1" smtClean="0"/>
              <a:t>Minimum_Separation</a:t>
            </a:r>
            <a:r>
              <a:rPr lang="en-US" dirty="0" smtClean="0"/>
              <a:t>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build the requirements model we have traceability in the form of references to the entity constrained by the requirement.</a:t>
            </a:r>
          </a:p>
          <a:p>
            <a:r>
              <a:rPr lang="en-US" dirty="0" smtClean="0"/>
              <a:t>We also have traceability via requirements categories.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annex to AADL that allows the specification of guarantees and checks their correctness.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annex </a:t>
            </a:r>
            <a:r>
              <a:rPr lang="en-US" dirty="0"/>
              <a:t>agree </a:t>
            </a:r>
            <a:r>
              <a:rPr lang="en-US" dirty="0" smtClean="0"/>
              <a:t>{**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guarantee </a:t>
            </a:r>
            <a:r>
              <a:rPr lang="en-US" dirty="0"/>
              <a:t>”dummy” : </a:t>
            </a:r>
            <a:r>
              <a:rPr lang="en-US" b="1" dirty="0"/>
              <a:t>true 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**};</a:t>
            </a:r>
          </a:p>
          <a:p>
            <a:pPr marL="0" indent="0">
              <a:buNone/>
            </a:pPr>
            <a:r>
              <a:rPr lang="en-US" dirty="0" smtClean="0"/>
              <a:t>Inserted into an AADL component specification</a:t>
            </a:r>
          </a:p>
          <a:p>
            <a:pPr marL="0" indent="0">
              <a:buNone/>
            </a:pPr>
            <a:r>
              <a:rPr lang="en-US" dirty="0" smtClean="0"/>
              <a:t>We need to replace dummy and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metal hypervisor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datacenterknowledge.com/wp-content/uploads/2012/07/Hypervisor101-Type1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7374"/>
            <a:ext cx="45148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54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699"/>
            <a:ext cx="9139173" cy="51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629400" y="25146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05000" y="4038600"/>
            <a:ext cx="2667000" cy="410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72000" y="3886200"/>
            <a:ext cx="838200" cy="35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67400" y="4243837"/>
            <a:ext cx="228600" cy="556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353843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insert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9803" y="251460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Select .</a:t>
            </a:r>
            <a:r>
              <a:rPr lang="en-US" dirty="0" err="1" smtClean="0"/>
              <a:t>impl</a:t>
            </a:r>
            <a:r>
              <a:rPr lang="en-US" dirty="0" smtClean="0"/>
              <a:t> and</a:t>
            </a:r>
          </a:p>
          <a:p>
            <a:r>
              <a:rPr lang="en-US" dirty="0"/>
              <a:t>r</a:t>
            </a:r>
            <a:r>
              <a:rPr lang="en-US" dirty="0" smtClean="0"/>
              <a:t>ight click and select</a:t>
            </a:r>
          </a:p>
          <a:p>
            <a:r>
              <a:rPr lang="en-US" dirty="0"/>
              <a:t>a</a:t>
            </a:r>
            <a:r>
              <a:rPr lang="en-US" dirty="0" smtClean="0"/>
              <a:t>ll levels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5034" y="401919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Read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features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Input: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Output: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out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annex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agree {** 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assume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input range 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Input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10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guarantee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output range"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Output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50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**};	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 </a:t>
            </a:r>
            <a:r>
              <a:rPr lang="en-US" dirty="0" smtClean="0"/>
              <a:t>example-2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subcomponents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A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B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C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connections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IN_TO_A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Input -&gt;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A_sub.Input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A_TO_B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B_sub.Input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A_TO_C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C_sub.Input1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B_TO_C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C_sub.Input2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C_TO_Output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Output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end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top_level.Impl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18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 </a:t>
            </a:r>
            <a:r>
              <a:rPr lang="en-US" dirty="0" smtClean="0"/>
              <a:t>example-3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system A</a:t>
            </a:r>
          </a:p>
          <a:p>
            <a:pPr marL="0" indent="0">
              <a:buNone/>
            </a:pPr>
            <a:r>
              <a:rPr lang="en-US" sz="2800" dirty="0"/>
              <a:t>	features</a:t>
            </a:r>
          </a:p>
          <a:p>
            <a:pPr marL="0" indent="0">
              <a:buNone/>
            </a:pPr>
            <a:r>
              <a:rPr lang="en-US" sz="2800" dirty="0"/>
              <a:t>		Input: in data port </a:t>
            </a:r>
            <a:r>
              <a:rPr lang="en-US" sz="2800" dirty="0" err="1"/>
              <a:t>Base_Types</a:t>
            </a:r>
            <a:r>
              <a:rPr lang="en-US" sz="2800" dirty="0"/>
              <a:t>::Integer;</a:t>
            </a:r>
          </a:p>
          <a:p>
            <a:pPr marL="0" indent="0">
              <a:buNone/>
            </a:pPr>
            <a:r>
              <a:rPr lang="en-US" sz="2800" dirty="0"/>
              <a:t>		Output: out data port </a:t>
            </a:r>
            <a:r>
              <a:rPr lang="en-US" sz="2800" dirty="0" err="1"/>
              <a:t>Base_Types</a:t>
            </a:r>
            <a:r>
              <a:rPr lang="en-US" sz="2800" dirty="0"/>
              <a:t>::Integer;</a:t>
            </a:r>
          </a:p>
          <a:p>
            <a:pPr marL="0" indent="0">
              <a:buNone/>
            </a:pPr>
            <a:r>
              <a:rPr lang="en-US" sz="2800" dirty="0"/>
              <a:t>			</a:t>
            </a:r>
          </a:p>
          <a:p>
            <a:pPr marL="0" indent="0">
              <a:buNone/>
            </a:pPr>
            <a:r>
              <a:rPr lang="en-US" sz="2800" dirty="0"/>
              <a:t>	annex agree {** </a:t>
            </a:r>
          </a:p>
          <a:p>
            <a:pPr marL="0" indent="0">
              <a:buNone/>
            </a:pPr>
            <a:r>
              <a:rPr lang="en-US" sz="2800" dirty="0"/>
              <a:t>		assume "A input range" : Input &lt; 20;</a:t>
            </a:r>
          </a:p>
          <a:p>
            <a:pPr marL="0" indent="0">
              <a:buNone/>
            </a:pPr>
            <a:r>
              <a:rPr lang="en-US" sz="2800" dirty="0"/>
              <a:t>		guarantee "A output range" : Output &lt; 2*Input;</a:t>
            </a:r>
          </a:p>
          <a:p>
            <a:pPr marL="0" indent="0">
              <a:buNone/>
            </a:pPr>
            <a:r>
              <a:rPr lang="en-US" sz="2800" dirty="0"/>
              <a:t>	**};	</a:t>
            </a:r>
          </a:p>
          <a:p>
            <a:pPr marL="0" indent="0">
              <a:buNone/>
            </a:pPr>
            <a:r>
              <a:rPr lang="en-US" sz="2800" dirty="0"/>
              <a:t>end A 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6858000" cy="388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8524"/>
            <a:ext cx="3152285" cy="17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2819400"/>
            <a:ext cx="304800" cy="261976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3401421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1654" y="2612669"/>
            <a:ext cx="1828800" cy="156682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2" y="30964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36" y="3578427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2" y="3327778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31" y="40767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56" y="5201573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5842794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10" y="4449558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2" y="3287742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>
            <a:stCxn id="6" idx="3"/>
            <a:endCxn id="3076" idx="1"/>
          </p:cNvCxnSpPr>
          <p:nvPr/>
        </p:nvCxnSpPr>
        <p:spPr>
          <a:xfrm>
            <a:off x="1295400" y="2950388"/>
            <a:ext cx="182562" cy="32301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075" idx="3"/>
            <a:endCxn id="11" idx="1"/>
          </p:cNvCxnSpPr>
          <p:nvPr/>
        </p:nvCxnSpPr>
        <p:spPr>
          <a:xfrm>
            <a:off x="1343818" y="3578427"/>
            <a:ext cx="137018" cy="17700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3077" idx="3"/>
          </p:cNvCxnSpPr>
          <p:nvPr/>
        </p:nvCxnSpPr>
        <p:spPr>
          <a:xfrm>
            <a:off x="3703637" y="3504784"/>
            <a:ext cx="669926" cy="74892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3"/>
            <a:endCxn id="3080" idx="1"/>
          </p:cNvCxnSpPr>
          <p:nvPr/>
        </p:nvCxnSpPr>
        <p:spPr>
          <a:xfrm flipV="1">
            <a:off x="7419485" y="3464748"/>
            <a:ext cx="383077" cy="116181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7" idx="2"/>
          </p:cNvCxnSpPr>
          <p:nvPr/>
        </p:nvCxnSpPr>
        <p:spPr>
          <a:xfrm flipV="1">
            <a:off x="4038600" y="5555585"/>
            <a:ext cx="849794" cy="2872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85134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68762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68762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06" y="48006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urved Connector 8"/>
          <p:cNvCxnSpPr>
            <a:endCxn id="5123" idx="1"/>
          </p:cNvCxnSpPr>
          <p:nvPr/>
        </p:nvCxnSpPr>
        <p:spPr>
          <a:xfrm>
            <a:off x="4572000" y="4068762"/>
            <a:ext cx="990600" cy="17700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5123" idx="1"/>
          </p:cNvCxnSpPr>
          <p:nvPr/>
        </p:nvCxnSpPr>
        <p:spPr>
          <a:xfrm rot="5400000" flipH="1" flipV="1">
            <a:off x="4770834" y="4542234"/>
            <a:ext cx="1088232" cy="4953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123" idx="3"/>
            <a:endCxn id="6" idx="1"/>
          </p:cNvCxnSpPr>
          <p:nvPr/>
        </p:nvCxnSpPr>
        <p:spPr>
          <a:xfrm>
            <a:off x="5964237" y="4245768"/>
            <a:ext cx="665163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6" idx="3"/>
          </p:cNvCxnSpPr>
          <p:nvPr/>
        </p:nvCxnSpPr>
        <p:spPr>
          <a:xfrm>
            <a:off x="7026275" y="4245768"/>
            <a:ext cx="669925" cy="32623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5123" idx="2"/>
            <a:endCxn id="7" idx="1"/>
          </p:cNvCxnSpPr>
          <p:nvPr/>
        </p:nvCxnSpPr>
        <p:spPr>
          <a:xfrm rot="16200000" flipH="1">
            <a:off x="5570596" y="4615596"/>
            <a:ext cx="554832" cy="16918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6329481" y="4572000"/>
            <a:ext cx="1366719" cy="40560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7696200" y="3581400"/>
            <a:ext cx="1219200" cy="7620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Ontology-1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86800" cy="4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Ontology - 2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35" y="1447830"/>
            <a:ext cx="5875308" cy="304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35" y="4648200"/>
            <a:ext cx="5875308" cy="1918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3" y="1600200"/>
            <a:ext cx="8748218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the pieces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"A input range" : Input &lt; 20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should be an error model that covers any input values &gt;=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hypervisor</a:t>
            </a:r>
            <a:endParaRPr lang="en-US" dirty="0"/>
          </a:p>
        </p:txBody>
      </p:sp>
      <p:pic>
        <p:nvPicPr>
          <p:cNvPr id="1026" name="Picture 2" descr="http://www.datacenterknowledge.com/wp-content/uploads/2012/07/Hypervisor101-Type2-4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04" y="1600200"/>
            <a:ext cx="39147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03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Interfaces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043"/>
            <a:ext cx="8229600" cy="434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Interactions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8858"/>
            <a:ext cx="8229600" cy="44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8" y="1600200"/>
            <a:ext cx="72492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7526"/>
            <a:ext cx="8229600" cy="42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0459"/>
            <a:ext cx="8229600" cy="16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5092"/>
            <a:ext cx="8229600" cy="197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3629"/>
            <a:ext cx="8229600" cy="37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846"/>
            <a:ext cx="8229600" cy="401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Statements about values in the product</a:t>
            </a:r>
          </a:p>
          <a:p>
            <a:pPr lvl="1"/>
            <a:r>
              <a:rPr lang="en-US" dirty="0" smtClean="0"/>
              <a:t>Assert invariants  	assumption: input &lt; 20</a:t>
            </a:r>
          </a:p>
          <a:p>
            <a:pPr lvl="1"/>
            <a:r>
              <a:rPr lang="en-US" dirty="0" smtClean="0"/>
              <a:t>Guarantees			guarantee: output &lt; 100</a:t>
            </a:r>
          </a:p>
          <a:p>
            <a:r>
              <a:rPr lang="en-US" dirty="0" smtClean="0"/>
              <a:t>Statements about the structure of the system</a:t>
            </a:r>
          </a:p>
          <a:p>
            <a:pPr lvl="1"/>
            <a:r>
              <a:rPr lang="en-US" sz="1800" smtClean="0"/>
              <a:t>connected(a </a:t>
            </a:r>
            <a:r>
              <a:rPr lang="en-US" sz="1800" dirty="0"/>
              <a:t>: component, conn : connection, b : component) :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smtClean="0"/>
              <a:t>= parent(source(conn</a:t>
            </a:r>
            <a:r>
              <a:rPr lang="en-US" sz="1800" dirty="0"/>
              <a:t>)) = a and parent(destination(conn)) = b</a:t>
            </a:r>
            <a:endParaRPr lang="en-US" sz="1800" dirty="0" smtClean="0"/>
          </a:p>
          <a:p>
            <a:pPr lvl="1"/>
            <a:r>
              <a:rPr lang="en-US" sz="1800" dirty="0" err="1" smtClean="0"/>
              <a:t>memory_bound</a:t>
            </a:r>
            <a:r>
              <a:rPr lang="en-US" sz="1800" dirty="0" smtClean="0"/>
              <a:t>(logical </a:t>
            </a:r>
            <a:r>
              <a:rPr lang="en-US" sz="1800" dirty="0"/>
              <a:t>: component, physical : component) :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has_property</a:t>
            </a:r>
            <a:r>
              <a:rPr lang="en-US" sz="1800" dirty="0" smtClean="0"/>
              <a:t>(logical</a:t>
            </a:r>
            <a:r>
              <a:rPr lang="en-US" sz="1800" dirty="0"/>
              <a:t>, </a:t>
            </a:r>
            <a:r>
              <a:rPr lang="en-US" sz="1800" dirty="0" err="1"/>
              <a:t>Deployment_Properties</a:t>
            </a:r>
            <a:r>
              <a:rPr lang="en-US" sz="1800" dirty="0"/>
              <a:t>::</a:t>
            </a:r>
            <a:r>
              <a:rPr lang="en-US" sz="1800" dirty="0" err="1"/>
              <a:t>Actual_Memory_Binding</a:t>
            </a:r>
            <a:r>
              <a:rPr lang="en-US" sz="1800" dirty="0"/>
              <a:t>) </a:t>
            </a:r>
            <a:r>
              <a:rPr lang="en-US" sz="1800" dirty="0" smtClean="0"/>
              <a:t>and member(physical</a:t>
            </a:r>
            <a:r>
              <a:rPr lang="en-US" sz="1800" dirty="0"/>
              <a:t>, property(logical, </a:t>
            </a:r>
            <a:r>
              <a:rPr lang="en-US" sz="1800" dirty="0" err="1"/>
              <a:t>Deployment_Properties</a:t>
            </a:r>
            <a:r>
              <a:rPr lang="en-US" sz="1800" dirty="0"/>
              <a:t>::</a:t>
            </a:r>
            <a:r>
              <a:rPr lang="en-US" sz="1800" dirty="0" err="1"/>
              <a:t>Actual_Memory_Binding</a:t>
            </a:r>
            <a:r>
              <a:rPr lang="en-US" sz="1800" dirty="0"/>
              <a:t>))</a:t>
            </a:r>
            <a:endParaRPr lang="en-US" sz="1800" dirty="0" smtClean="0"/>
          </a:p>
          <a:p>
            <a:r>
              <a:rPr lang="en-US" sz="2400" dirty="0" smtClean="0"/>
              <a:t>AGREE</a:t>
            </a:r>
          </a:p>
          <a:p>
            <a:r>
              <a:rPr lang="en-US" sz="2400" dirty="0" smtClean="0"/>
              <a:t>Resolute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ARINC 653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75" y="1151066"/>
            <a:ext cx="4498050" cy="56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7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product line of cruise controls</a:t>
            </a:r>
          </a:p>
          <a:p>
            <a:r>
              <a:rPr lang="en-US" dirty="0" smtClean="0"/>
              <a:t>Offers 3 different feature sets</a:t>
            </a:r>
          </a:p>
          <a:p>
            <a:r>
              <a:rPr lang="en-US" dirty="0" smtClean="0"/>
              <a:t>Offers several configuration choices</a:t>
            </a:r>
          </a:p>
          <a:p>
            <a:pPr lvl="1"/>
            <a:r>
              <a:rPr lang="en-US" dirty="0" smtClean="0"/>
              <a:t>Feel of ride (smooth, economical, rough)</a:t>
            </a:r>
            <a:endParaRPr lang="en-US" dirty="0"/>
          </a:p>
          <a:p>
            <a:r>
              <a:rPr lang="en-US" dirty="0" smtClean="0"/>
              <a:t>Set speed manually/sense speed limit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8568" y="50644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Controlled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0006" y="20164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0168" y="388764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5168" y="388692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8" name="Elbow Connector 7"/>
          <p:cNvCxnSpPr>
            <a:stCxn id="5" idx="1"/>
            <a:endCxn id="6" idx="0"/>
          </p:cNvCxnSpPr>
          <p:nvPr/>
        </p:nvCxnSpPr>
        <p:spPr>
          <a:xfrm rot="10800000" flipV="1">
            <a:off x="1719588" y="2664127"/>
            <a:ext cx="1410419" cy="122351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2"/>
            <a:endCxn id="4" idx="1"/>
          </p:cNvCxnSpPr>
          <p:nvPr/>
        </p:nvCxnSpPr>
        <p:spPr>
          <a:xfrm rot="16200000" flipH="1">
            <a:off x="1778534" y="4362093"/>
            <a:ext cx="1291087" cy="14089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  <a:endCxn id="7" idx="2"/>
          </p:cNvCxnSpPr>
          <p:nvPr/>
        </p:nvCxnSpPr>
        <p:spPr>
          <a:xfrm flipV="1">
            <a:off x="5947968" y="4420321"/>
            <a:ext cx="1486619" cy="129180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0"/>
            <a:endCxn id="5" idx="3"/>
          </p:cNvCxnSpPr>
          <p:nvPr/>
        </p:nvCxnSpPr>
        <p:spPr>
          <a:xfrm rot="16200000" flipV="1">
            <a:off x="6080601" y="2532934"/>
            <a:ext cx="1222793" cy="14851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19587" y="2245028"/>
            <a:ext cx="14089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53834" y="183176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 err="1" smtClean="0"/>
              <a:t>setPoint</a:t>
            </a:r>
            <a:endParaRPr lang="en-US" dirty="0"/>
          </a:p>
        </p:txBody>
      </p:sp>
      <p:cxnSp>
        <p:nvCxnSpPr>
          <p:cNvPr id="14" name="Elbow Connector 13"/>
          <p:cNvCxnSpPr>
            <a:endCxn id="5" idx="0"/>
          </p:cNvCxnSpPr>
          <p:nvPr/>
        </p:nvCxnSpPr>
        <p:spPr>
          <a:xfrm>
            <a:off x="4437929" y="1633934"/>
            <a:ext cx="101777" cy="3824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16562" y="14492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Friction, momentum, wind,…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61637" y="15386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controller</a:t>
            </a:r>
            <a:endParaRPr lang="en-US" dirty="0"/>
          </a:p>
        </p:txBody>
      </p:sp>
      <p:cxnSp>
        <p:nvCxnSpPr>
          <p:cNvPr id="24" name="Elbow Connector 23"/>
          <p:cNvCxnSpPr>
            <a:stCxn id="5" idx="3"/>
            <a:endCxn id="16" idx="3"/>
          </p:cNvCxnSpPr>
          <p:nvPr/>
        </p:nvCxnSpPr>
        <p:spPr>
          <a:xfrm flipV="1">
            <a:off x="5949406" y="801568"/>
            <a:ext cx="31631" cy="1862560"/>
          </a:xfrm>
          <a:prstGeom prst="bentConnector3">
            <a:avLst>
              <a:gd name="adj1" fmla="val 15317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6" idx="1"/>
          </p:cNvCxnSpPr>
          <p:nvPr/>
        </p:nvCxnSpPr>
        <p:spPr>
          <a:xfrm rot="10800000" flipV="1">
            <a:off x="2749007" y="801568"/>
            <a:ext cx="412631" cy="18625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947968" y="2174999"/>
            <a:ext cx="16347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97283" y="18186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preferences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034342" y="2895965"/>
            <a:ext cx="1761226" cy="3795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6626" y="50644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8064" y="20164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decision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226" y="388764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Throttle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93378" y="3707926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Speedometer</a:t>
            </a:r>
            <a:endParaRPr lang="en-US" dirty="0"/>
          </a:p>
        </p:txBody>
      </p:sp>
      <p:cxnSp>
        <p:nvCxnSpPr>
          <p:cNvPr id="8" name="Elbow Connector 7"/>
          <p:cNvCxnSpPr>
            <a:stCxn id="5" idx="1"/>
            <a:endCxn id="6" idx="0"/>
          </p:cNvCxnSpPr>
          <p:nvPr/>
        </p:nvCxnSpPr>
        <p:spPr>
          <a:xfrm rot="10800000" flipV="1">
            <a:off x="1647646" y="2664127"/>
            <a:ext cx="1410419" cy="122351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2"/>
            <a:endCxn id="4" idx="1"/>
          </p:cNvCxnSpPr>
          <p:nvPr/>
        </p:nvCxnSpPr>
        <p:spPr>
          <a:xfrm rot="16200000" flipH="1">
            <a:off x="1706592" y="4362093"/>
            <a:ext cx="1291087" cy="14089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  <a:endCxn id="7" idx="2"/>
          </p:cNvCxnSpPr>
          <p:nvPr/>
        </p:nvCxnSpPr>
        <p:spPr>
          <a:xfrm flipV="1">
            <a:off x="5876026" y="4241326"/>
            <a:ext cx="1846771" cy="147080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0"/>
            <a:endCxn id="5" idx="3"/>
          </p:cNvCxnSpPr>
          <p:nvPr/>
        </p:nvCxnSpPr>
        <p:spPr>
          <a:xfrm rot="16200000" flipV="1">
            <a:off x="6278232" y="2263360"/>
            <a:ext cx="1043798" cy="18453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47645" y="2245028"/>
            <a:ext cx="14089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1892" y="183176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speed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4620" y="14492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Friction, momentum, wind,…</a:t>
            </a:r>
            <a:endParaRPr lang="en-US" dirty="0"/>
          </a:p>
        </p:txBody>
      </p:sp>
      <p:cxnSp>
        <p:nvCxnSpPr>
          <p:cNvPr id="15" name="Elbow Connector 14"/>
          <p:cNvCxnSpPr>
            <a:stCxn id="14" idx="3"/>
            <a:endCxn id="5" idx="0"/>
          </p:cNvCxnSpPr>
          <p:nvPr/>
        </p:nvCxnSpPr>
        <p:spPr>
          <a:xfrm>
            <a:off x="4365987" y="1633934"/>
            <a:ext cx="101777" cy="3824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89695" y="15386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controller</a:t>
            </a:r>
            <a:endParaRPr lang="en-US" dirty="0"/>
          </a:p>
        </p:txBody>
      </p:sp>
      <p:cxnSp>
        <p:nvCxnSpPr>
          <p:cNvPr id="17" name="Elbow Connector 16"/>
          <p:cNvCxnSpPr>
            <a:endCxn id="16" idx="3"/>
          </p:cNvCxnSpPr>
          <p:nvPr/>
        </p:nvCxnSpPr>
        <p:spPr>
          <a:xfrm flipV="1">
            <a:off x="5877464" y="801568"/>
            <a:ext cx="31631" cy="1862560"/>
          </a:xfrm>
          <a:prstGeom prst="bentConnector3">
            <a:avLst>
              <a:gd name="adj1" fmla="val 15317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1"/>
          </p:cNvCxnSpPr>
          <p:nvPr/>
        </p:nvCxnSpPr>
        <p:spPr>
          <a:xfrm rot="10800000" flipV="1">
            <a:off x="2677065" y="801568"/>
            <a:ext cx="412631" cy="18625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25341" y="18186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preferences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76026" y="2174999"/>
            <a:ext cx="16347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62400" y="2895965"/>
            <a:ext cx="1761226" cy="3795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93378" y="4330468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gps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8226" y="457344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features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Input: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Output: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out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annex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agree {** 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assume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input range 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Input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10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guarantee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output range"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Output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50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**};	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start on safety analysis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17431" y="1707654"/>
            <a:ext cx="6014444" cy="4678362"/>
            <a:chOff x="4185644" y="2743200"/>
            <a:chExt cx="4800600" cy="3352800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5644" y="2743200"/>
              <a:ext cx="4800600" cy="33528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744369" y="4350444"/>
              <a:ext cx="1372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Leveson</a:t>
              </a:r>
              <a:r>
                <a:rPr lang="en-US" sz="1200" dirty="0" smtClean="0"/>
                <a:t> pattern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2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Jump start with standard information</a:t>
            </a:r>
          </a:p>
          <a:p>
            <a:pPr lvl="1"/>
            <a:r>
              <a:rPr lang="en-US" dirty="0" smtClean="0"/>
              <a:t>AADL </a:t>
            </a:r>
            <a:r>
              <a:rPr lang="en-US" dirty="0"/>
              <a:t>Error ontology </a:t>
            </a:r>
          </a:p>
          <a:p>
            <a:pPr lvl="1"/>
            <a:r>
              <a:rPr lang="en-US" dirty="0" smtClean="0"/>
              <a:t>Reference architecture</a:t>
            </a:r>
          </a:p>
          <a:p>
            <a:r>
              <a:rPr lang="en-US" dirty="0" smtClean="0"/>
              <a:t>When might the basic assumptions of the architecture be violated?</a:t>
            </a:r>
          </a:p>
          <a:p>
            <a:r>
              <a:rPr lang="en-US" dirty="0" smtClean="0"/>
              <a:t>What unexpected events could happen that could cause significant disturbance </a:t>
            </a:r>
          </a:p>
        </p:txBody>
      </p:sp>
    </p:spTree>
    <p:extLst>
      <p:ext uri="{BB962C8B-B14F-4D97-AF65-F5344CB8AC3E}">
        <p14:creationId xmlns:p14="http://schemas.microsoft.com/office/powerpoint/2010/main" val="21779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Perspective – OEM or vehicle owner</a:t>
            </a:r>
          </a:p>
          <a:p>
            <a:r>
              <a:rPr lang="en-US" dirty="0" smtClean="0"/>
              <a:t>Volume of instances</a:t>
            </a:r>
          </a:p>
          <a:p>
            <a:r>
              <a:rPr lang="en-US" dirty="0" smtClean="0"/>
              <a:t>Estimated hours of operation</a:t>
            </a:r>
          </a:p>
          <a:p>
            <a:r>
              <a:rPr lang="en-US" dirty="0" smtClean="0"/>
              <a:t>Software will always behave the same given exactly the same inputs in exactly the same context</a:t>
            </a:r>
          </a:p>
          <a:p>
            <a:r>
              <a:rPr lang="en-US" dirty="0" smtClean="0"/>
              <a:t>But whether software fails is a function of the input it sees and the longer it executes the more likely it is to encounter a value it is unable to handle properly.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“Feedback delay”</a:t>
            </a:r>
          </a:p>
          <a:p>
            <a:pPr lvl="1"/>
            <a:r>
              <a:rPr lang="en-US" dirty="0" smtClean="0"/>
              <a:t>How much delay?</a:t>
            </a:r>
          </a:p>
          <a:p>
            <a:pPr lvl="1"/>
            <a:r>
              <a:rPr lang="en-US" dirty="0" smtClean="0"/>
              <a:t>Can the protocol handle that much delay?</a:t>
            </a:r>
          </a:p>
          <a:p>
            <a:pPr lvl="1"/>
            <a:r>
              <a:rPr lang="en-US" dirty="0" smtClean="0"/>
              <a:t>What are the effects of the delay?</a:t>
            </a:r>
          </a:p>
          <a:p>
            <a:pPr lvl="1"/>
            <a:r>
              <a:rPr lang="en-US" dirty="0" smtClean="0"/>
              <a:t>How to mitigate this?</a:t>
            </a:r>
          </a:p>
          <a:p>
            <a:pPr lvl="2"/>
            <a:r>
              <a:rPr lang="en-US" dirty="0" smtClean="0"/>
              <a:t>Redesign</a:t>
            </a:r>
          </a:p>
          <a:p>
            <a:pPr lvl="2"/>
            <a:r>
              <a:rPr lang="en-US" dirty="0" smtClean="0"/>
              <a:t>Redundancy in communication channels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by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port is typed</a:t>
            </a:r>
          </a:p>
          <a:p>
            <a:r>
              <a:rPr lang="en-US" dirty="0" smtClean="0"/>
              <a:t>Type definitions are in a separate file</a:t>
            </a:r>
          </a:p>
          <a:p>
            <a:r>
              <a:rPr lang="en-US" dirty="0" smtClean="0"/>
              <a:t>Each port has an AGREE contract that defines “legal” values</a:t>
            </a:r>
          </a:p>
          <a:p>
            <a:r>
              <a:rPr lang="en-US" dirty="0" smtClean="0"/>
              <a:t>Each component has an error model that handles anything outside the contract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4268" y="5257800"/>
            <a:ext cx="2743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1868" y="5630863"/>
            <a:ext cx="304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1868" y="6011863"/>
            <a:ext cx="304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by component-2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9400" y="2017143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58100" y="3023556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9404" y="3023556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  <a:endCxn id="4" idx="2"/>
          </p:cNvCxnSpPr>
          <p:nvPr/>
        </p:nvCxnSpPr>
        <p:spPr>
          <a:xfrm flipV="1">
            <a:off x="6195204" y="2474343"/>
            <a:ext cx="1119996" cy="549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  <a:endCxn id="4" idx="2"/>
          </p:cNvCxnSpPr>
          <p:nvPr/>
        </p:nvCxnSpPr>
        <p:spPr>
          <a:xfrm flipH="1" flipV="1">
            <a:off x="7315200" y="2474343"/>
            <a:ext cx="1028700" cy="549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79" y="1514051"/>
            <a:ext cx="56813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errors might this component </a:t>
            </a:r>
          </a:p>
          <a:p>
            <a:r>
              <a:rPr lang="en-US" sz="2800" dirty="0" smtClean="0"/>
              <a:t>produce?</a:t>
            </a:r>
          </a:p>
          <a:p>
            <a:endParaRPr lang="en-US" sz="2800" dirty="0"/>
          </a:p>
          <a:p>
            <a:r>
              <a:rPr lang="en-US" sz="2800" dirty="0" smtClean="0"/>
              <a:t>Use the error ontology to identify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rror types.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failure to deliver a reading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deliver late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deliver a value out of range</a:t>
            </a:r>
          </a:p>
          <a:p>
            <a:endParaRPr lang="en-US" sz="2800" dirty="0" smtClean="0"/>
          </a:p>
          <a:p>
            <a:r>
              <a:rPr lang="en-US" sz="2800" dirty="0" smtClean="0"/>
              <a:t>With each error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can it be eliminated?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can it be mitigated?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58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is for an e-commerce system which presents catalog item descriptions and takes orders.</a:t>
            </a:r>
          </a:p>
          <a:p>
            <a:r>
              <a:rPr lang="en-US" dirty="0" smtClean="0"/>
              <a:t>The system must be able to take advantage of mobile devices.</a:t>
            </a:r>
          </a:p>
          <a:p>
            <a:r>
              <a:rPr lang="en-US" dirty="0" smtClean="0"/>
              <a:t>The system must be available internet wide.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00356" y="1806510"/>
            <a:ext cx="4267200" cy="22098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container defines the composite error behavior that includes the sensor and its handler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2911410"/>
            <a:ext cx="1371600" cy="593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2911410"/>
            <a:ext cx="1371600" cy="593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  <a:p>
            <a:pPr algn="ctr"/>
            <a:r>
              <a:rPr lang="en-US" dirty="0" smtClean="0"/>
              <a:t>handler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5867400" y="3208305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00356" y="18404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container</a:t>
            </a:r>
            <a:endParaRPr lang="en-US" dirty="0"/>
          </a:p>
        </p:txBody>
      </p:sp>
      <p:cxnSp>
        <p:nvCxnSpPr>
          <p:cNvPr id="11" name="Curved Connector 10"/>
          <p:cNvCxnSpPr>
            <a:stCxn id="8" idx="1"/>
            <a:endCxn id="4" idx="1"/>
          </p:cNvCxnSpPr>
          <p:nvPr/>
        </p:nvCxnSpPr>
        <p:spPr>
          <a:xfrm rot="10800000" flipH="1" flipV="1">
            <a:off x="4200356" y="2911409"/>
            <a:ext cx="295444" cy="296895"/>
          </a:xfrm>
          <a:prstGeom prst="curvedConnector3">
            <a:avLst>
              <a:gd name="adj1" fmla="val -773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" idx="3"/>
            <a:endCxn id="8" idx="3"/>
          </p:cNvCxnSpPr>
          <p:nvPr/>
        </p:nvCxnSpPr>
        <p:spPr>
          <a:xfrm flipV="1">
            <a:off x="8077200" y="2911410"/>
            <a:ext cx="390356" cy="296895"/>
          </a:xfrm>
          <a:prstGeom prst="curvedConnector3">
            <a:avLst>
              <a:gd name="adj1" fmla="val 1585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flow source there is a flow sink</a:t>
            </a:r>
          </a:p>
          <a:p>
            <a:r>
              <a:rPr lang="en-US" dirty="0" smtClean="0"/>
              <a:t>For every port there is an AGREE contract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828800"/>
            <a:ext cx="8229600" cy="4525963"/>
          </a:xfrm>
        </p:spPr>
        <p:txBody>
          <a:bodyPr/>
          <a:lstStyle/>
          <a:p>
            <a:r>
              <a:rPr lang="en-US" dirty="0" smtClean="0"/>
              <a:t>Convert the use cases to </a:t>
            </a:r>
            <a:r>
              <a:rPr lang="en-US" dirty="0" err="1" smtClean="0"/>
              <a:t>reqspec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Select the underlying architecture style</a:t>
            </a:r>
          </a:p>
          <a:p>
            <a:r>
              <a:rPr lang="en-US" dirty="0" smtClean="0"/>
              <a:t>Show how you embellish/decompose this style into a useable architecture </a:t>
            </a:r>
          </a:p>
          <a:p>
            <a:r>
              <a:rPr lang="en-US" dirty="0" smtClean="0"/>
              <a:t>Complete the structural architecture</a:t>
            </a:r>
          </a:p>
          <a:p>
            <a:r>
              <a:rPr lang="en-US" dirty="0" smtClean="0"/>
              <a:t>There will be a slightly different commit process</a:t>
            </a:r>
          </a:p>
          <a:p>
            <a:r>
              <a:rPr lang="en-US" dirty="0" smtClean="0"/>
              <a:t>Commit by 11:59PM on March </a:t>
            </a:r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networks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7325525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50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system </a:t>
            </a:r>
            <a:r>
              <a:rPr lang="en-US" sz="2400" dirty="0" err="1"/>
              <a:t>multihop_burrow_mote</a:t>
            </a:r>
            <a:r>
              <a:rPr lang="en-US" sz="2400" dirty="0"/>
              <a:t> extends </a:t>
            </a:r>
            <a:r>
              <a:rPr lang="en-US" sz="2400" dirty="0" err="1"/>
              <a:t>burrow_mote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annex agree {**</a:t>
            </a:r>
          </a:p>
          <a:p>
            <a:pPr marL="0" indent="0">
              <a:buNone/>
            </a:pPr>
            <a:r>
              <a:rPr lang="en-US" sz="2400" dirty="0"/>
              <a:t>			guarantee "temperature will be greater than 0": </a:t>
            </a:r>
            <a:r>
              <a:rPr lang="en-US" sz="2400" dirty="0" smtClean="0"/>
              <a:t>					</a:t>
            </a:r>
            <a:r>
              <a:rPr lang="en-US" sz="2400" dirty="0" err="1" smtClean="0"/>
              <a:t>data_set_out.temperature</a:t>
            </a:r>
            <a:r>
              <a:rPr lang="en-US" sz="2400" dirty="0" smtClean="0"/>
              <a:t> </a:t>
            </a:r>
            <a:r>
              <a:rPr lang="en-US" sz="2400" dirty="0"/>
              <a:t>&gt;= 0;</a:t>
            </a:r>
          </a:p>
          <a:p>
            <a:pPr marL="0" indent="0">
              <a:buNone/>
            </a:pPr>
            <a:r>
              <a:rPr lang="en-US" sz="2400" dirty="0"/>
              <a:t>			guarantee "occupants will be greater than 0": </a:t>
            </a:r>
            <a:r>
              <a:rPr lang="en-US" sz="2400" dirty="0" smtClean="0"/>
              <a:t>						</a:t>
            </a:r>
            <a:r>
              <a:rPr lang="en-US" sz="2400" dirty="0" err="1" smtClean="0"/>
              <a:t>data_set_out.occupancy_count</a:t>
            </a:r>
            <a:r>
              <a:rPr lang="en-US" sz="2400" dirty="0" smtClean="0"/>
              <a:t> </a:t>
            </a:r>
            <a:r>
              <a:rPr lang="en-US" sz="2400" dirty="0"/>
              <a:t>&gt;= 0;</a:t>
            </a:r>
          </a:p>
          <a:p>
            <a:pPr marL="0" indent="0">
              <a:buNone/>
            </a:pPr>
            <a:r>
              <a:rPr lang="en-US" sz="2400" dirty="0"/>
              <a:t>		**};</a:t>
            </a:r>
          </a:p>
          <a:p>
            <a:pPr marL="0" indent="0">
              <a:buNone/>
            </a:pPr>
            <a:r>
              <a:rPr lang="en-US" sz="2400" dirty="0" smtClean="0"/>
              <a:t>end </a:t>
            </a:r>
            <a:r>
              <a:rPr lang="en-US" sz="2400" dirty="0" err="1"/>
              <a:t>multihop_burrow_mote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14479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Asserts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system implementation </a:t>
            </a:r>
            <a:r>
              <a:rPr lang="en-US" sz="1400" dirty="0" err="1"/>
              <a:t>multihop_burrow_mote.impl</a:t>
            </a:r>
            <a:r>
              <a:rPr lang="en-US" sz="1400" dirty="0"/>
              <a:t> extends </a:t>
            </a:r>
            <a:r>
              <a:rPr lang="en-US" sz="1400" dirty="0" err="1"/>
              <a:t>burrow_mote.impl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	subcomponents</a:t>
            </a:r>
          </a:p>
          <a:p>
            <a:pPr marL="0" indent="0">
              <a:buNone/>
            </a:pPr>
            <a:r>
              <a:rPr lang="en-US" sz="1400" dirty="0"/>
              <a:t>			receiver: refined to process </a:t>
            </a:r>
            <a:r>
              <a:rPr lang="en-US" sz="1400" dirty="0" err="1"/>
              <a:t>multihop_receiver.impl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	sender: refined to process </a:t>
            </a:r>
            <a:r>
              <a:rPr lang="en-US" sz="1400" dirty="0" err="1"/>
              <a:t>multihop_sender.impl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	</a:t>
            </a:r>
            <a:r>
              <a:rPr lang="en-US" sz="1400" dirty="0" err="1"/>
              <a:t>climate_occupancy_reader</a:t>
            </a:r>
            <a:r>
              <a:rPr lang="en-US" sz="1400" dirty="0"/>
              <a:t>: refined to process </a:t>
            </a:r>
            <a:r>
              <a:rPr lang="en-US" sz="1400" dirty="0" err="1"/>
              <a:t>multihop_climate_occupancy_reader.impl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properties</a:t>
            </a:r>
          </a:p>
          <a:p>
            <a:pPr marL="0" indent="0">
              <a:buNone/>
            </a:pPr>
            <a:r>
              <a:rPr lang="en-US" sz="1400" dirty="0"/>
              <a:t>			</a:t>
            </a:r>
            <a:r>
              <a:rPr lang="en-US" sz="1400" dirty="0" err="1"/>
              <a:t>PowerProperties</a:t>
            </a:r>
            <a:r>
              <a:rPr lang="en-US" sz="1400" dirty="0"/>
              <a:t>::</a:t>
            </a:r>
            <a:r>
              <a:rPr lang="en-US" sz="1400" dirty="0" err="1"/>
              <a:t>Draw_Period</a:t>
            </a:r>
            <a:r>
              <a:rPr lang="en-US" sz="1400" dirty="0"/>
              <a:t> =&gt; 1000.0 second;</a:t>
            </a:r>
          </a:p>
          <a:p>
            <a:pPr marL="0" indent="0">
              <a:buNone/>
            </a:pPr>
            <a:r>
              <a:rPr lang="en-US" sz="1400" dirty="0"/>
              <a:t>			</a:t>
            </a:r>
            <a:r>
              <a:rPr lang="en-US" sz="1400" dirty="0" err="1"/>
              <a:t>PowerProperties</a:t>
            </a:r>
            <a:r>
              <a:rPr lang="en-US" sz="1400" dirty="0"/>
              <a:t>::</a:t>
            </a:r>
            <a:r>
              <a:rPr lang="en-US" sz="1400" dirty="0" err="1"/>
              <a:t>Power_Draw</a:t>
            </a:r>
            <a:r>
              <a:rPr lang="en-US" sz="1400" dirty="0"/>
              <a:t> =&gt; 118.0 </a:t>
            </a:r>
            <a:r>
              <a:rPr lang="en-US" sz="1400" dirty="0" err="1"/>
              <a:t>millijoule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	</a:t>
            </a:r>
            <a:r>
              <a:rPr lang="en-US" sz="1400" dirty="0" err="1"/>
              <a:t>PowerProperties</a:t>
            </a:r>
            <a:r>
              <a:rPr lang="en-US" sz="1400" dirty="0"/>
              <a:t>::</a:t>
            </a:r>
            <a:r>
              <a:rPr lang="en-US" sz="1400" dirty="0" err="1"/>
              <a:t>Battery_Amps</a:t>
            </a:r>
            <a:r>
              <a:rPr lang="en-US" sz="1400" dirty="0"/>
              <a:t> =&gt; 1000.0 </a:t>
            </a:r>
            <a:r>
              <a:rPr lang="en-US" sz="1400" dirty="0" err="1"/>
              <a:t>mAhr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	</a:t>
            </a:r>
            <a:r>
              <a:rPr lang="en-US" sz="1400" dirty="0" err="1"/>
              <a:t>PowerProperties</a:t>
            </a:r>
            <a:r>
              <a:rPr lang="en-US" sz="1400" dirty="0"/>
              <a:t>::</a:t>
            </a:r>
            <a:r>
              <a:rPr lang="en-US" sz="1400" dirty="0" err="1"/>
              <a:t>Battery_Voltage</a:t>
            </a:r>
            <a:r>
              <a:rPr lang="en-US" sz="1400" dirty="0"/>
              <a:t> =&gt; 3.6 V;</a:t>
            </a:r>
          </a:p>
          <a:p>
            <a:pPr marL="0" indent="0">
              <a:buNone/>
            </a:pPr>
            <a:r>
              <a:rPr lang="en-US" sz="1400" dirty="0"/>
              <a:t>		annex resolute {**</a:t>
            </a:r>
          </a:p>
          <a:p>
            <a:pPr marL="0" indent="0">
              <a:buNone/>
            </a:pPr>
            <a:r>
              <a:rPr lang="en-US" sz="1400" dirty="0"/>
              <a:t>			prove(</a:t>
            </a:r>
            <a:r>
              <a:rPr lang="en-US" sz="1400" dirty="0" err="1"/>
              <a:t>SystemXWillLastForYDays</a:t>
            </a:r>
            <a:r>
              <a:rPr lang="en-US" sz="1400" dirty="0"/>
              <a:t>(this, 80.0))</a:t>
            </a:r>
          </a:p>
          <a:p>
            <a:pPr marL="0" indent="0">
              <a:buNone/>
            </a:pPr>
            <a:r>
              <a:rPr lang="en-US" sz="1400" dirty="0"/>
              <a:t>		**};</a:t>
            </a:r>
          </a:p>
          <a:p>
            <a:pPr marL="0" indent="0">
              <a:buNone/>
            </a:pPr>
            <a:r>
              <a:rPr lang="en-US" sz="1400" dirty="0"/>
              <a:t>		annex agree {**</a:t>
            </a:r>
          </a:p>
          <a:p>
            <a:pPr marL="0" indent="0">
              <a:buNone/>
            </a:pPr>
            <a:r>
              <a:rPr lang="en-US" sz="1400" dirty="0"/>
              <a:t>			assert </a:t>
            </a:r>
            <a:r>
              <a:rPr lang="en-US" sz="1400" dirty="0" err="1"/>
              <a:t>data_set_out.temperature</a:t>
            </a:r>
            <a:r>
              <a:rPr lang="en-US" sz="1400" dirty="0"/>
              <a:t> =  </a:t>
            </a:r>
            <a:r>
              <a:rPr lang="en-US" sz="1400" dirty="0" err="1"/>
              <a:t>climate_occupancy_reader.data_set_out.temperature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	assert </a:t>
            </a:r>
            <a:r>
              <a:rPr lang="en-US" sz="1400" dirty="0" err="1"/>
              <a:t>data_set_out.occupancy_count</a:t>
            </a:r>
            <a:r>
              <a:rPr lang="en-US" sz="1400" dirty="0"/>
              <a:t> =  </a:t>
            </a:r>
            <a:r>
              <a:rPr lang="en-US" sz="1400" dirty="0" smtClean="0"/>
              <a:t>								</a:t>
            </a:r>
            <a:r>
              <a:rPr lang="en-US" sz="1400" dirty="0" err="1" smtClean="0"/>
              <a:t>climate_occupancy_reader.data_set_out.occupancy_count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**};</a:t>
            </a:r>
          </a:p>
          <a:p>
            <a:pPr marL="0" indent="0">
              <a:buNone/>
            </a:pPr>
            <a:r>
              <a:rPr lang="en-US" sz="1400" dirty="0"/>
              <a:t>	end </a:t>
            </a:r>
            <a:r>
              <a:rPr lang="en-US" sz="1400" dirty="0" err="1"/>
              <a:t>multihop_burrow_mote.impl</a:t>
            </a:r>
            <a:r>
              <a:rPr lang="en-US" sz="1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83513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8991600" cy="19848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6" y="4168140"/>
            <a:ext cx="8767478" cy="17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41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Resolute for checking rules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951008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3177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system implementation </a:t>
            </a:r>
            <a:r>
              <a:rPr lang="en-US" sz="2000" b="1" dirty="0" err="1"/>
              <a:t>multihop_weather_mote.impl</a:t>
            </a:r>
            <a:r>
              <a:rPr lang="en-US" sz="2000" b="1" dirty="0"/>
              <a:t> extends </a:t>
            </a:r>
            <a:r>
              <a:rPr lang="en-US" sz="2000" b="1" dirty="0" err="1"/>
              <a:t>weather_mote.impl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subcomponents</a:t>
            </a:r>
          </a:p>
          <a:p>
            <a:pPr marL="400050" lvl="1" indent="0">
              <a:buNone/>
            </a:pPr>
            <a:r>
              <a:rPr lang="en-US" sz="1600" dirty="0"/>
              <a:t>receiver: </a:t>
            </a:r>
            <a:r>
              <a:rPr lang="en-US" sz="1600" b="1" dirty="0"/>
              <a:t>refined to process </a:t>
            </a:r>
            <a:r>
              <a:rPr lang="en-US" sz="1600" b="1" dirty="0" err="1"/>
              <a:t>multihop_receiver.impl</a:t>
            </a:r>
            <a:r>
              <a:rPr lang="en-US" sz="1600" b="1" dirty="0"/>
              <a:t>;</a:t>
            </a:r>
          </a:p>
          <a:p>
            <a:pPr marL="400050" lvl="1" indent="0">
              <a:buNone/>
            </a:pPr>
            <a:r>
              <a:rPr lang="en-US" sz="1600" dirty="0"/>
              <a:t>sender: </a:t>
            </a:r>
            <a:r>
              <a:rPr lang="en-US" sz="1600" b="1" dirty="0"/>
              <a:t>refined to process </a:t>
            </a:r>
            <a:r>
              <a:rPr lang="en-US" sz="1600" b="1" dirty="0" err="1"/>
              <a:t>multihop_sender.impl</a:t>
            </a:r>
            <a:r>
              <a:rPr lang="en-US" sz="1600" b="1" dirty="0"/>
              <a:t>;</a:t>
            </a:r>
          </a:p>
          <a:p>
            <a:pPr marL="400050" lvl="1" indent="0">
              <a:buNone/>
            </a:pPr>
            <a:r>
              <a:rPr lang="en-US" sz="1600" dirty="0" err="1"/>
              <a:t>climate_reader</a:t>
            </a:r>
            <a:r>
              <a:rPr lang="en-US" sz="1600" dirty="0"/>
              <a:t>: </a:t>
            </a:r>
            <a:r>
              <a:rPr lang="en-US" sz="1600" b="1" dirty="0"/>
              <a:t>refined to process </a:t>
            </a:r>
            <a:r>
              <a:rPr lang="en-US" sz="1600" b="1" dirty="0" err="1"/>
              <a:t>multihop_climate_reader.impl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2000" b="1" dirty="0"/>
              <a:t>properties</a:t>
            </a:r>
          </a:p>
          <a:p>
            <a:pPr marL="400050" lvl="1" indent="0">
              <a:buNone/>
            </a:pPr>
            <a:r>
              <a:rPr lang="en-US" sz="1600" dirty="0" err="1"/>
              <a:t>PowerProperties</a:t>
            </a:r>
            <a:r>
              <a:rPr lang="en-US" sz="1600" dirty="0"/>
              <a:t>::</a:t>
            </a:r>
            <a:r>
              <a:rPr lang="en-US" sz="1600" dirty="0" err="1"/>
              <a:t>Draw_Period</a:t>
            </a:r>
            <a:r>
              <a:rPr lang="en-US" sz="1600" dirty="0"/>
              <a:t> =&gt; 1000.0 second;</a:t>
            </a:r>
          </a:p>
          <a:p>
            <a:pPr marL="400050" lvl="1" indent="0">
              <a:buNone/>
            </a:pPr>
            <a:r>
              <a:rPr lang="en-US" sz="1600" dirty="0" err="1"/>
              <a:t>PowerProperties</a:t>
            </a:r>
            <a:r>
              <a:rPr lang="en-US" sz="1600" dirty="0"/>
              <a:t>::</a:t>
            </a:r>
            <a:r>
              <a:rPr lang="en-US" sz="1600" dirty="0" err="1"/>
              <a:t>Power_Draw</a:t>
            </a:r>
            <a:r>
              <a:rPr lang="en-US" sz="1600" dirty="0"/>
              <a:t> =&gt; 118.0 </a:t>
            </a:r>
            <a:r>
              <a:rPr lang="en-US" sz="1600" dirty="0" err="1"/>
              <a:t>millijoule</a:t>
            </a:r>
            <a:r>
              <a:rPr lang="en-US" sz="1600" dirty="0"/>
              <a:t>;</a:t>
            </a:r>
          </a:p>
          <a:p>
            <a:pPr marL="400050" lvl="1" indent="0">
              <a:buNone/>
            </a:pPr>
            <a:r>
              <a:rPr lang="en-US" sz="1600" dirty="0" err="1"/>
              <a:t>PowerProperties</a:t>
            </a:r>
            <a:r>
              <a:rPr lang="en-US" sz="1600" dirty="0"/>
              <a:t>::</a:t>
            </a:r>
            <a:r>
              <a:rPr lang="en-US" sz="1600" dirty="0" err="1"/>
              <a:t>Battery_Amps</a:t>
            </a:r>
            <a:r>
              <a:rPr lang="en-US" sz="1600" dirty="0"/>
              <a:t> =&gt; 860.0 </a:t>
            </a:r>
            <a:r>
              <a:rPr lang="en-US" sz="1600" dirty="0" err="1"/>
              <a:t>mAhr</a:t>
            </a:r>
            <a:r>
              <a:rPr lang="en-US" sz="1600" dirty="0"/>
              <a:t>;</a:t>
            </a:r>
          </a:p>
          <a:p>
            <a:pPr marL="400050" lvl="1" indent="0">
              <a:buNone/>
            </a:pPr>
            <a:r>
              <a:rPr lang="en-US" sz="1600" dirty="0" err="1"/>
              <a:t>PowerProperties</a:t>
            </a:r>
            <a:r>
              <a:rPr lang="en-US" sz="1600" dirty="0"/>
              <a:t>::</a:t>
            </a:r>
            <a:r>
              <a:rPr lang="en-US" sz="1600" dirty="0" err="1"/>
              <a:t>Battery_Voltage</a:t>
            </a:r>
            <a:r>
              <a:rPr lang="en-US" sz="1600" dirty="0"/>
              <a:t> =&gt; 2.8 V;</a:t>
            </a:r>
          </a:p>
          <a:p>
            <a:pPr marL="0" indent="0">
              <a:buNone/>
            </a:pPr>
            <a:r>
              <a:rPr lang="en-US" sz="2000" b="1" dirty="0"/>
              <a:t>annex resolute {**</a:t>
            </a:r>
          </a:p>
          <a:p>
            <a:pPr marL="0" indent="0">
              <a:buNone/>
            </a:pPr>
            <a:r>
              <a:rPr lang="en-US" sz="2000" b="1" dirty="0"/>
              <a:t>prove(</a:t>
            </a:r>
            <a:r>
              <a:rPr lang="en-US" sz="2000" b="1" dirty="0" err="1"/>
              <a:t>SystemXWillLastForYDays</a:t>
            </a:r>
            <a:r>
              <a:rPr lang="en-US" sz="2000" b="1" dirty="0"/>
              <a:t>(this, 90.0))</a:t>
            </a:r>
          </a:p>
          <a:p>
            <a:pPr marL="0" indent="0">
              <a:buNone/>
            </a:pPr>
            <a:r>
              <a:rPr lang="en-US" sz="2000" dirty="0"/>
              <a:t>**};</a:t>
            </a:r>
          </a:p>
        </p:txBody>
      </p:sp>
    </p:spTree>
    <p:extLst>
      <p:ext uri="{BB962C8B-B14F-4D97-AF65-F5344CB8AC3E}">
        <p14:creationId xmlns:p14="http://schemas.microsoft.com/office/powerpoint/2010/main" val="6943391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6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 basic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32766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486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980372" y="3429000"/>
            <a:ext cx="1295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82883" y="2286000"/>
            <a:ext cx="8382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2083" y="2286000"/>
            <a:ext cx="20574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221083" y="35814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3075" y="542377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maximum</a:t>
            </a:r>
            <a:r>
              <a:rPr lang="en-US" sz="2800" b="1" dirty="0"/>
              <a:t>(x : {</a:t>
            </a:r>
            <a:r>
              <a:rPr lang="en-US" sz="2800" b="1" dirty="0" err="1"/>
              <a:t>int</a:t>
            </a:r>
            <a:r>
              <a:rPr lang="en-US" sz="2800" b="1" dirty="0"/>
              <a:t>}) : </a:t>
            </a:r>
            <a:r>
              <a:rPr lang="en-US" sz="2800" b="1" dirty="0" err="1"/>
              <a:t>int</a:t>
            </a:r>
            <a:r>
              <a:rPr lang="en-US" sz="2800" b="1" dirty="0"/>
              <a:t> =</a:t>
            </a:r>
          </a:p>
          <a:p>
            <a:pPr marL="0" indent="0">
              <a:buNone/>
            </a:pPr>
            <a:r>
              <a:rPr lang="en-US" sz="2800" b="1" dirty="0" smtClean="0"/>
              <a:t>	let </a:t>
            </a:r>
            <a:r>
              <a:rPr lang="en-US" sz="2800" b="1" dirty="0" err="1"/>
              <a:t>avg</a:t>
            </a:r>
            <a:r>
              <a:rPr lang="en-US" sz="2800" b="1" dirty="0"/>
              <a:t>: </a:t>
            </a:r>
            <a:r>
              <a:rPr lang="en-US" sz="2800" b="1" dirty="0" err="1"/>
              <a:t>int</a:t>
            </a:r>
            <a:r>
              <a:rPr lang="en-US" sz="2800" b="1" dirty="0"/>
              <a:t> = sum(x) / length(x);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recursive_maximum</a:t>
            </a:r>
            <a:r>
              <a:rPr lang="en-US" sz="2800" b="1" dirty="0" smtClean="0"/>
              <a:t>(x</a:t>
            </a:r>
            <a:r>
              <a:rPr lang="en-US" sz="2800" b="1" dirty="0"/>
              <a:t>, </a:t>
            </a:r>
            <a:r>
              <a:rPr lang="en-US" sz="2800" b="1" dirty="0" err="1"/>
              <a:t>avg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 err="1"/>
              <a:t>recursive_maximum</a:t>
            </a:r>
            <a:r>
              <a:rPr lang="en-US" sz="2800" b="1" dirty="0"/>
              <a:t>(x : {</a:t>
            </a:r>
            <a:r>
              <a:rPr lang="en-US" sz="2800" b="1" dirty="0" err="1"/>
              <a:t>int</a:t>
            </a:r>
            <a:r>
              <a:rPr lang="en-US" sz="2800" b="1" dirty="0"/>
              <a:t>}, </a:t>
            </a:r>
            <a:r>
              <a:rPr lang="en-US" sz="2800" b="1" dirty="0" err="1"/>
              <a:t>avg</a:t>
            </a:r>
            <a:r>
              <a:rPr lang="en-US" sz="2800" b="1" dirty="0"/>
              <a:t>: </a:t>
            </a:r>
            <a:r>
              <a:rPr lang="en-US" sz="2800" b="1" dirty="0" err="1"/>
              <a:t>int</a:t>
            </a:r>
            <a:r>
              <a:rPr lang="en-US" sz="2800" b="1" dirty="0"/>
              <a:t>) : </a:t>
            </a:r>
            <a:r>
              <a:rPr lang="en-US" sz="2800" b="1" dirty="0" err="1"/>
              <a:t>int</a:t>
            </a:r>
            <a:r>
              <a:rPr lang="en-US" sz="2800" b="1" dirty="0"/>
              <a:t> =</a:t>
            </a:r>
          </a:p>
          <a:p>
            <a:pPr marL="0" indent="0">
              <a:buNone/>
            </a:pPr>
            <a:r>
              <a:rPr lang="en-US" sz="2800" b="1" dirty="0" smtClean="0"/>
              <a:t>	let </a:t>
            </a:r>
            <a:r>
              <a:rPr lang="en-US" sz="2800" b="1" dirty="0"/>
              <a:t>higher : {</a:t>
            </a:r>
            <a:r>
              <a:rPr lang="en-US" sz="2800" b="1" dirty="0" err="1"/>
              <a:t>int</a:t>
            </a:r>
            <a:r>
              <a:rPr lang="en-US" sz="2800" b="1" dirty="0"/>
              <a:t>} = {y for (y : x) | y &gt; </a:t>
            </a:r>
            <a:r>
              <a:rPr lang="en-US" sz="2800" b="1" dirty="0" err="1"/>
              <a:t>avg</a:t>
            </a:r>
            <a:r>
              <a:rPr lang="en-US" sz="2800" b="1" dirty="0"/>
              <a:t>};</a:t>
            </a:r>
          </a:p>
          <a:p>
            <a:pPr marL="0" indent="0">
              <a:buNone/>
            </a:pPr>
            <a:r>
              <a:rPr lang="en-US" sz="2800" b="1" dirty="0" smtClean="0"/>
              <a:t>	if </a:t>
            </a:r>
            <a:r>
              <a:rPr lang="en-US" sz="2800" b="1" dirty="0"/>
              <a:t>length(higher) &gt; 0 then</a:t>
            </a:r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recursive_maximum</a:t>
            </a:r>
            <a:r>
              <a:rPr lang="en-US" sz="2800" b="1" dirty="0" smtClean="0"/>
              <a:t>(x</a:t>
            </a:r>
            <a:r>
              <a:rPr lang="en-US" sz="2800" b="1" dirty="0"/>
              <a:t>, </a:t>
            </a:r>
            <a:r>
              <a:rPr lang="en-US" sz="2800" b="1" dirty="0" err="1"/>
              <a:t>avg</a:t>
            </a:r>
            <a:r>
              <a:rPr lang="en-US" sz="2800" b="1" dirty="0"/>
              <a:t> + 1)</a:t>
            </a:r>
          </a:p>
          <a:p>
            <a:pPr marL="0" indent="0">
              <a:buNone/>
            </a:pPr>
            <a:r>
              <a:rPr lang="en-US" sz="2800" b="1" dirty="0" smtClean="0"/>
              <a:t>	else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avg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46243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smtClean="0"/>
              <a:t>function-2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SystemXWillLastForYDays</a:t>
            </a:r>
            <a:r>
              <a:rPr lang="en-US" sz="2400" b="1" dirty="0"/>
              <a:t>(x: component, y: real) &lt;= **x " will survive for at least " y " days"**</a:t>
            </a:r>
          </a:p>
          <a:p>
            <a:pPr marL="0" indent="0">
              <a:buNone/>
            </a:pPr>
            <a:r>
              <a:rPr lang="en-US" sz="2400" b="1" dirty="0"/>
              <a:t>let threads: {component}  = </a:t>
            </a:r>
            <a:r>
              <a:rPr lang="en-US" sz="2400" b="1" dirty="0" err="1"/>
              <a:t>CollectThreads</a:t>
            </a:r>
            <a:r>
              <a:rPr lang="en-US" sz="2400" b="1" dirty="0"/>
              <a:t>(x);</a:t>
            </a:r>
          </a:p>
          <a:p>
            <a:pPr marL="0" indent="0">
              <a:buNone/>
            </a:pPr>
            <a:r>
              <a:rPr lang="en-US" sz="2400" dirty="0" err="1"/>
              <a:t>CalculateDays</a:t>
            </a:r>
            <a:r>
              <a:rPr lang="en-US" sz="2400" b="1" dirty="0"/>
              <a:t>(</a:t>
            </a:r>
            <a:r>
              <a:rPr lang="en-US" sz="2400" b="1" dirty="0" err="1"/>
              <a:t>AveragePower</a:t>
            </a:r>
            <a:r>
              <a:rPr lang="en-US" sz="2400" b="1" dirty="0"/>
              <a:t>(x, threads), y,</a:t>
            </a:r>
          </a:p>
          <a:p>
            <a:pPr marL="0" indent="0">
              <a:buNone/>
            </a:pPr>
            <a:r>
              <a:rPr lang="en-US" sz="2400" b="1" dirty="0"/>
              <a:t>property(x, </a:t>
            </a:r>
            <a:r>
              <a:rPr lang="en-US" sz="2400" b="1" dirty="0" err="1"/>
              <a:t>PowerProperties</a:t>
            </a:r>
            <a:r>
              <a:rPr lang="en-US" sz="2400" b="1" dirty="0"/>
              <a:t>::</a:t>
            </a:r>
            <a:r>
              <a:rPr lang="en-US" sz="2400" b="1" dirty="0" err="1"/>
              <a:t>Battery_Amps</a:t>
            </a:r>
            <a:r>
              <a:rPr lang="en-US" sz="2400" b="1" dirty="0"/>
              <a:t>, 0.0),</a:t>
            </a:r>
          </a:p>
          <a:p>
            <a:pPr marL="0" indent="0">
              <a:buNone/>
            </a:pPr>
            <a:r>
              <a:rPr lang="en-US" sz="2400" b="1" dirty="0"/>
              <a:t>property(x, </a:t>
            </a:r>
            <a:r>
              <a:rPr lang="en-US" sz="2400" b="1" dirty="0" err="1"/>
              <a:t>PowerProperties</a:t>
            </a:r>
            <a:r>
              <a:rPr lang="en-US" sz="2400" b="1" dirty="0"/>
              <a:t>::</a:t>
            </a:r>
            <a:r>
              <a:rPr lang="en-US" sz="2400" b="1" dirty="0" err="1"/>
              <a:t>Battery_Voltage</a:t>
            </a:r>
            <a:r>
              <a:rPr lang="en-US" sz="2400" b="1" dirty="0"/>
              <a:t>, 0.0)</a:t>
            </a:r>
          </a:p>
          <a:p>
            <a:pPr marL="0" indent="0">
              <a:buNone/>
            </a:pPr>
            <a:r>
              <a:rPr lang="en-US" sz="2400" b="1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CalculateDays</a:t>
            </a:r>
            <a:r>
              <a:rPr lang="en-US" sz="2400" b="1" dirty="0"/>
              <a:t>(x: real, y: real, amps: real, volts: real) &lt;= **"average power: " x ", days to last: " y ", milliamps: " amps ", volts: " volts **</a:t>
            </a:r>
          </a:p>
          <a:p>
            <a:pPr marL="0" indent="0">
              <a:buNone/>
            </a:pPr>
            <a:r>
              <a:rPr lang="en-US" sz="2400" dirty="0" err="1"/>
              <a:t>WillLastForDays</a:t>
            </a:r>
            <a:r>
              <a:rPr lang="en-US" sz="2400" b="1" dirty="0"/>
              <a:t>((amps / ((x * 0.000001) / volts)) / 1000 / 24, 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3425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Conformance checking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9" y="1600200"/>
            <a:ext cx="880963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8233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weather mote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/>
              <a:t>abstract </a:t>
            </a:r>
            <a:r>
              <a:rPr lang="en-US" sz="1200" b="1" dirty="0" err="1"/>
              <a:t>weather_mote</a:t>
            </a:r>
            <a:r>
              <a:rPr lang="en-US" sz="1200" b="1" dirty="0"/>
              <a:t> extends mote</a:t>
            </a:r>
          </a:p>
          <a:p>
            <a:pPr marL="0" indent="0">
              <a:buNone/>
            </a:pPr>
            <a:r>
              <a:rPr lang="en-US" sz="1200" b="1" dirty="0"/>
              <a:t>end </a:t>
            </a:r>
            <a:r>
              <a:rPr lang="en-US" sz="1200" b="1" dirty="0" err="1"/>
              <a:t>weather_mote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abstract implementation </a:t>
            </a:r>
            <a:r>
              <a:rPr lang="en-US" sz="1200" b="1" dirty="0" err="1"/>
              <a:t>weather_mote.impl</a:t>
            </a:r>
            <a:r>
              <a:rPr lang="en-US" sz="1200" b="1" dirty="0"/>
              <a:t> extends </a:t>
            </a:r>
            <a:r>
              <a:rPr lang="en-US" sz="1200" b="1" dirty="0" err="1"/>
              <a:t>mote.impl</a:t>
            </a: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subcomponents</a:t>
            </a:r>
          </a:p>
          <a:p>
            <a:pPr marL="400050" lvl="1" indent="0">
              <a:buNone/>
            </a:pPr>
            <a:r>
              <a:rPr lang="en-US" sz="1200" dirty="0" err="1"/>
              <a:t>barometric_pressure_sensor</a:t>
            </a:r>
            <a:r>
              <a:rPr lang="en-US" sz="1200" dirty="0"/>
              <a:t>: </a:t>
            </a:r>
            <a:r>
              <a:rPr lang="en-US" sz="1200" b="1" dirty="0"/>
              <a:t>device devices::IntersemaMS5534A;</a:t>
            </a:r>
          </a:p>
          <a:p>
            <a:pPr marL="400050" lvl="1" indent="0">
              <a:buNone/>
            </a:pPr>
            <a:r>
              <a:rPr lang="en-US" sz="1200" dirty="0"/>
              <a:t>ambient_light_sensor_1: </a:t>
            </a:r>
            <a:r>
              <a:rPr lang="en-US" sz="1200" b="1" dirty="0"/>
              <a:t>device devices::TAOSTSL2550;</a:t>
            </a:r>
          </a:p>
          <a:p>
            <a:pPr marL="400050" lvl="1" indent="0">
              <a:buNone/>
            </a:pPr>
            <a:r>
              <a:rPr lang="en-US" sz="1200" dirty="0"/>
              <a:t>ambient_light_sensor_2: </a:t>
            </a:r>
            <a:r>
              <a:rPr lang="en-US" sz="1200" b="1" dirty="0"/>
              <a:t>device devices::TAOSTSL2550;</a:t>
            </a:r>
          </a:p>
          <a:p>
            <a:pPr marL="400050" lvl="1" indent="0">
              <a:buNone/>
            </a:pPr>
            <a:r>
              <a:rPr lang="en-US" sz="1200" dirty="0"/>
              <a:t>incident_light_sensor_1: </a:t>
            </a:r>
            <a:r>
              <a:rPr lang="en-US" sz="1200" b="1" dirty="0"/>
              <a:t>device devices::HamamatsuS1087;</a:t>
            </a:r>
          </a:p>
          <a:p>
            <a:pPr marL="400050" lvl="1" indent="0">
              <a:buNone/>
            </a:pPr>
            <a:r>
              <a:rPr lang="en-US" sz="1200" dirty="0"/>
              <a:t>incident_light_sensor_2: </a:t>
            </a:r>
            <a:r>
              <a:rPr lang="en-US" sz="1200" b="1" dirty="0"/>
              <a:t>device devices::HamamatsuS1087;</a:t>
            </a:r>
          </a:p>
          <a:p>
            <a:pPr marL="400050" lvl="1" indent="0">
              <a:buNone/>
            </a:pPr>
            <a:r>
              <a:rPr lang="en-US" sz="1200" dirty="0" err="1"/>
              <a:t>climate_reader</a:t>
            </a:r>
            <a:r>
              <a:rPr lang="en-US" sz="1200" dirty="0"/>
              <a:t>: </a:t>
            </a:r>
            <a:r>
              <a:rPr lang="en-US" sz="1200" b="1" dirty="0"/>
              <a:t>abstract </a:t>
            </a:r>
            <a:r>
              <a:rPr lang="en-US" sz="1200" b="1" dirty="0" err="1"/>
              <a:t>climate_reader.impl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r>
              <a:rPr lang="en-US" sz="1200" b="1" dirty="0"/>
              <a:t>connections</a:t>
            </a:r>
          </a:p>
          <a:p>
            <a:pPr marL="400050" lvl="1" indent="0">
              <a:buNone/>
            </a:pPr>
            <a:r>
              <a:rPr lang="en-US" sz="1200" dirty="0"/>
              <a:t>data_in_3: </a:t>
            </a:r>
            <a:r>
              <a:rPr lang="en-US" sz="1200" b="1" dirty="0"/>
              <a:t>port </a:t>
            </a:r>
            <a:r>
              <a:rPr lang="en-US" sz="1200" b="1" dirty="0" err="1"/>
              <a:t>temperature_humidity_sensor.temperature</a:t>
            </a:r>
            <a:r>
              <a:rPr lang="en-US" sz="1200" b="1" dirty="0"/>
              <a:t> -&gt; </a:t>
            </a:r>
            <a:r>
              <a:rPr lang="en-US" sz="1200" b="1" dirty="0" err="1"/>
              <a:t>climate_reader.temperature</a:t>
            </a:r>
            <a:r>
              <a:rPr lang="en-US" sz="1200" b="1" dirty="0"/>
              <a:t>;</a:t>
            </a:r>
          </a:p>
          <a:p>
            <a:pPr marL="400050" lvl="1" indent="0">
              <a:buNone/>
            </a:pPr>
            <a:r>
              <a:rPr lang="en-US" sz="1200" dirty="0"/>
              <a:t>data_in_4: </a:t>
            </a:r>
            <a:r>
              <a:rPr lang="en-US" sz="1200" b="1" dirty="0"/>
              <a:t>port </a:t>
            </a:r>
            <a:r>
              <a:rPr lang="en-US" sz="1200" b="1" dirty="0" err="1"/>
              <a:t>temperature_humidity_sensor.humidity</a:t>
            </a:r>
            <a:r>
              <a:rPr lang="en-US" sz="1200" b="1" dirty="0"/>
              <a:t> -&gt; </a:t>
            </a:r>
            <a:r>
              <a:rPr lang="en-US" sz="1200" b="1" dirty="0" err="1"/>
              <a:t>climate_reader.humidity</a:t>
            </a:r>
            <a:r>
              <a:rPr lang="en-US" sz="1200" b="1" dirty="0"/>
              <a:t>;</a:t>
            </a:r>
          </a:p>
          <a:p>
            <a:pPr marL="400050" lvl="1" indent="0">
              <a:buNone/>
            </a:pPr>
            <a:r>
              <a:rPr lang="en-US" sz="1200" dirty="0"/>
              <a:t>data_in_5: </a:t>
            </a:r>
            <a:r>
              <a:rPr lang="en-US" sz="1200" b="1" dirty="0"/>
              <a:t>port </a:t>
            </a:r>
            <a:r>
              <a:rPr lang="en-US" sz="1200" b="1" dirty="0" err="1"/>
              <a:t>barometric_pressure_sensor.barometric_pressure</a:t>
            </a:r>
            <a:r>
              <a:rPr lang="en-US" sz="1200" b="1" dirty="0"/>
              <a:t> -&gt; </a:t>
            </a:r>
            <a:r>
              <a:rPr lang="en-US" sz="1200" b="1" dirty="0" err="1"/>
              <a:t>climate_reader.barometric_pressure</a:t>
            </a:r>
            <a:r>
              <a:rPr lang="en-US" sz="1200" b="1" dirty="0"/>
              <a:t>;</a:t>
            </a:r>
          </a:p>
          <a:p>
            <a:pPr marL="400050" lvl="1" indent="0">
              <a:buNone/>
            </a:pPr>
            <a:r>
              <a:rPr lang="en-US" sz="1200" dirty="0"/>
              <a:t>data_in_6: </a:t>
            </a:r>
            <a:r>
              <a:rPr lang="en-US" sz="1200" b="1" dirty="0"/>
              <a:t>port ambient_light_sensor_1.light_intensity -&gt; climate_reader.ambient_light_intensity_1;</a:t>
            </a:r>
          </a:p>
          <a:p>
            <a:pPr marL="400050" lvl="1" indent="0">
              <a:buNone/>
            </a:pPr>
            <a:r>
              <a:rPr lang="en-US" sz="1200" dirty="0"/>
              <a:t>data_in_7: </a:t>
            </a:r>
            <a:r>
              <a:rPr lang="en-US" sz="1200" b="1" dirty="0"/>
              <a:t>port ambient_light_sensor_2.light_intensity -&gt; climate_reader.ambient_light_intensity_2;</a:t>
            </a:r>
          </a:p>
          <a:p>
            <a:pPr marL="400050" lvl="1" indent="0">
              <a:buNone/>
            </a:pPr>
            <a:r>
              <a:rPr lang="en-US" sz="1200" dirty="0"/>
              <a:t>data_in_8: </a:t>
            </a:r>
            <a:r>
              <a:rPr lang="en-US" sz="1200" b="1" dirty="0"/>
              <a:t>port incident_light_sensor_2.light_intensity -&gt; climate_reader.incident_light_intensity_1;</a:t>
            </a:r>
          </a:p>
          <a:p>
            <a:pPr marL="400050" lvl="1" indent="0">
              <a:buNone/>
            </a:pPr>
            <a:r>
              <a:rPr lang="en-US" sz="1200" dirty="0"/>
              <a:t>data_in_9: </a:t>
            </a:r>
            <a:r>
              <a:rPr lang="en-US" sz="1200" b="1" dirty="0"/>
              <a:t>port incident_light_sensor_2.light_intensity -&gt; climate_reader.incident_light_intensity_2;</a:t>
            </a:r>
          </a:p>
          <a:p>
            <a:pPr marL="400050" lvl="1" indent="0">
              <a:buNone/>
            </a:pPr>
            <a:r>
              <a:rPr lang="en-US" sz="1200" dirty="0"/>
              <a:t>data_out_3: </a:t>
            </a:r>
            <a:r>
              <a:rPr lang="en-US" sz="1200" b="1" dirty="0"/>
              <a:t>feature group </a:t>
            </a:r>
            <a:r>
              <a:rPr lang="en-US" sz="1200" b="1" dirty="0" err="1"/>
              <a:t>climate_reader.data_set_out</a:t>
            </a:r>
            <a:r>
              <a:rPr lang="en-US" sz="1200" b="1" dirty="0"/>
              <a:t> -&gt; </a:t>
            </a:r>
            <a:r>
              <a:rPr lang="en-US" sz="1200" b="1" dirty="0" err="1"/>
              <a:t>sender.data_set_in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r>
              <a:rPr lang="en-US" sz="1200" b="1" dirty="0"/>
              <a:t>end </a:t>
            </a:r>
            <a:r>
              <a:rPr lang="en-US" sz="1200" b="1" dirty="0" err="1"/>
              <a:t>weather_mote.impl</a:t>
            </a:r>
            <a:r>
              <a:rPr lang="en-US" sz="1200" b="1" dirty="0"/>
              <a:t>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86138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mote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system </a:t>
            </a:r>
            <a:r>
              <a:rPr lang="en-US" sz="1800" b="1" dirty="0" err="1"/>
              <a:t>multihop_weather_mote</a:t>
            </a:r>
            <a:r>
              <a:rPr lang="en-US" sz="1800" b="1" dirty="0"/>
              <a:t> extends </a:t>
            </a:r>
            <a:r>
              <a:rPr lang="en-US" sz="1800" b="1" dirty="0" err="1"/>
              <a:t>weather_mote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end </a:t>
            </a:r>
            <a:r>
              <a:rPr lang="en-US" sz="1800" b="1" dirty="0" err="1"/>
              <a:t>multihop_weather_mote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system implementation </a:t>
            </a:r>
            <a:r>
              <a:rPr lang="en-US" sz="1800" b="1" dirty="0" err="1"/>
              <a:t>multihop_weather_mote.impl</a:t>
            </a:r>
            <a:r>
              <a:rPr lang="en-US" sz="1800" b="1" dirty="0"/>
              <a:t> extends </a:t>
            </a:r>
            <a:r>
              <a:rPr lang="en-US" sz="1800" b="1" dirty="0" err="1"/>
              <a:t>weather_mote.impl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subcomponents</a:t>
            </a:r>
          </a:p>
          <a:p>
            <a:pPr marL="400050" lvl="1" indent="0">
              <a:buNone/>
            </a:pPr>
            <a:r>
              <a:rPr lang="en-US" sz="1400" dirty="0"/>
              <a:t>receiver: </a:t>
            </a:r>
            <a:r>
              <a:rPr lang="en-US" sz="1400" b="1" dirty="0"/>
              <a:t>refined to process </a:t>
            </a:r>
            <a:r>
              <a:rPr lang="en-US" sz="1400" b="1" dirty="0" err="1"/>
              <a:t>multihop_receiver.impl</a:t>
            </a:r>
            <a:r>
              <a:rPr lang="en-US" sz="1400" b="1" dirty="0"/>
              <a:t>;</a:t>
            </a:r>
          </a:p>
          <a:p>
            <a:pPr marL="400050" lvl="1" indent="0">
              <a:buNone/>
            </a:pPr>
            <a:r>
              <a:rPr lang="en-US" sz="1400" dirty="0"/>
              <a:t>sender: </a:t>
            </a:r>
            <a:r>
              <a:rPr lang="en-US" sz="1400" b="1" dirty="0"/>
              <a:t>refined to process </a:t>
            </a:r>
            <a:r>
              <a:rPr lang="en-US" sz="1400" b="1" dirty="0" err="1"/>
              <a:t>multihop_sender.impl</a:t>
            </a:r>
            <a:r>
              <a:rPr lang="en-US" sz="1400" b="1" dirty="0"/>
              <a:t>;</a:t>
            </a:r>
          </a:p>
          <a:p>
            <a:pPr marL="400050" lvl="1" indent="0">
              <a:buNone/>
            </a:pPr>
            <a:r>
              <a:rPr lang="en-US" sz="1400" dirty="0" err="1"/>
              <a:t>climate_reader</a:t>
            </a:r>
            <a:r>
              <a:rPr lang="en-US" sz="1400" dirty="0"/>
              <a:t>: </a:t>
            </a:r>
            <a:r>
              <a:rPr lang="en-US" sz="1400" b="1" dirty="0"/>
              <a:t>refined to process </a:t>
            </a:r>
            <a:r>
              <a:rPr lang="en-US" sz="1400" b="1" dirty="0" err="1"/>
              <a:t>multihop_climate_reader.impl</a:t>
            </a:r>
            <a:r>
              <a:rPr lang="en-US" sz="1400" b="1" dirty="0"/>
              <a:t>;</a:t>
            </a:r>
          </a:p>
          <a:p>
            <a:pPr marL="0" indent="0">
              <a:buNone/>
            </a:pPr>
            <a:r>
              <a:rPr lang="en-US" sz="1800" b="1" dirty="0"/>
              <a:t>properties</a:t>
            </a:r>
          </a:p>
          <a:p>
            <a:pPr marL="400050" lvl="1" indent="0">
              <a:buNone/>
            </a:pPr>
            <a:r>
              <a:rPr lang="en-US" sz="1400" dirty="0" err="1"/>
              <a:t>PowerProperties</a:t>
            </a:r>
            <a:r>
              <a:rPr lang="en-US" sz="1400" dirty="0"/>
              <a:t>::</a:t>
            </a:r>
            <a:r>
              <a:rPr lang="en-US" sz="1400" dirty="0" err="1"/>
              <a:t>Draw_Period</a:t>
            </a:r>
            <a:r>
              <a:rPr lang="en-US" sz="1400" dirty="0"/>
              <a:t> =&gt; 1000.0 second;</a:t>
            </a:r>
          </a:p>
          <a:p>
            <a:pPr marL="400050" lvl="1" indent="0">
              <a:buNone/>
            </a:pPr>
            <a:r>
              <a:rPr lang="en-US" sz="1400" dirty="0" err="1"/>
              <a:t>PowerProperties</a:t>
            </a:r>
            <a:r>
              <a:rPr lang="en-US" sz="1400" dirty="0"/>
              <a:t>::</a:t>
            </a:r>
            <a:r>
              <a:rPr lang="en-US" sz="1400" dirty="0" err="1"/>
              <a:t>Power_Draw</a:t>
            </a:r>
            <a:r>
              <a:rPr lang="en-US" sz="1400" dirty="0"/>
              <a:t> =&gt; 118.0 </a:t>
            </a:r>
            <a:r>
              <a:rPr lang="en-US" sz="1400" dirty="0" err="1"/>
              <a:t>millijoule</a:t>
            </a:r>
            <a:r>
              <a:rPr lang="en-US" sz="1400" dirty="0"/>
              <a:t>;</a:t>
            </a:r>
          </a:p>
          <a:p>
            <a:pPr marL="400050" lvl="1" indent="0">
              <a:buNone/>
            </a:pPr>
            <a:r>
              <a:rPr lang="en-US" sz="1400" dirty="0" err="1"/>
              <a:t>PowerProperties</a:t>
            </a:r>
            <a:r>
              <a:rPr lang="en-US" sz="1400" dirty="0"/>
              <a:t>::</a:t>
            </a:r>
            <a:r>
              <a:rPr lang="en-US" sz="1400" dirty="0" err="1"/>
              <a:t>Battery_Amps</a:t>
            </a:r>
            <a:r>
              <a:rPr lang="en-US" sz="1400" dirty="0"/>
              <a:t> =&gt; 860.0 </a:t>
            </a:r>
            <a:r>
              <a:rPr lang="en-US" sz="1400" dirty="0" err="1"/>
              <a:t>mAhr</a:t>
            </a:r>
            <a:r>
              <a:rPr lang="en-US" sz="1400" dirty="0"/>
              <a:t>;</a:t>
            </a:r>
          </a:p>
          <a:p>
            <a:pPr marL="400050" lvl="1" indent="0">
              <a:buNone/>
            </a:pPr>
            <a:r>
              <a:rPr lang="en-US" sz="1400" dirty="0" err="1"/>
              <a:t>PowerProperties</a:t>
            </a:r>
            <a:r>
              <a:rPr lang="en-US" sz="1400" dirty="0"/>
              <a:t>::</a:t>
            </a:r>
            <a:r>
              <a:rPr lang="en-US" sz="1400" dirty="0" err="1"/>
              <a:t>Battery_Voltage</a:t>
            </a:r>
            <a:r>
              <a:rPr lang="en-US" sz="1400" dirty="0"/>
              <a:t> =&gt; 2.8 V;</a:t>
            </a:r>
          </a:p>
          <a:p>
            <a:pPr marL="0" indent="0">
              <a:buNone/>
            </a:pPr>
            <a:r>
              <a:rPr lang="en-US" sz="1800" b="1" dirty="0"/>
              <a:t>annex resolute {**</a:t>
            </a:r>
          </a:p>
          <a:p>
            <a:pPr marL="0" indent="0">
              <a:buNone/>
            </a:pPr>
            <a:r>
              <a:rPr lang="en-US" sz="1800" b="1" dirty="0"/>
              <a:t>prove(</a:t>
            </a:r>
            <a:r>
              <a:rPr lang="en-US" sz="1800" b="1" dirty="0" err="1"/>
              <a:t>SystemXWillLastForYDays</a:t>
            </a:r>
            <a:r>
              <a:rPr lang="en-US" sz="1800" b="1" dirty="0"/>
              <a:t>(this, 90.0))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27574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a cyber-physical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Cyber-Physical Systems or “smart” systems are co-engineered interacting networks of physical and computational components. </a:t>
            </a:r>
            <a:endParaRPr lang="en-US" dirty="0" smtClean="0"/>
          </a:p>
          <a:p>
            <a:r>
              <a:rPr lang="en-US" dirty="0" smtClean="0"/>
              <a:t>The differences between the physical and computational are bigger than most people think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965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70" y="2438400"/>
            <a:ext cx="3206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124200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Characterization of the input</a:t>
            </a:r>
          </a:p>
          <a:p>
            <a:r>
              <a:rPr lang="en-US" dirty="0"/>
              <a:t>s</a:t>
            </a:r>
            <a:r>
              <a:rPr lang="en-US" dirty="0" smtClean="0"/>
              <a:t>pectrum – types, </a:t>
            </a:r>
          </a:p>
          <a:p>
            <a:r>
              <a:rPr lang="en-US" dirty="0"/>
              <a:t>m</a:t>
            </a:r>
            <a:r>
              <a:rPr lang="en-US" dirty="0" smtClean="0"/>
              <a:t>agnitudes, distribution, …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9829" y="1651791"/>
            <a:ext cx="270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Repeatable context</a:t>
            </a:r>
          </a:p>
          <a:p>
            <a:r>
              <a:rPr lang="en-US" dirty="0" smtClean="0"/>
              <a:t>If sufficiently constrained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3226" y="327660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degree of integrity</a:t>
            </a:r>
          </a:p>
          <a:p>
            <a:r>
              <a:rPr lang="en-US" dirty="0" smtClean="0"/>
              <a:t>Very small number of </a:t>
            </a:r>
          </a:p>
          <a:p>
            <a:r>
              <a:rPr lang="en-US" dirty="0" smtClean="0"/>
              <a:t>anomalies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0870" y="51816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Hardware/OS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65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Cyber-Physical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The system engineer becomes the key person because (s)he understands the interplay </a:t>
            </a:r>
            <a:r>
              <a:rPr lang="en-US" dirty="0" err="1" smtClean="0"/>
              <a:t>sw</a:t>
            </a:r>
            <a:r>
              <a:rPr lang="en-US" dirty="0" smtClean="0"/>
              <a:t>/</a:t>
            </a:r>
            <a:r>
              <a:rPr lang="en-US" dirty="0" err="1" smtClean="0"/>
              <a:t>hw</a:t>
            </a:r>
            <a:endParaRPr lang="en-US" dirty="0" smtClean="0"/>
          </a:p>
          <a:p>
            <a:r>
              <a:rPr lang="en-US" dirty="0" smtClean="0"/>
              <a:t>Different metrics for reliability, availability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3886200"/>
            <a:ext cx="28956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34951" y="2286000"/>
            <a:ext cx="2895600" cy="16002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114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	</a:t>
            </a:r>
          </a:p>
          <a:p>
            <a:pPr lvl="1"/>
            <a:r>
              <a:rPr lang="en-US" dirty="0" smtClean="0"/>
              <a:t>Multiple copies of single </a:t>
            </a:r>
            <a:r>
              <a:rPr lang="en-US" dirty="0" err="1" smtClean="0"/>
              <a:t>impl</a:t>
            </a:r>
            <a:endParaRPr lang="en-US" dirty="0" smtClean="0"/>
          </a:p>
          <a:p>
            <a:r>
              <a:rPr lang="en-US" dirty="0" smtClean="0"/>
              <a:t>Functional redundancy</a:t>
            </a:r>
          </a:p>
          <a:p>
            <a:pPr lvl="1"/>
            <a:r>
              <a:rPr lang="en-US" dirty="0" smtClean="0"/>
              <a:t>Same spec/different implementation</a:t>
            </a:r>
          </a:p>
          <a:p>
            <a:r>
              <a:rPr lang="en-US" dirty="0" smtClean="0"/>
              <a:t>Analytic redundancy</a:t>
            </a:r>
          </a:p>
          <a:p>
            <a:pPr lvl="1"/>
            <a:r>
              <a:rPr lang="en-US" dirty="0" smtClean="0"/>
              <a:t>Same requirements/different spec and </a:t>
            </a:r>
            <a:r>
              <a:rPr lang="en-US" dirty="0" err="1" smtClean="0"/>
              <a:t>impl</a:t>
            </a:r>
            <a:endParaRPr lang="en-US" dirty="0" smtClean="0"/>
          </a:p>
          <a:p>
            <a:pPr lvl="1"/>
            <a:r>
              <a:rPr lang="en-US" dirty="0"/>
              <a:t>http://resources.sei.cmu.edu/library/asset-view.cfm?assetID=5193</a:t>
            </a:r>
          </a:p>
        </p:txBody>
      </p:sp>
    </p:spTree>
    <p:extLst>
      <p:ext uri="{BB962C8B-B14F-4D97-AF65-F5344CB8AC3E}">
        <p14:creationId xmlns:p14="http://schemas.microsoft.com/office/powerpoint/2010/main" val="5540642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6626" y="53311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Controlled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8064" y="2283128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226" y="415434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33226" y="4153621"/>
            <a:ext cx="2058838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8" name="Elbow Connector 7"/>
          <p:cNvCxnSpPr>
            <a:stCxn id="5" idx="1"/>
            <a:endCxn id="6" idx="0"/>
          </p:cNvCxnSpPr>
          <p:nvPr/>
        </p:nvCxnSpPr>
        <p:spPr>
          <a:xfrm rot="10800000" flipV="1">
            <a:off x="1647646" y="2930827"/>
            <a:ext cx="1410419" cy="122351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2"/>
            <a:endCxn id="4" idx="1"/>
          </p:cNvCxnSpPr>
          <p:nvPr/>
        </p:nvCxnSpPr>
        <p:spPr>
          <a:xfrm rot="16200000" flipH="1">
            <a:off x="1706592" y="4628793"/>
            <a:ext cx="1291087" cy="14089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  <a:endCxn id="7" idx="2"/>
          </p:cNvCxnSpPr>
          <p:nvPr/>
        </p:nvCxnSpPr>
        <p:spPr>
          <a:xfrm flipV="1">
            <a:off x="5876026" y="4687021"/>
            <a:ext cx="1486619" cy="129180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0"/>
            <a:endCxn id="5" idx="3"/>
          </p:cNvCxnSpPr>
          <p:nvPr/>
        </p:nvCxnSpPr>
        <p:spPr>
          <a:xfrm rot="16200000" flipV="1">
            <a:off x="6008659" y="2799634"/>
            <a:ext cx="1222793" cy="14851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62400" y="3162665"/>
            <a:ext cx="1761226" cy="3795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10200" y="363747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Safety controller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8354" y="362309"/>
            <a:ext cx="2819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controller</a:t>
            </a:r>
            <a:endParaRPr lang="en-US" dirty="0"/>
          </a:p>
        </p:txBody>
      </p:sp>
      <p:sp>
        <p:nvSpPr>
          <p:cNvPr id="25" name="Curved Up Arrow 24"/>
          <p:cNvSpPr/>
          <p:nvPr/>
        </p:nvSpPr>
        <p:spPr>
          <a:xfrm>
            <a:off x="3464942" y="1219920"/>
            <a:ext cx="1975450" cy="41694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rot="10800000">
            <a:off x="3457754" y="654170"/>
            <a:ext cx="1982638" cy="35727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7946" y="36230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Within boundary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57754" y="165770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 boundary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647644" y="1246521"/>
            <a:ext cx="1761226" cy="3795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68374" y="1279588"/>
            <a:ext cx="1761226" cy="37955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1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 – N-Tiered e-commerce architecture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76136" y="3278757"/>
            <a:ext cx="914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227162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0122" y="3278756"/>
            <a:ext cx="609600" cy="1585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228456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8600" y="228456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34021" y="548639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647801" y="554383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422111" y="561288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586579" y="56748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271622"/>
            <a:ext cx="8382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271622"/>
            <a:ext cx="20574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>
            <a:off x="1219200" y="3567022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51192" y="540939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the </a:t>
            </a:r>
            <a:r>
              <a:rPr lang="en-US" sz="3600" i="1" dirty="0"/>
              <a:t>Internet of Things (</a:t>
            </a:r>
            <a:r>
              <a:rPr lang="en-US" sz="3600" i="1" dirty="0" err="1"/>
              <a:t>IoT</a:t>
            </a:r>
            <a:r>
              <a:rPr lang="en-US" sz="3600" i="1" dirty="0"/>
              <a:t>) can be modeled as the hyper-scale, hyper-complex cyber-physical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ubiquity.acm.org/article.cfm?id=2822885</a:t>
            </a:r>
            <a:endParaRPr lang="en-US" dirty="0" smtClean="0"/>
          </a:p>
          <a:p>
            <a:r>
              <a:rPr lang="en-US" dirty="0"/>
              <a:t>The resiliency of a system is defined by its capability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resist external </a:t>
            </a:r>
            <a:r>
              <a:rPr lang="en-US" dirty="0" err="1"/>
              <a:t>perturbances</a:t>
            </a:r>
            <a:r>
              <a:rPr lang="en-US" dirty="0"/>
              <a:t> and internal failures;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recover and enter stable state(s); and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adapt its structure and behavior to constant change.</a:t>
            </a:r>
          </a:p>
        </p:txBody>
      </p:sp>
    </p:spTree>
    <p:extLst>
      <p:ext uri="{BB962C8B-B14F-4D97-AF65-F5344CB8AC3E}">
        <p14:creationId xmlns:p14="http://schemas.microsoft.com/office/powerpoint/2010/main" val="35070750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pic>
        <p:nvPicPr>
          <p:cNvPr id="11266" name="Picture 2" descr="F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4" y="1600200"/>
            <a:ext cx="80942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242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Seven principles for building resilience in social-ecological systems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</a:t>
            </a:r>
            <a:r>
              <a:rPr lang="en-US" dirty="0"/>
              <a:t>diversity and redundancy</a:t>
            </a:r>
          </a:p>
          <a:p>
            <a:r>
              <a:rPr lang="en-US" dirty="0"/>
              <a:t>Manage connectivity</a:t>
            </a:r>
          </a:p>
          <a:p>
            <a:r>
              <a:rPr lang="en-US" dirty="0"/>
              <a:t>Manage slow variables and feed backs</a:t>
            </a:r>
          </a:p>
          <a:p>
            <a:r>
              <a:rPr lang="en-US" dirty="0"/>
              <a:t>Foster complex adaptive systems thinking</a:t>
            </a:r>
          </a:p>
          <a:p>
            <a:r>
              <a:rPr lang="en-US" dirty="0"/>
              <a:t>Encourage learning</a:t>
            </a:r>
          </a:p>
          <a:p>
            <a:r>
              <a:rPr lang="en-US" dirty="0"/>
              <a:t>Broaden participation</a:t>
            </a:r>
          </a:p>
          <a:p>
            <a:r>
              <a:rPr lang="en-US" dirty="0"/>
              <a:t>Promote polycentric governance systems</a:t>
            </a:r>
          </a:p>
          <a:p>
            <a:r>
              <a:rPr lang="en-US" i="1" dirty="0" smtClean="0"/>
              <a:t>www.kharms.biology.lsu.edu/BWagner_Re_Holling.</a:t>
            </a:r>
            <a:r>
              <a:rPr lang="en-US" b="1" i="1" dirty="0" smtClean="0"/>
              <a:t>pptx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25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</a:t>
            </a:r>
            <a:r>
              <a:rPr lang="en-US" dirty="0" smtClean="0"/>
              <a:t>aspects of resilience: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</a:t>
            </a:r>
            <a:r>
              <a:rPr lang="en-US" dirty="0"/>
              <a:t>: the maximum amount a system can be changed before losing it ability to recover</a:t>
            </a:r>
          </a:p>
          <a:p>
            <a:r>
              <a:rPr lang="en-US" dirty="0"/>
              <a:t>Resistance: the ease or difficulty of changing the system; how “resistant” it is to being changed</a:t>
            </a:r>
          </a:p>
          <a:p>
            <a:r>
              <a:rPr lang="en-US" dirty="0"/>
              <a:t>Precariousness: how close the current state of the system is to the limit</a:t>
            </a:r>
          </a:p>
          <a:p>
            <a:r>
              <a:rPr lang="en-US" dirty="0" err="1"/>
              <a:t>Panarchy</a:t>
            </a:r>
            <a:r>
              <a:rPr lang="en-US" dirty="0"/>
              <a:t>: how the above three attributes are influenced by the state of dynamics of the system at scales above and below the scale of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347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Add more detail. 	</a:t>
            </a:r>
          </a:p>
          <a:p>
            <a:pPr lvl="1"/>
            <a:r>
              <a:rPr lang="en-US" sz="2400" dirty="0" smtClean="0"/>
              <a:t>Add specific data values to the properties.</a:t>
            </a:r>
          </a:p>
          <a:p>
            <a:pPr lvl="1"/>
            <a:r>
              <a:rPr lang="en-US" sz="2400" dirty="0" smtClean="0"/>
              <a:t>Add implementation details to the bottom of the implementation hierarchy</a:t>
            </a:r>
          </a:p>
          <a:p>
            <a:r>
              <a:rPr lang="en-US" sz="2400" dirty="0" smtClean="0"/>
              <a:t>Add verification activities using Verify and Assure</a:t>
            </a:r>
          </a:p>
          <a:p>
            <a:pPr lvl="1"/>
            <a:r>
              <a:rPr lang="en-US" sz="2400" dirty="0" smtClean="0"/>
              <a:t>Use Verify to write test suites and to link the tests to the requirements and architecture</a:t>
            </a:r>
          </a:p>
          <a:p>
            <a:pPr lvl="1"/>
            <a:r>
              <a:rPr lang="en-US" sz="2400" dirty="0" smtClean="0"/>
              <a:t>Use resolute to compute test cases</a:t>
            </a:r>
          </a:p>
          <a:p>
            <a:pPr lvl="1"/>
            <a:r>
              <a:rPr lang="en-US" sz="2400" dirty="0" smtClean="0"/>
              <a:t>Develop a java class and execute a method </a:t>
            </a:r>
          </a:p>
          <a:p>
            <a:pPr lvl="1"/>
            <a:r>
              <a:rPr lang="en-US" sz="2400" dirty="0" smtClean="0"/>
              <a:t>Develop the assurance case for your product</a:t>
            </a:r>
          </a:p>
          <a:p>
            <a:r>
              <a:rPr lang="en-US" sz="2400" dirty="0" smtClean="0"/>
              <a:t>Commit project by 11:59 March 21</a:t>
            </a:r>
            <a:r>
              <a:rPr lang="en-US" sz="2400" baseline="30000" dirty="0" smtClean="0"/>
              <a:t>st</a:t>
            </a:r>
            <a:r>
              <a:rPr lang="en-US" sz="2400" baseline="300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10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5722" y="2667001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198263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98263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53141" y="51844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23401" y="524191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697711" y="531095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62179" y="53729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362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667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19400" y="3657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55322" y="3769384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</p:cNvCxnSpPr>
          <p:nvPr/>
        </p:nvCxnSpPr>
        <p:spPr>
          <a:xfrm flipH="1">
            <a:off x="1066800" y="3614468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2209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Separate machines</a:t>
            </a:r>
          </a:p>
          <a:p>
            <a:pPr marL="342900" indent="-342900">
              <a:buAutoNum type="arabicPeriod"/>
            </a:pPr>
            <a:r>
              <a:rPr lang="en-US" dirty="0" smtClean="0"/>
              <a:t>Separate purposes</a:t>
            </a:r>
          </a:p>
          <a:p>
            <a:pPr marL="342900" indent="-342900">
              <a:buAutoNum type="arabicPeriod"/>
            </a:pPr>
            <a:r>
              <a:rPr lang="en-US" dirty="0" smtClean="0"/>
              <a:t>Scalability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Database latency becomes critical</a:t>
            </a:r>
          </a:p>
          <a:p>
            <a:pPr marL="342900" indent="-342900">
              <a:buAutoNum type="arabicPeriod"/>
            </a:pPr>
            <a:r>
              <a:rPr lang="en-US" dirty="0" smtClean="0"/>
              <a:t>Rate of change of requirements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24725</TotalTime>
  <Words>2035</Words>
  <Application>Microsoft Office PowerPoint</Application>
  <PresentationFormat>On-screen Show (4:3)</PresentationFormat>
  <Paragraphs>558</Paragraphs>
  <Slides>84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ＭＳ Ｐゴシック</vt:lpstr>
      <vt:lpstr>ＭＳ Ｐゴシック</vt:lpstr>
      <vt:lpstr>Arial</vt:lpstr>
      <vt:lpstr>Calibri</vt:lpstr>
      <vt:lpstr>Consolas</vt:lpstr>
      <vt:lpstr>Times New Roman</vt:lpstr>
      <vt:lpstr>Verdana</vt:lpstr>
      <vt:lpstr>ヒラギノ角ゴ Pro W3</vt:lpstr>
      <vt:lpstr>syse802Template</vt:lpstr>
      <vt:lpstr>CPSC 875</vt:lpstr>
      <vt:lpstr>Partitions</vt:lpstr>
      <vt:lpstr>Bare metal hypervisor</vt:lpstr>
      <vt:lpstr>Hosted hypervisor</vt:lpstr>
      <vt:lpstr>ARINC 653</vt:lpstr>
      <vt:lpstr>Requirements</vt:lpstr>
      <vt:lpstr>Client server basic style</vt:lpstr>
      <vt:lpstr>Architectural style – N-Tiered e-commerce architecture</vt:lpstr>
      <vt:lpstr>Factors</vt:lpstr>
      <vt:lpstr>Decomposition of client side</vt:lpstr>
      <vt:lpstr>Use a Database Framework </vt:lpstr>
      <vt:lpstr>Business Rules engine</vt:lpstr>
      <vt:lpstr>Capturing requirements</vt:lpstr>
      <vt:lpstr>Goal grammar</vt:lpstr>
      <vt:lpstr>Stakeholder goals grammar</vt:lpstr>
      <vt:lpstr>Specific goal</vt:lpstr>
      <vt:lpstr>Requirement Grammar</vt:lpstr>
      <vt:lpstr>specific requirement</vt:lpstr>
      <vt:lpstr>System Requirements Grammar</vt:lpstr>
      <vt:lpstr>Organization Grammar</vt:lpstr>
      <vt:lpstr>Specific organization</vt:lpstr>
      <vt:lpstr>Requirement Categories</vt:lpstr>
      <vt:lpstr>Specific categories</vt:lpstr>
      <vt:lpstr>Variables and Constants</vt:lpstr>
      <vt:lpstr>constants</vt:lpstr>
      <vt:lpstr>Constants</vt:lpstr>
      <vt:lpstr>Constants</vt:lpstr>
      <vt:lpstr>Traceability</vt:lpstr>
      <vt:lpstr>Agree model checking</vt:lpstr>
      <vt:lpstr>PowerPoint Presentation</vt:lpstr>
      <vt:lpstr>Agree example-1</vt:lpstr>
      <vt:lpstr>Agree example-2</vt:lpstr>
      <vt:lpstr>Agree example-3</vt:lpstr>
      <vt:lpstr>PowerPoint Presentation</vt:lpstr>
      <vt:lpstr>PowerPoint Presentation</vt:lpstr>
      <vt:lpstr>Error Ontology-1</vt:lpstr>
      <vt:lpstr>Error Ontology - 2 </vt:lpstr>
      <vt:lpstr>Error handling</vt:lpstr>
      <vt:lpstr>Link the pieces together</vt:lpstr>
      <vt:lpstr>Autosar</vt:lpstr>
      <vt:lpstr>Rules for Interfaces</vt:lpstr>
      <vt:lpstr>Layer Interactions</vt:lpstr>
      <vt:lpstr>Error handling</vt:lpstr>
      <vt:lpstr>Errors</vt:lpstr>
      <vt:lpstr>PowerPoint Presentation</vt:lpstr>
      <vt:lpstr>PowerPoint Presentation</vt:lpstr>
      <vt:lpstr>PowerPoint Presentation</vt:lpstr>
      <vt:lpstr>PowerPoint Presentation</vt:lpstr>
      <vt:lpstr>Automation/Communication</vt:lpstr>
      <vt:lpstr>Project </vt:lpstr>
      <vt:lpstr>PowerPoint Presentation</vt:lpstr>
      <vt:lpstr>PowerPoint Presentation</vt:lpstr>
      <vt:lpstr>Agree example-1</vt:lpstr>
      <vt:lpstr>A start on safety analysis</vt:lpstr>
      <vt:lpstr>Identify hazards</vt:lpstr>
      <vt:lpstr>Identify exposure</vt:lpstr>
      <vt:lpstr>Start with pattern</vt:lpstr>
      <vt:lpstr>Component by component</vt:lpstr>
      <vt:lpstr>Component by component-2</vt:lpstr>
      <vt:lpstr>Composite behavior</vt:lpstr>
      <vt:lpstr>Rules</vt:lpstr>
      <vt:lpstr>Here’s what you are going to do</vt:lpstr>
      <vt:lpstr>Sensor networks</vt:lpstr>
      <vt:lpstr>AGREE guarantees</vt:lpstr>
      <vt:lpstr>AGREE Asserts</vt:lpstr>
      <vt:lpstr>AGREE results</vt:lpstr>
      <vt:lpstr>Resolute for checking rules</vt:lpstr>
      <vt:lpstr>Use of properties</vt:lpstr>
      <vt:lpstr>Resolute</vt:lpstr>
      <vt:lpstr>Recursive function</vt:lpstr>
      <vt:lpstr>Recursive function-2</vt:lpstr>
      <vt:lpstr>Conformance checking</vt:lpstr>
      <vt:lpstr>Abstract weather mote</vt:lpstr>
      <vt:lpstr>Weather mote</vt:lpstr>
      <vt:lpstr>Reliability of a cyber-physical system</vt:lpstr>
      <vt:lpstr>PowerPoint Presentation</vt:lpstr>
      <vt:lpstr>Cyber-Physical system</vt:lpstr>
      <vt:lpstr>Redundancy</vt:lpstr>
      <vt:lpstr>PowerPoint Presentation</vt:lpstr>
      <vt:lpstr>the Internet of Things (IoT) can be modeled as the hyper-scale, hyper-complex cyber-physical system</vt:lpstr>
      <vt:lpstr>Resilience</vt:lpstr>
      <vt:lpstr>Seven principles for building resilience in social-ecological systems:</vt:lpstr>
      <vt:lpstr>Four aspects of resilience:</vt:lpstr>
      <vt:lpstr>Here’s what you are going to do: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120</cp:revision>
  <dcterms:created xsi:type="dcterms:W3CDTF">2011-03-16T18:14:43Z</dcterms:created>
  <dcterms:modified xsi:type="dcterms:W3CDTF">2017-03-13T20:46:14Z</dcterms:modified>
</cp:coreProperties>
</file>