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1"/>
  </p:notesMasterIdLst>
  <p:sldIdLst>
    <p:sldId id="260" r:id="rId2"/>
    <p:sldId id="370" r:id="rId3"/>
    <p:sldId id="351" r:id="rId4"/>
    <p:sldId id="352" r:id="rId5"/>
    <p:sldId id="355" r:id="rId6"/>
    <p:sldId id="337" r:id="rId7"/>
    <p:sldId id="338" r:id="rId8"/>
    <p:sldId id="339" r:id="rId9"/>
    <p:sldId id="341" r:id="rId10"/>
    <p:sldId id="342" r:id="rId11"/>
    <p:sldId id="343" r:id="rId12"/>
    <p:sldId id="356" r:id="rId13"/>
    <p:sldId id="365" r:id="rId14"/>
    <p:sldId id="366" r:id="rId15"/>
    <p:sldId id="367" r:id="rId16"/>
    <p:sldId id="344" r:id="rId17"/>
    <p:sldId id="345" r:id="rId18"/>
    <p:sldId id="346" r:id="rId19"/>
    <p:sldId id="350" r:id="rId20"/>
    <p:sldId id="347" r:id="rId21"/>
    <p:sldId id="348" r:id="rId22"/>
    <p:sldId id="349" r:id="rId23"/>
    <p:sldId id="353" r:id="rId24"/>
    <p:sldId id="364" r:id="rId25"/>
    <p:sldId id="354" r:id="rId26"/>
    <p:sldId id="363" r:id="rId27"/>
    <p:sldId id="362" r:id="rId28"/>
    <p:sldId id="368" r:id="rId29"/>
    <p:sldId id="369" r:id="rId3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9C3"/>
    <a:srgbClr val="29103F"/>
    <a:srgbClr val="13212A"/>
    <a:srgbClr val="8C8F8E"/>
    <a:srgbClr val="3E46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Objects="1">
      <p:cViewPr>
        <p:scale>
          <a:sx n="75" d="100"/>
          <a:sy n="75" d="100"/>
        </p:scale>
        <p:origin x="99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3/25/2018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5696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3/25/2018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3/25/2018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3/25/2018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3/25/2018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3/25/2018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3/25/2018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3/25/2018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3/25/2018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3/25/2018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3/25/2018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3/25/2018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3/25/2018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se.inf.ethz.ch/~meyer/publications/lncs/dependability.pdf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ac.els-cdn.com/S1571066109003624/1-s2.0-S1571066109003624-main.pdf?_tid=76cf170a-e661-11e5-836e-00000aacb360&amp;acdnat=1457574378_fc25410424e1db21a5eae34bbce5b6d4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875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C19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Product-based vs Process-based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Product-based uses test/analysis of the actual product or some representation of it</a:t>
            </a:r>
          </a:p>
          <a:p>
            <a:pPr lvl="1"/>
            <a:r>
              <a:rPr lang="en-US" dirty="0" smtClean="0"/>
              <a:t>Architecture-led analysis </a:t>
            </a:r>
            <a:r>
              <a:rPr lang="en-US" smtClean="0"/>
              <a:t>and design</a:t>
            </a:r>
            <a:endParaRPr lang="en-US" dirty="0" smtClean="0"/>
          </a:p>
          <a:p>
            <a:r>
              <a:rPr lang="en-US" dirty="0" smtClean="0"/>
              <a:t>Process-based uses measures of the people who built it and the method they used	</a:t>
            </a:r>
          </a:p>
          <a:p>
            <a:pPr lvl="1"/>
            <a:r>
              <a:rPr lang="en-US" dirty="0" smtClean="0"/>
              <a:t>TSP</a:t>
            </a:r>
          </a:p>
          <a:p>
            <a:pPr lvl="1"/>
            <a:r>
              <a:rPr lang="en-US" dirty="0" smtClean="0"/>
              <a:t>CMMI</a:t>
            </a:r>
            <a:endParaRPr lang="en-US" dirty="0"/>
          </a:p>
          <a:p>
            <a:r>
              <a:rPr lang="en-US" dirty="0"/>
              <a:t>https://samate.nist.gov/docs/toward-1119.pdf</a:t>
            </a:r>
          </a:p>
        </p:txBody>
      </p:sp>
    </p:spTree>
    <p:extLst>
      <p:ext uri="{BB962C8B-B14F-4D97-AF65-F5344CB8AC3E}">
        <p14:creationId xmlns:p14="http://schemas.microsoft.com/office/powerpoint/2010/main" val="21416291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Assurance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claims,  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subclaims</a:t>
            </a:r>
            <a:r>
              <a:rPr lang="en-US" dirty="0"/>
              <a:t> </a:t>
            </a:r>
            <a:r>
              <a:rPr lang="en-US" dirty="0" smtClean="0"/>
              <a:t>,  </a:t>
            </a:r>
          </a:p>
          <a:p>
            <a:pPr marL="0" indent="0">
              <a:buNone/>
            </a:pPr>
            <a:r>
              <a:rPr lang="en-US" dirty="0"/>
              <a:t>c</a:t>
            </a:r>
            <a:r>
              <a:rPr lang="en-US" dirty="0" smtClean="0"/>
              <a:t>ontext,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arguments , </a:t>
            </a:r>
            <a:r>
              <a:rPr lang="en-US" dirty="0"/>
              <a:t>and  </a:t>
            </a:r>
          </a:p>
          <a:p>
            <a:pPr marL="0" indent="0">
              <a:buNone/>
            </a:pPr>
            <a:r>
              <a:rPr lang="en-US" dirty="0" smtClean="0"/>
              <a:t>evidence  and evidence </a:t>
            </a:r>
            <a:r>
              <a:rPr lang="en-US" dirty="0"/>
              <a:t>strength </a:t>
            </a:r>
          </a:p>
        </p:txBody>
      </p:sp>
    </p:spTree>
    <p:extLst>
      <p:ext uri="{BB962C8B-B14F-4D97-AF65-F5344CB8AC3E}">
        <p14:creationId xmlns:p14="http://schemas.microsoft.com/office/powerpoint/2010/main" val="8902175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Assurance case notation </a:t>
            </a:r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558633"/>
            <a:ext cx="5181600" cy="5223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74021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Eliminative induction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2697163"/>
          </a:xfrm>
        </p:spPr>
        <p:txBody>
          <a:bodyPr/>
          <a:lstStyle/>
          <a:p>
            <a:r>
              <a:rPr lang="en-US" dirty="0" smtClean="0"/>
              <a:t>Bulb connected to electricity?</a:t>
            </a:r>
          </a:p>
          <a:p>
            <a:r>
              <a:rPr lang="en-US" dirty="0" smtClean="0"/>
              <a:t>Bulb good?</a:t>
            </a:r>
            <a:endParaRPr lang="en-US" dirty="0"/>
          </a:p>
        </p:txBody>
      </p:sp>
      <p:pic>
        <p:nvPicPr>
          <p:cNvPr id="1026" name="Picture 2" descr="Lightswitch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1600200"/>
            <a:ext cx="4410075" cy="1581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124075" y="548640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http://insights.sei.cmu.edu/sei_blog/2014/01/eliminative-argumentation-a-means-for-assuring-confidence-in-safety-critical-systems.html</a:t>
            </a:r>
          </a:p>
        </p:txBody>
      </p:sp>
    </p:spTree>
    <p:extLst>
      <p:ext uri="{BB962C8B-B14F-4D97-AF65-F5344CB8AC3E}">
        <p14:creationId xmlns:p14="http://schemas.microsoft.com/office/powerpoint/2010/main" val="18116335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Confidence 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 rebutting defeater that is eliminated increases confidence in the claim</a:t>
            </a:r>
          </a:p>
          <a:p>
            <a:r>
              <a:rPr lang="en-US" dirty="0" smtClean="0"/>
              <a:t>Inference rule</a:t>
            </a:r>
          </a:p>
          <a:p>
            <a:r>
              <a:rPr lang="en-US" dirty="0" smtClean="0"/>
              <a:t>Undercutting defeater</a:t>
            </a:r>
            <a:endParaRPr lang="en-US" dirty="0"/>
          </a:p>
        </p:txBody>
      </p:sp>
      <p:pic>
        <p:nvPicPr>
          <p:cNvPr id="2050" name="Picture 2" descr="Figure 4 Adding an inference rule and attacking it via an undercutting defea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3733800"/>
            <a:ext cx="4400550" cy="275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93920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Evidence</a:t>
            </a:r>
          </a:p>
          <a:p>
            <a:r>
              <a:rPr lang="en-US" dirty="0" smtClean="0"/>
              <a:t>Under mining defeater</a:t>
            </a:r>
            <a:endParaRPr lang="en-US" dirty="0"/>
          </a:p>
        </p:txBody>
      </p:sp>
      <p:pic>
        <p:nvPicPr>
          <p:cNvPr id="3074" name="Picture 2" descr="Figure 6 Counting Confidence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344863"/>
            <a:ext cx="4276725" cy="278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0032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Calculation of trustworthiness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With </a:t>
            </a:r>
            <a:r>
              <a:rPr lang="en-US" dirty="0"/>
              <a:t>values of TI between “0”and “1” (“0”</a:t>
            </a:r>
          </a:p>
          <a:p>
            <a:pPr marL="0" indent="0">
              <a:buNone/>
            </a:pPr>
            <a:r>
              <a:rPr lang="en-US" dirty="0"/>
              <a:t> being totally untrustworthy, and “1” being </a:t>
            </a:r>
          </a:p>
          <a:p>
            <a:pPr marL="0" indent="0">
              <a:buNone/>
            </a:pPr>
            <a:r>
              <a:rPr lang="en-US" dirty="0"/>
              <a:t>completely trustworthy, so TI is “normalized”). </a:t>
            </a:r>
          </a:p>
          <a:p>
            <a:pPr marL="0" indent="0">
              <a:buNone/>
            </a:pPr>
            <a:r>
              <a:rPr lang="en-US" dirty="0" smtClean="0"/>
              <a:t>					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	T</a:t>
            </a:r>
            <a:r>
              <a:rPr lang="en-US" baseline="-25000" dirty="0" smtClean="0"/>
              <a:t>I </a:t>
            </a:r>
            <a:r>
              <a:rPr lang="en-US" dirty="0" smtClean="0"/>
              <a:t> =	T</a:t>
            </a:r>
            <a:r>
              <a:rPr lang="en-US" baseline="-25000" dirty="0" smtClean="0"/>
              <a:t>actual</a:t>
            </a:r>
            <a:r>
              <a:rPr lang="en-US" dirty="0" smtClean="0"/>
              <a:t>/</a:t>
            </a:r>
            <a:r>
              <a:rPr lang="en-US" dirty="0" err="1" smtClean="0"/>
              <a:t>T</a:t>
            </a:r>
            <a:r>
              <a:rPr lang="en-US" baseline="-25000" dirty="0" err="1" smtClean="0"/>
              <a:t>maximum</a:t>
            </a:r>
            <a:r>
              <a:rPr lang="en-US" dirty="0" smtClean="0"/>
              <a:t>,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" y="5934670"/>
            <a:ext cx="8839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[CNSS] Committee on National Security Systems (CNSS) “National Information </a:t>
            </a:r>
          </a:p>
          <a:p>
            <a:r>
              <a:rPr lang="en-US" dirty="0"/>
              <a:t>Assurance (IA) Glossary”, Instruction </a:t>
            </a:r>
            <a:r>
              <a:rPr lang="en-US" dirty="0" smtClean="0"/>
              <a:t>4009</a:t>
            </a:r>
            <a:r>
              <a:rPr lang="en-US" dirty="0"/>
              <a:t>, Revised June 2006. Available at </a:t>
            </a:r>
          </a:p>
          <a:p>
            <a:r>
              <a:rPr lang="en-US" dirty="0"/>
              <a:t>http://www.cnss.gov/Assets/pdf/cnssi_4009.pdf</a:t>
            </a:r>
          </a:p>
        </p:txBody>
      </p:sp>
    </p:spTree>
    <p:extLst>
      <p:ext uri="{BB962C8B-B14F-4D97-AF65-F5344CB8AC3E}">
        <p14:creationId xmlns:p14="http://schemas.microsoft.com/office/powerpoint/2010/main" val="31439876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126" y="1335382"/>
            <a:ext cx="7068274" cy="5452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514439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Trustworthiness attributes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Intrinsic</a:t>
            </a:r>
          </a:p>
          <a:p>
            <a:pPr lvl="1"/>
            <a:r>
              <a:rPr lang="en-US" dirty="0" smtClean="0"/>
              <a:t>One quality attribute affects another</a:t>
            </a:r>
          </a:p>
          <a:p>
            <a:pPr lvl="1"/>
            <a:r>
              <a:rPr lang="en-US" dirty="0" smtClean="0"/>
              <a:t>Performance metrics affect execution time</a:t>
            </a:r>
          </a:p>
          <a:p>
            <a:r>
              <a:rPr lang="en-US" dirty="0" smtClean="0"/>
              <a:t>Extrinsic</a:t>
            </a:r>
          </a:p>
          <a:p>
            <a:pPr lvl="1"/>
            <a:r>
              <a:rPr lang="en-US" dirty="0" smtClean="0"/>
              <a:t>One quality attribute trades-off with another </a:t>
            </a:r>
          </a:p>
          <a:p>
            <a:pPr lvl="1"/>
            <a:r>
              <a:rPr lang="en-US" dirty="0" smtClean="0"/>
              <a:t>An increase in reliability often means a decrease in performance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94251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Trust interactions are usually pair-wise </a:t>
            </a:r>
          </a:p>
          <a:p>
            <a:r>
              <a:rPr lang="en-US" dirty="0" smtClean="0"/>
              <a:t>Often between 2 individuals, but maybe between a human and a system, or between autonomous systems</a:t>
            </a:r>
          </a:p>
          <a:p>
            <a:r>
              <a:rPr lang="en-US" dirty="0" smtClean="0"/>
              <a:t> Once a trusted relationship is established it may be possible to eliminate some barriers such as authentications or message meta-data</a:t>
            </a:r>
          </a:p>
          <a:p>
            <a:r>
              <a:rPr lang="en-US" dirty="0" smtClean="0"/>
              <a:t>Communities of trust are designed to improve system designs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156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environments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Even in a simple client/server architecture there are probably at least 2OS involved. </a:t>
            </a:r>
          </a:p>
          <a:p>
            <a:r>
              <a:rPr lang="en-US" dirty="0" smtClean="0"/>
              <a:t>The client and server probably communicate using a single protocol.</a:t>
            </a:r>
          </a:p>
          <a:p>
            <a:r>
              <a:rPr lang="en-US" dirty="0" smtClean="0"/>
              <a:t>Each connection has to be modeled separately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440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Complex adaptive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196" y="1616015"/>
            <a:ext cx="8229600" cy="4525963"/>
          </a:xfrm>
        </p:spPr>
        <p:txBody>
          <a:bodyPr/>
          <a:lstStyle/>
          <a:p>
            <a:r>
              <a:rPr lang="en-US" dirty="0" smtClean="0"/>
              <a:t>Remember a complex adaptive system is one that reconfigures dynamically</a:t>
            </a:r>
          </a:p>
          <a:p>
            <a:r>
              <a:rPr lang="en-US" dirty="0" smtClean="0"/>
              <a:t>Can be guided by a closed set of modes so that a transition is from one known mode to another</a:t>
            </a:r>
          </a:p>
          <a:p>
            <a:r>
              <a:rPr lang="en-US" dirty="0" smtClean="0"/>
              <a:t>Can be autonomous and new modes are created on the fly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1512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Growth of Trustworthiness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Basic/initial trustworthiness</a:t>
            </a:r>
          </a:p>
          <a:p>
            <a:r>
              <a:rPr lang="en-US" dirty="0" smtClean="0"/>
              <a:t>Experiential trustworthiness – the longer the system operates correctly, the more trust we have in it</a:t>
            </a:r>
          </a:p>
          <a:p>
            <a:r>
              <a:rPr lang="en-US" dirty="0" smtClean="0"/>
              <a:t>But, in a dynamic adaptive system every reconfiguration resets  our trust to a degree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2097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contractor contributes to the trustworthiness by lending its credibility to the software</a:t>
            </a:r>
          </a:p>
          <a:p>
            <a:r>
              <a:rPr lang="en-US" dirty="0" smtClean="0"/>
              <a:t>As we gain belief in software the more it runs, we gain belief in credibility the more correctly functioning  products an organization delivers</a:t>
            </a:r>
          </a:p>
          <a:p>
            <a:r>
              <a:rPr lang="en-US" dirty="0" smtClean="0"/>
              <a:t>Changes in ownership, changes in process, delivery of a faulty product can cause a loss of credibility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7516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Dependability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http://se.inf.ethz.ch/~</a:t>
            </a:r>
            <a:r>
              <a:rPr lang="en-US" dirty="0" smtClean="0">
                <a:hlinkClick r:id="rId2"/>
              </a:rPr>
              <a:t>meyer/publications/lncs/dependability.pdf</a:t>
            </a:r>
            <a:endParaRPr lang="en-US" dirty="0" smtClean="0"/>
          </a:p>
          <a:p>
            <a:r>
              <a:rPr lang="en-US" dirty="0" smtClean="0"/>
              <a:t>Some see it as reliability</a:t>
            </a:r>
            <a:r>
              <a:rPr lang="en-US" dirty="0"/>
              <a:t> </a:t>
            </a:r>
            <a:r>
              <a:rPr lang="en-US" dirty="0" smtClean="0"/>
              <a:t>which would include correctness, robustness, and security</a:t>
            </a:r>
          </a:p>
          <a:p>
            <a:r>
              <a:rPr lang="en-US" dirty="0" smtClean="0"/>
              <a:t>Does how long software operates affect its reliability?</a:t>
            </a:r>
          </a:p>
        </p:txBody>
      </p:sp>
    </p:spTree>
    <p:extLst>
      <p:ext uri="{BB962C8B-B14F-4D97-AF65-F5344CB8AC3E}">
        <p14:creationId xmlns:p14="http://schemas.microsoft.com/office/powerpoint/2010/main" val="13441911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Time is not as important as is the context</a:t>
            </a:r>
          </a:p>
          <a:p>
            <a:r>
              <a:rPr lang="en-US" dirty="0" smtClean="0"/>
              <a:t>Given exactly the same context software will operate exactly the same, but that include	s</a:t>
            </a:r>
          </a:p>
          <a:p>
            <a:pPr lvl="1"/>
            <a:r>
              <a:rPr lang="en-US" dirty="0" smtClean="0"/>
              <a:t>The inputs</a:t>
            </a:r>
          </a:p>
          <a:p>
            <a:pPr lvl="1"/>
            <a:r>
              <a:rPr lang="en-US" dirty="0" smtClean="0"/>
              <a:t>The interactions through shared resources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832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we doing about this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Traceability</a:t>
            </a:r>
          </a:p>
          <a:p>
            <a:pPr lvl="1"/>
            <a:r>
              <a:rPr lang="en-US" dirty="0" smtClean="0"/>
              <a:t>Cross references</a:t>
            </a:r>
          </a:p>
          <a:p>
            <a:r>
              <a:rPr lang="en-US" dirty="0" smtClean="0"/>
              <a:t>Linkages</a:t>
            </a:r>
          </a:p>
          <a:p>
            <a:pPr lvl="1"/>
            <a:r>
              <a:rPr lang="en-US" b="1" dirty="0" smtClean="0"/>
              <a:t>for</a:t>
            </a:r>
            <a:r>
              <a:rPr lang="en-US" dirty="0" smtClean="0"/>
              <a:t> references that </a:t>
            </a:r>
          </a:p>
          <a:p>
            <a:pPr lvl="2"/>
            <a:r>
              <a:rPr lang="en-US" dirty="0" smtClean="0"/>
              <a:t>link requirements to architecture</a:t>
            </a:r>
          </a:p>
          <a:p>
            <a:pPr lvl="2"/>
            <a:r>
              <a:rPr lang="en-US" dirty="0" smtClean="0"/>
              <a:t>Link tests to requirements </a:t>
            </a:r>
          </a:p>
          <a:p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376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Architecture-led V model</a:t>
            </a:r>
            <a:endParaRPr lang="en-US" dirty="0"/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4" y="1535502"/>
            <a:ext cx="9144000" cy="5103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81697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63000" cy="1143000"/>
          </a:xfrm>
        </p:spPr>
        <p:txBody>
          <a:bodyPr/>
          <a:lstStyle/>
          <a:p>
            <a:r>
              <a:rPr lang="en-US" dirty="0" smtClean="0"/>
              <a:t>Certification of safety critical systems using architecture-led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Changes the basic approach</a:t>
            </a:r>
          </a:p>
          <a:p>
            <a:endParaRPr lang="en-US" dirty="0">
              <a:hlinkClick r:id="rId2"/>
            </a:endParaRPr>
          </a:p>
          <a:p>
            <a:endParaRPr lang="en-US" dirty="0" smtClean="0">
              <a:hlinkClick r:id="rId2"/>
            </a:endParaRPr>
          </a:p>
          <a:p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://ac.els-cdn.com/S1571066109003624/1-s2.0-S1571066109003624-main.pdf?_</a:t>
            </a:r>
            <a:r>
              <a:rPr lang="en-US" dirty="0" smtClean="0">
                <a:hlinkClick r:id="rId2"/>
              </a:rPr>
              <a:t>tid=76cf170a-e661-11e5-836e-00000aacb360&amp;acdnat=1457574378_fc25410424e1db21a5eae34bbce5b6d4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94924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861" y="1487159"/>
            <a:ext cx="8136278" cy="5260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298482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Safety case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44" y="1524000"/>
            <a:ext cx="9080923" cy="441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2741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/>
              <a:t>requirement speed_R1 : "throttle cannot exceed the maximum setting"</a:t>
            </a:r>
          </a:p>
          <a:p>
            <a:pPr marL="0" indent="0">
              <a:buNone/>
            </a:pPr>
            <a:r>
              <a:rPr lang="en-US" sz="1600" dirty="0"/>
              <a:t>	[</a:t>
            </a:r>
          </a:p>
          <a:p>
            <a:pPr marL="0" indent="0">
              <a:buNone/>
            </a:pPr>
            <a:r>
              <a:rPr lang="en-US" sz="1600" dirty="0"/>
              <a:t>		description this " shall have a maximum reading that is less than or equal to maximum setting"</a:t>
            </a:r>
          </a:p>
          <a:p>
            <a:pPr marL="0" indent="0">
              <a:buNone/>
            </a:pPr>
            <a:r>
              <a:rPr lang="en-US" sz="1600" dirty="0"/>
              <a:t>		rationale "fly by wire may introduce an electrical error beyond the physical throttle setting"</a:t>
            </a:r>
          </a:p>
          <a:p>
            <a:pPr marL="0" indent="0">
              <a:buNone/>
            </a:pPr>
            <a:r>
              <a:rPr lang="en-US" sz="1600" dirty="0"/>
              <a:t>		value predicate </a:t>
            </a:r>
            <a:r>
              <a:rPr lang="en-US" sz="1600" dirty="0" err="1"/>
              <a:t>CurrentSpeed</a:t>
            </a:r>
            <a:r>
              <a:rPr lang="en-US" sz="1600" dirty="0"/>
              <a:t> &lt; </a:t>
            </a:r>
            <a:r>
              <a:rPr lang="en-US" sz="1600" dirty="0" err="1"/>
              <a:t>MaximumSpeed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		mitigates "Invalid data sent by the speedometer"</a:t>
            </a:r>
          </a:p>
          <a:p>
            <a:pPr marL="0" indent="0">
              <a:buNone/>
            </a:pPr>
            <a:r>
              <a:rPr lang="en-US" sz="1600" dirty="0"/>
              <a:t>		issues "need to recognize that physical subsystems can present issues for a digital system"</a:t>
            </a:r>
          </a:p>
          <a:p>
            <a:pPr marL="0" indent="0">
              <a:buNone/>
            </a:pPr>
            <a:r>
              <a:rPr lang="en-US" sz="1600" dirty="0"/>
              <a:t>		see goal caccStakeholderGoals.g1</a:t>
            </a:r>
          </a:p>
          <a:p>
            <a:pPr marL="0" indent="0">
              <a:buNone/>
            </a:pPr>
            <a:r>
              <a:rPr lang="en-US" sz="1600" dirty="0"/>
              <a:t>		category </a:t>
            </a:r>
            <a:r>
              <a:rPr lang="en-US" sz="1600" dirty="0" smtClean="0"/>
              <a:t>product.cc </a:t>
            </a:r>
            <a:r>
              <a:rPr lang="en-US" sz="1600" dirty="0" err="1" smtClean="0"/>
              <a:t>product.acc</a:t>
            </a:r>
            <a:r>
              <a:rPr lang="en-US" sz="1600" dirty="0" smtClean="0"/>
              <a:t> </a:t>
            </a:r>
            <a:r>
              <a:rPr lang="en-US" sz="1600" dirty="0" err="1" smtClean="0"/>
              <a:t>product.cacc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		quality safety </a:t>
            </a:r>
          </a:p>
          <a:p>
            <a:pPr marL="0" indent="0">
              <a:buNone/>
            </a:pPr>
            <a:r>
              <a:rPr lang="en-US" sz="1600" dirty="0"/>
              <a:t>		uncertainty[</a:t>
            </a:r>
          </a:p>
          <a:p>
            <a:pPr marL="0" indent="0">
              <a:buNone/>
            </a:pPr>
            <a:r>
              <a:rPr lang="en-US" sz="1600" dirty="0"/>
              <a:t>			volatility 2</a:t>
            </a:r>
          </a:p>
          <a:p>
            <a:pPr marL="0" indent="0">
              <a:buNone/>
            </a:pPr>
            <a:r>
              <a:rPr lang="en-US" sz="1600" dirty="0"/>
              <a:t>			impact 3</a:t>
            </a:r>
          </a:p>
          <a:p>
            <a:pPr marL="0" indent="0">
              <a:buNone/>
            </a:pPr>
            <a:r>
              <a:rPr lang="en-US" sz="1600" dirty="0"/>
              <a:t>		]</a:t>
            </a:r>
          </a:p>
          <a:p>
            <a:pPr marL="0" indent="0">
              <a:buNone/>
            </a:pPr>
            <a:r>
              <a:rPr lang="en-US" sz="1600" dirty="0"/>
              <a:t>	] </a:t>
            </a:r>
          </a:p>
        </p:txBody>
      </p:sp>
    </p:spTree>
    <p:extLst>
      <p:ext uri="{BB962C8B-B14F-4D97-AF65-F5344CB8AC3E}">
        <p14:creationId xmlns:p14="http://schemas.microsoft.com/office/powerpoint/2010/main" val="3016373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b="1" dirty="0"/>
              <a:t>requirement gap_R1 </a:t>
            </a:r>
          </a:p>
          <a:p>
            <a:pPr marL="0" indent="0">
              <a:buNone/>
            </a:pPr>
            <a:r>
              <a:rPr lang="en-US" sz="2000" dirty="0"/>
              <a:t>[</a:t>
            </a:r>
          </a:p>
          <a:p>
            <a:pPr marL="400050" lvl="1" indent="0">
              <a:buNone/>
            </a:pPr>
            <a:r>
              <a:rPr lang="en-US" sz="1800" b="1" dirty="0"/>
              <a:t>description this "the gap between cars will be greater than or equal to the gap limit in CACC mode"</a:t>
            </a:r>
          </a:p>
          <a:p>
            <a:pPr marL="400050" lvl="1" indent="0">
              <a:buNone/>
            </a:pPr>
            <a:r>
              <a:rPr lang="en-US" sz="1800" b="1" dirty="0"/>
              <a:t>rationale "maintains a gap based on the driver's risk tolerance"</a:t>
            </a:r>
          </a:p>
          <a:p>
            <a:pPr marL="400050" lvl="1" indent="0">
              <a:buNone/>
            </a:pPr>
            <a:r>
              <a:rPr lang="en-US" sz="1800" b="1" dirty="0"/>
              <a:t>value predicate  gap &gt; </a:t>
            </a:r>
            <a:r>
              <a:rPr lang="en-US" sz="1800" b="1" dirty="0" err="1"/>
              <a:t>gapLimit</a:t>
            </a:r>
            <a:endParaRPr lang="en-US" sz="1800" b="1" dirty="0"/>
          </a:p>
          <a:p>
            <a:pPr marL="400050" lvl="1" indent="0">
              <a:buNone/>
            </a:pPr>
            <a:r>
              <a:rPr lang="en-US" sz="1800" b="1" dirty="0"/>
              <a:t>mitigates "getting too close to lead vehicle"</a:t>
            </a:r>
          </a:p>
          <a:p>
            <a:pPr marL="400050" lvl="1" indent="0">
              <a:buNone/>
            </a:pPr>
            <a:r>
              <a:rPr lang="en-US" sz="1800" b="1" dirty="0"/>
              <a:t>see document caccStakeholderGoals.g4</a:t>
            </a:r>
          </a:p>
          <a:p>
            <a:pPr marL="400050" lvl="1" indent="0">
              <a:buNone/>
            </a:pPr>
            <a:r>
              <a:rPr lang="en-US" sz="1800" b="1" dirty="0"/>
              <a:t>c</a:t>
            </a:r>
            <a:r>
              <a:rPr lang="en-US" sz="1800" b="1" dirty="0" smtClean="0"/>
              <a:t>ategory </a:t>
            </a:r>
            <a:r>
              <a:rPr lang="en-US" sz="1800" b="1" dirty="0" err="1" smtClean="0"/>
              <a:t>product.</a:t>
            </a:r>
            <a:r>
              <a:rPr lang="en-US" sz="1800" b="1" dirty="0" err="1" smtClean="0"/>
              <a:t>acc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product.cacc</a:t>
            </a:r>
            <a:endParaRPr lang="en-US" sz="1800" b="1" dirty="0"/>
          </a:p>
          <a:p>
            <a:pPr marL="400050" lvl="1" indent="0">
              <a:buNone/>
            </a:pPr>
            <a:r>
              <a:rPr lang="en-US" sz="1800" b="1" dirty="0"/>
              <a:t>quality safety</a:t>
            </a:r>
          </a:p>
          <a:p>
            <a:pPr marL="400050" lvl="1" indent="0">
              <a:buNone/>
            </a:pPr>
            <a:r>
              <a:rPr lang="en-US" sz="1800" b="1" dirty="0"/>
              <a:t>uncertainty[</a:t>
            </a:r>
          </a:p>
          <a:p>
            <a:pPr marL="400050" lvl="1" indent="0">
              <a:buNone/>
            </a:pPr>
            <a:r>
              <a:rPr lang="en-US" sz="1800" b="1" dirty="0" smtClean="0"/>
              <a:t>		volatility </a:t>
            </a:r>
            <a:r>
              <a:rPr lang="en-US" sz="1800" b="1" dirty="0"/>
              <a:t>3</a:t>
            </a:r>
          </a:p>
          <a:p>
            <a:pPr marL="400050" lvl="1" indent="0">
              <a:buNone/>
            </a:pPr>
            <a:r>
              <a:rPr lang="en-US" sz="1800" b="1" dirty="0" smtClean="0"/>
              <a:t>		impact </a:t>
            </a:r>
            <a:r>
              <a:rPr lang="en-US" sz="1800" b="1" dirty="0"/>
              <a:t>2</a:t>
            </a:r>
          </a:p>
          <a:p>
            <a:pPr marL="0" indent="0">
              <a:buNone/>
            </a:pPr>
            <a:r>
              <a:rPr lang="en-US" sz="2000" dirty="0" smtClean="0"/>
              <a:t>	]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1544979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Composite qualities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Like a feature group that groups together a number of ports</a:t>
            </a:r>
          </a:p>
          <a:p>
            <a:r>
              <a:rPr lang="en-US" dirty="0" smtClean="0"/>
              <a:t>Some words like dependable and resilient group a set of quality attributes</a:t>
            </a:r>
          </a:p>
          <a:p>
            <a:r>
              <a:rPr lang="en-US" dirty="0" smtClean="0"/>
              <a:t>In most cases there is not universal agreement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599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Resilience</a:t>
            </a:r>
            <a:endParaRPr lang="en-US" dirty="0"/>
          </a:p>
        </p:txBody>
      </p:sp>
      <p:pic>
        <p:nvPicPr>
          <p:cNvPr id="11266" name="Picture 2" descr="F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854" y="1600200"/>
            <a:ext cx="8094291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9124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Seven principles for building resilience in social-ecological systems</a:t>
            </a:r>
            <a:r>
              <a:rPr lang="en-US" sz="3600" dirty="0" smtClean="0"/>
              <a:t>: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Maintain </a:t>
            </a:r>
            <a:r>
              <a:rPr lang="en-US" dirty="0"/>
              <a:t>diversity and redundancy</a:t>
            </a:r>
          </a:p>
          <a:p>
            <a:r>
              <a:rPr lang="en-US" dirty="0"/>
              <a:t>Manage connectivity</a:t>
            </a:r>
          </a:p>
          <a:p>
            <a:r>
              <a:rPr lang="en-US" dirty="0"/>
              <a:t>Manage slow variables and feed backs</a:t>
            </a:r>
          </a:p>
          <a:p>
            <a:r>
              <a:rPr lang="en-US" dirty="0"/>
              <a:t>Foster complex adaptive systems thinking</a:t>
            </a:r>
          </a:p>
          <a:p>
            <a:r>
              <a:rPr lang="en-US" dirty="0"/>
              <a:t>Encourage learning</a:t>
            </a:r>
          </a:p>
          <a:p>
            <a:r>
              <a:rPr lang="en-US" dirty="0"/>
              <a:t>Broaden participation</a:t>
            </a:r>
          </a:p>
          <a:p>
            <a:r>
              <a:rPr lang="en-US" dirty="0"/>
              <a:t>Promote polycentric </a:t>
            </a:r>
            <a:r>
              <a:rPr lang="en-US" dirty="0" smtClean="0"/>
              <a:t>governance systems</a:t>
            </a:r>
          </a:p>
          <a:p>
            <a:r>
              <a:rPr lang="en-US" i="1" dirty="0" smtClean="0"/>
              <a:t>www.kharms.biology.lsu.edu/BWagner_Re_Holling.pptx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812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Four </a:t>
            </a:r>
            <a:r>
              <a:rPr lang="en-US" dirty="0" smtClean="0"/>
              <a:t>aspects of resilience: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Latitude</a:t>
            </a:r>
            <a:r>
              <a:rPr lang="en-US" sz="2800" dirty="0"/>
              <a:t>: the maximum amount a system can be changed before losing it ability to recover</a:t>
            </a:r>
          </a:p>
          <a:p>
            <a:r>
              <a:rPr lang="en-US" sz="2800" dirty="0"/>
              <a:t>Resistance: the ease or difficulty of changing the system; how “resistant” it is to being changed</a:t>
            </a:r>
          </a:p>
          <a:p>
            <a:r>
              <a:rPr lang="en-US" sz="2800" dirty="0"/>
              <a:t>Precariousness: how close the current state of the system is to the limit</a:t>
            </a:r>
          </a:p>
          <a:p>
            <a:r>
              <a:rPr lang="en-US" sz="2800" dirty="0" err="1"/>
              <a:t>Panarchy</a:t>
            </a:r>
            <a:r>
              <a:rPr lang="en-US" sz="2800" dirty="0"/>
              <a:t>: how the above three attributes are influenced by the state of dynamics of the system at scales above and below the scale of interest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234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Trustworthiness/Dependability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system that performs as </a:t>
            </a:r>
            <a:r>
              <a:rPr lang="en-US" dirty="0" smtClean="0"/>
              <a:t>intended </a:t>
            </a:r>
            <a:r>
              <a:rPr lang="en-US" dirty="0"/>
              <a:t>for a specific purpose, when </a:t>
            </a:r>
            <a:r>
              <a:rPr lang="en-US" dirty="0" smtClean="0"/>
              <a:t>needed</a:t>
            </a:r>
            <a:r>
              <a:rPr lang="en-US" dirty="0"/>
              <a:t>, with operational resiliency, and </a:t>
            </a:r>
            <a:r>
              <a:rPr lang="en-US" dirty="0" smtClean="0"/>
              <a:t>without </a:t>
            </a:r>
            <a:r>
              <a:rPr lang="en-US" dirty="0"/>
              <a:t>unwanted side-effects, behaviors, or </a:t>
            </a:r>
            <a:r>
              <a:rPr lang="en-US" dirty="0" smtClean="0"/>
              <a:t>exploitable vulnerabilities</a:t>
            </a:r>
          </a:p>
          <a:p>
            <a:pPr marL="0" indent="0">
              <a:buNone/>
            </a:pPr>
            <a:r>
              <a:rPr lang="en-US" dirty="0" smtClean="0"/>
              <a:t>Two perspectives</a:t>
            </a:r>
          </a:p>
          <a:p>
            <a:pPr marL="514350" indent="-514350">
              <a:buAutoNum type="arabicPeriod"/>
            </a:pPr>
            <a:r>
              <a:rPr lang="en-US" dirty="0" smtClean="0"/>
              <a:t>Build high quality software</a:t>
            </a:r>
          </a:p>
          <a:p>
            <a:pPr marL="514350" indent="-514350">
              <a:buAutoNum type="arabicPeriod"/>
            </a:pPr>
            <a:r>
              <a:rPr lang="en-US" dirty="0" smtClean="0"/>
              <a:t>Secure the software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787196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33782</TotalTime>
  <Words>773</Words>
  <Application>Microsoft Office PowerPoint</Application>
  <PresentationFormat>On-screen Show (4:3)</PresentationFormat>
  <Paragraphs>145</Paragraphs>
  <Slides>29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6" baseType="lpstr">
      <vt:lpstr>ＭＳ Ｐゴシック</vt:lpstr>
      <vt:lpstr>ＭＳ Ｐゴシック</vt:lpstr>
      <vt:lpstr>Arial</vt:lpstr>
      <vt:lpstr>Calibri</vt:lpstr>
      <vt:lpstr>Verdana</vt:lpstr>
      <vt:lpstr>ヒラギノ角ゴ Pro W3</vt:lpstr>
      <vt:lpstr>syse802Template</vt:lpstr>
      <vt:lpstr>CPSC 875</vt:lpstr>
      <vt:lpstr>Multiple environments</vt:lpstr>
      <vt:lpstr>PowerPoint Presentation</vt:lpstr>
      <vt:lpstr>PowerPoint Presentation</vt:lpstr>
      <vt:lpstr>Composite qualities</vt:lpstr>
      <vt:lpstr>Resilience</vt:lpstr>
      <vt:lpstr>Seven principles for building resilience in social-ecological systems:</vt:lpstr>
      <vt:lpstr>Four aspects of resilience:</vt:lpstr>
      <vt:lpstr>Trustworthiness/Dependability</vt:lpstr>
      <vt:lpstr>Product-based vs Process-based</vt:lpstr>
      <vt:lpstr>Assurance case</vt:lpstr>
      <vt:lpstr>Assurance case notation </vt:lpstr>
      <vt:lpstr>Eliminative induction</vt:lpstr>
      <vt:lpstr>Confidence map</vt:lpstr>
      <vt:lpstr>PowerPoint Presentation</vt:lpstr>
      <vt:lpstr>Calculation of trustworthiness</vt:lpstr>
      <vt:lpstr>PowerPoint Presentation</vt:lpstr>
      <vt:lpstr>Trustworthiness attributes</vt:lpstr>
      <vt:lpstr>Interactions</vt:lpstr>
      <vt:lpstr>Complex adaptive systems</vt:lpstr>
      <vt:lpstr>Growth of Trustworthiness</vt:lpstr>
      <vt:lpstr>Credibility</vt:lpstr>
      <vt:lpstr>Dependability</vt:lpstr>
      <vt:lpstr>Context</vt:lpstr>
      <vt:lpstr>What are we doing about this</vt:lpstr>
      <vt:lpstr>Architecture-led V model</vt:lpstr>
      <vt:lpstr>Certification of safety critical systems using architecture-led development</vt:lpstr>
      <vt:lpstr>PowerPoint Presentation</vt:lpstr>
      <vt:lpstr>Safety case</vt:lpstr>
    </vt:vector>
  </TitlesOfParts>
  <Company>Clemson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875</dc:title>
  <dc:creator>McGregor</dc:creator>
  <cp:lastModifiedBy>John Mcgregor</cp:lastModifiedBy>
  <cp:revision>149</cp:revision>
  <dcterms:created xsi:type="dcterms:W3CDTF">2011-03-16T18:14:43Z</dcterms:created>
  <dcterms:modified xsi:type="dcterms:W3CDTF">2018-03-26T20:57:46Z</dcterms:modified>
</cp:coreProperties>
</file>