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6" r:id="rId4"/>
    <p:sldId id="263" r:id="rId5"/>
    <p:sldId id="264" r:id="rId6"/>
    <p:sldId id="268" r:id="rId7"/>
    <p:sldId id="262" r:id="rId8"/>
    <p:sldId id="267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</a:t>
            </a:r>
            <a:r>
              <a:rPr lang="en-US" dirty="0" smtClean="0"/>
              <a:t> 875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Robotic Surgery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2937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architecture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49190"/>
            <a:ext cx="6991691" cy="5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http://ieeexplore.ieee.org/stamp/stamp.jsp?tp=&amp;arnumber=4543644&amp;userType=inst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Endoscopic Partial-Autonomous Robot (</a:t>
            </a:r>
            <a:r>
              <a:rPr lang="en-US" dirty="0" err="1" smtClean="0"/>
              <a:t>EndoPar</a:t>
            </a:r>
            <a:r>
              <a:rPr lang="en-US" dirty="0" smtClean="0"/>
              <a:t>) system is an experimental robotic surgical system, developed by the Robotics and Embedded Systems research group at the Technical University of Munich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64460"/>
            <a:ext cx="5443537" cy="539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master console, often referred to as the medical workstation, offers doctors the ability to </a:t>
            </a:r>
            <a:r>
              <a:rPr lang="en-US" sz="2000" dirty="0" smtClean="0"/>
              <a:t>operate the </a:t>
            </a:r>
            <a:r>
              <a:rPr lang="en-US" sz="2000" dirty="0" smtClean="0"/>
              <a:t>system via two </a:t>
            </a:r>
            <a:r>
              <a:rPr lang="en-US" sz="2000" dirty="0" err="1" smtClean="0"/>
              <a:t>PHANToMR</a:t>
            </a:r>
            <a:r>
              <a:rPr lang="en-US" sz="2000" dirty="0" smtClean="0"/>
              <a:t> Premium 1.5 devices from </a:t>
            </a:r>
            <a:r>
              <a:rPr lang="en-US" sz="2000" dirty="0" err="1" smtClean="0"/>
              <a:t>Sensable</a:t>
            </a:r>
            <a:r>
              <a:rPr lang="en-US" sz="2000" dirty="0" smtClean="0"/>
              <a:t> Inc. A customized handle </a:t>
            </a:r>
            <a:r>
              <a:rPr lang="en-US" sz="2000" dirty="0" smtClean="0"/>
              <a:t>snap-on, which </a:t>
            </a:r>
            <a:r>
              <a:rPr lang="en-US" sz="2000" dirty="0" smtClean="0"/>
              <a:t>is similar to handling a pair of tweezers, replaces the original switch in order to replace the </a:t>
            </a:r>
            <a:r>
              <a:rPr lang="en-US" sz="2000" dirty="0" smtClean="0"/>
              <a:t>digital behavior </a:t>
            </a:r>
            <a:r>
              <a:rPr lang="en-US" sz="2000" dirty="0" smtClean="0"/>
              <a:t>of the micro-grippers at the distal end of the surgical tools with a continuous input option. </a:t>
            </a:r>
            <a:r>
              <a:rPr lang="en-US" sz="2000" dirty="0" smtClean="0"/>
              <a:t>The forefinger </a:t>
            </a:r>
            <a:r>
              <a:rPr lang="en-US" sz="2000" dirty="0" smtClean="0"/>
              <a:t>has to be fixed at a rocker, which is connected to a small DC motor with an integrated </a:t>
            </a:r>
            <a:r>
              <a:rPr lang="en-US" sz="2000" dirty="0" smtClean="0"/>
              <a:t>position sensor</a:t>
            </a:r>
            <a:r>
              <a:rPr lang="en-US" sz="2000" dirty="0" smtClean="0"/>
              <a:t>. The force-feedback capabilities of the employed </a:t>
            </a:r>
            <a:r>
              <a:rPr lang="en-US" sz="2000" dirty="0" err="1" smtClean="0"/>
              <a:t>haptic</a:t>
            </a:r>
            <a:r>
              <a:rPr lang="en-US" sz="2000" dirty="0" smtClean="0"/>
              <a:t> devices are used to display force </a:t>
            </a:r>
            <a:r>
              <a:rPr lang="en-US" sz="2000" dirty="0" smtClean="0"/>
              <a:t>information that </a:t>
            </a:r>
            <a:r>
              <a:rPr lang="en-US" sz="2000" dirty="0" smtClean="0"/>
              <a:t>is derived at the instrument tip. Feedback in all translational part is possible, but no torques can be </a:t>
            </a:r>
            <a:r>
              <a:rPr lang="en-US" sz="2000" dirty="0" smtClean="0"/>
              <a:t>fed back</a:t>
            </a:r>
            <a:r>
              <a:rPr lang="en-US" sz="2000" dirty="0" smtClean="0"/>
              <a:t>. Forces acting on the instruments are directly measured at the instrument tip by means of </a:t>
            </a:r>
            <a:r>
              <a:rPr lang="en-US" sz="2000" dirty="0" smtClean="0"/>
              <a:t>sensitive strain </a:t>
            </a:r>
            <a:r>
              <a:rPr lang="en-US" sz="2000" dirty="0" smtClean="0"/>
              <a:t>gauges sensors.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achieve a high level of immersion of the operator, the master console provides high quality stereoscopic view of the scene. Image data is acquired with a stereo endoscope and </a:t>
            </a:r>
            <a:r>
              <a:rPr lang="en-US" sz="2400" dirty="0" smtClean="0"/>
              <a:t>displayed on </a:t>
            </a:r>
            <a:r>
              <a:rPr lang="en-US" sz="2400" dirty="0" smtClean="0"/>
              <a:t>a 3D display. The display system utilizes a semitransparent mirror to separate the views of two </a:t>
            </a:r>
            <a:r>
              <a:rPr lang="en-US" sz="2400" dirty="0" smtClean="0"/>
              <a:t>screens, each </a:t>
            </a:r>
            <a:r>
              <a:rPr lang="en-US" sz="2400" dirty="0" smtClean="0"/>
              <a:t>displaying the corresponding camera view for one eye. System interaction and switching between </a:t>
            </a:r>
            <a:r>
              <a:rPr lang="en-US" sz="2400" dirty="0" smtClean="0"/>
              <a:t>the different </a:t>
            </a:r>
            <a:r>
              <a:rPr lang="en-US" sz="2400" dirty="0" smtClean="0"/>
              <a:t>robot arms are made possible by several foot pedals.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85205"/>
            <a:ext cx="5267325" cy="5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slave part of our system is composed </a:t>
            </a:r>
            <a:r>
              <a:rPr lang="en-US" sz="2800" dirty="0" smtClean="0"/>
              <a:t>of four </a:t>
            </a:r>
            <a:r>
              <a:rPr lang="en-US" sz="2800" dirty="0" smtClean="0"/>
              <a:t>ceiling mounted industrial robots with 6 degrees of freedom. Either surgical tools or the camera </a:t>
            </a:r>
            <a:r>
              <a:rPr lang="en-US" sz="2800" dirty="0" smtClean="0"/>
              <a:t>can be </a:t>
            </a:r>
            <a:r>
              <a:rPr lang="en-US" sz="2800" dirty="0" smtClean="0"/>
              <a:t>attached via a magnetic clutch with the manipulators. The coupling system includes a hot-plug </a:t>
            </a:r>
            <a:r>
              <a:rPr lang="en-US" sz="2800" dirty="0" smtClean="0"/>
              <a:t>show that </a:t>
            </a:r>
            <a:r>
              <a:rPr lang="en-US" sz="2800" dirty="0" smtClean="0"/>
              <a:t>identifies the instrument and bridges all necessary electrical connections. The surgical tools are </a:t>
            </a:r>
            <a:r>
              <a:rPr lang="en-US" sz="2800" dirty="0" smtClean="0"/>
              <a:t>the </a:t>
            </a:r>
            <a:r>
              <a:rPr lang="en-US" sz="2800" dirty="0" err="1" smtClean="0"/>
              <a:t>EndoWristTM</a:t>
            </a:r>
            <a:r>
              <a:rPr lang="en-US" sz="2800" dirty="0" smtClean="0"/>
              <a:t> </a:t>
            </a:r>
            <a:r>
              <a:rPr lang="en-US" sz="2800" dirty="0" smtClean="0"/>
              <a:t>instruments, originally deployed with the da </a:t>
            </a:r>
            <a:r>
              <a:rPr lang="en-US" sz="2800" dirty="0" err="1" smtClean="0"/>
              <a:t>VinciR</a:t>
            </a:r>
            <a:r>
              <a:rPr lang="en-US" sz="2800" dirty="0" smtClean="0"/>
              <a:t> system. All instruments are </a:t>
            </a:r>
            <a:r>
              <a:rPr lang="en-US" sz="2800" dirty="0" smtClean="0"/>
              <a:t>operated by </a:t>
            </a:r>
            <a:r>
              <a:rPr lang="en-US" sz="2800" dirty="0" smtClean="0"/>
              <a:t>means of </a:t>
            </a:r>
            <a:r>
              <a:rPr lang="en-US" sz="2800" dirty="0" err="1" smtClean="0"/>
              <a:t>trocar</a:t>
            </a:r>
            <a:r>
              <a:rPr lang="en-US" sz="2800" dirty="0" smtClean="0"/>
              <a:t> kinematics, which ensures the observance of the fulcrum.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old architecture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77802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63</TotalTime>
  <Words>385</Words>
  <Application>Microsoft Office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syse802Template</vt:lpstr>
      <vt:lpstr>CPSC 875</vt:lpstr>
      <vt:lpstr>references</vt:lpstr>
      <vt:lpstr>Slide 3</vt:lpstr>
      <vt:lpstr>Master unit</vt:lpstr>
      <vt:lpstr>Master description</vt:lpstr>
      <vt:lpstr>Slide 6</vt:lpstr>
      <vt:lpstr>Slave unit</vt:lpstr>
      <vt:lpstr>Slave description</vt:lpstr>
      <vt:lpstr>Part of old architecture</vt:lpstr>
      <vt:lpstr>New architecture</vt:lpstr>
      <vt:lpstr>Different architecture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McGregor</cp:lastModifiedBy>
  <cp:revision>5</cp:revision>
  <dcterms:created xsi:type="dcterms:W3CDTF">2012-01-15T12:09:29Z</dcterms:created>
  <dcterms:modified xsi:type="dcterms:W3CDTF">2012-01-15T13:12:54Z</dcterms:modified>
</cp:coreProperties>
</file>