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60" r:id="rId2"/>
    <p:sldId id="290" r:id="rId3"/>
    <p:sldId id="315" r:id="rId4"/>
    <p:sldId id="316" r:id="rId5"/>
    <p:sldId id="317" r:id="rId6"/>
    <p:sldId id="324" r:id="rId7"/>
    <p:sldId id="326" r:id="rId8"/>
    <p:sldId id="325" r:id="rId9"/>
    <p:sldId id="327" r:id="rId10"/>
    <p:sldId id="265" r:id="rId11"/>
    <p:sldId id="273" r:id="rId12"/>
    <p:sldId id="323" r:id="rId13"/>
    <p:sldId id="274" r:id="rId14"/>
    <p:sldId id="275" r:id="rId15"/>
    <p:sldId id="318" r:id="rId16"/>
    <p:sldId id="314" r:id="rId17"/>
    <p:sldId id="277" r:id="rId18"/>
    <p:sldId id="261" r:id="rId19"/>
    <p:sldId id="262" r:id="rId20"/>
    <p:sldId id="263" r:id="rId21"/>
    <p:sldId id="291" r:id="rId22"/>
    <p:sldId id="292" r:id="rId23"/>
    <p:sldId id="293" r:id="rId24"/>
    <p:sldId id="294" r:id="rId25"/>
    <p:sldId id="319" r:id="rId26"/>
    <p:sldId id="320" r:id="rId27"/>
    <p:sldId id="295" r:id="rId28"/>
    <p:sldId id="322" r:id="rId29"/>
    <p:sldId id="296" r:id="rId30"/>
    <p:sldId id="297" r:id="rId31"/>
    <p:sldId id="298" r:id="rId32"/>
    <p:sldId id="299" r:id="rId33"/>
    <p:sldId id="300" r:id="rId34"/>
    <p:sldId id="312" r:id="rId35"/>
    <p:sldId id="302" r:id="rId36"/>
    <p:sldId id="278" r:id="rId37"/>
    <p:sldId id="264" r:id="rId38"/>
    <p:sldId id="303" r:id="rId39"/>
    <p:sldId id="266" r:id="rId40"/>
    <p:sldId id="304" r:id="rId41"/>
    <p:sldId id="267" r:id="rId42"/>
    <p:sldId id="279" r:id="rId43"/>
    <p:sldId id="280" r:id="rId44"/>
    <p:sldId id="281" r:id="rId45"/>
    <p:sldId id="282" r:id="rId46"/>
    <p:sldId id="283" r:id="rId47"/>
    <p:sldId id="305" r:id="rId48"/>
    <p:sldId id="268" r:id="rId49"/>
    <p:sldId id="284" r:id="rId50"/>
    <p:sldId id="285" r:id="rId51"/>
    <p:sldId id="286" r:id="rId52"/>
    <p:sldId id="287" r:id="rId53"/>
    <p:sldId id="306" r:id="rId54"/>
    <p:sldId id="271" r:id="rId55"/>
    <p:sldId id="288" r:id="rId56"/>
    <p:sldId id="289" r:id="rId57"/>
    <p:sldId id="269" r:id="rId58"/>
    <p:sldId id="309" r:id="rId59"/>
    <p:sldId id="270" r:id="rId60"/>
    <p:sldId id="301" r:id="rId61"/>
    <p:sldId id="313" r:id="rId62"/>
    <p:sldId id="272" r:id="rId6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68" d="100"/>
          <a:sy n="68" d="100"/>
        </p:scale>
        <p:origin x="113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1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19865417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2</a:t>
            </a:fld>
            <a:endParaRPr lang="en-US"/>
          </a:p>
        </p:txBody>
      </p:sp>
    </p:spTree>
    <p:extLst>
      <p:ext uri="{BB962C8B-B14F-4D97-AF65-F5344CB8AC3E}">
        <p14:creationId xmlns:p14="http://schemas.microsoft.com/office/powerpoint/2010/main" val="189535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12</a:t>
            </a:fld>
            <a:endParaRPr lang="en-US"/>
          </a:p>
        </p:txBody>
      </p:sp>
    </p:spTree>
    <p:extLst>
      <p:ext uri="{BB962C8B-B14F-4D97-AF65-F5344CB8AC3E}">
        <p14:creationId xmlns:p14="http://schemas.microsoft.com/office/powerpoint/2010/main" val="220097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17</a:t>
            </a:fld>
            <a:endParaRPr lang="en-US"/>
          </a:p>
        </p:txBody>
      </p:sp>
    </p:spTree>
    <p:extLst>
      <p:ext uri="{BB962C8B-B14F-4D97-AF65-F5344CB8AC3E}">
        <p14:creationId xmlns:p14="http://schemas.microsoft.com/office/powerpoint/2010/main" val="169085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26</a:t>
            </a:fld>
            <a:endParaRPr lang="en-US"/>
          </a:p>
        </p:txBody>
      </p:sp>
    </p:spTree>
    <p:extLst>
      <p:ext uri="{BB962C8B-B14F-4D97-AF65-F5344CB8AC3E}">
        <p14:creationId xmlns:p14="http://schemas.microsoft.com/office/powerpoint/2010/main" val="207799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59</a:t>
            </a:fld>
            <a:endParaRPr lang="en-US"/>
          </a:p>
        </p:txBody>
      </p:sp>
    </p:spTree>
    <p:extLst>
      <p:ext uri="{BB962C8B-B14F-4D97-AF65-F5344CB8AC3E}">
        <p14:creationId xmlns:p14="http://schemas.microsoft.com/office/powerpoint/2010/main" val="413524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62</a:t>
            </a:fld>
            <a:endParaRPr lang="en-US"/>
          </a:p>
        </p:txBody>
      </p:sp>
    </p:spTree>
    <p:extLst>
      <p:ext uri="{BB962C8B-B14F-4D97-AF65-F5344CB8AC3E}">
        <p14:creationId xmlns:p14="http://schemas.microsoft.com/office/powerpoint/2010/main" val="162765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1/20/2018</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1/20/2018</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1/20/2018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1/20/2018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1/20/2018</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1/20/2018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1/20/2018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1/20/2018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1/20/2018</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qnx.com/developer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qrl.mcmaster.ca/_SQRLDocuments/PACEMAKER.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8750</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ADD</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reading</a:t>
            </a:r>
            <a:endParaRPr lang="en-US" dirty="0"/>
          </a:p>
        </p:txBody>
      </p:sp>
      <p:sp>
        <p:nvSpPr>
          <p:cNvPr id="3" name="Content Placeholder 2"/>
          <p:cNvSpPr>
            <a:spLocks noGrp="1"/>
          </p:cNvSpPr>
          <p:nvPr>
            <p:ph idx="1"/>
          </p:nvPr>
        </p:nvSpPr>
        <p:spPr/>
        <p:txBody>
          <a:bodyPr/>
          <a:lstStyle/>
          <a:p>
            <a:pPr>
              <a:buNone/>
            </a:pPr>
            <a:r>
              <a:rPr lang="en-US" dirty="0" smtClean="0"/>
              <a:t>This slide set is based on:</a:t>
            </a:r>
          </a:p>
          <a:p>
            <a:pPr>
              <a:buNone/>
            </a:pPr>
            <a:r>
              <a:rPr lang="en-US" dirty="0" smtClean="0"/>
              <a:t>Attribute-Driven Design (ADD), Version 2.0</a:t>
            </a:r>
          </a:p>
          <a:p>
            <a:pPr>
              <a:buNone/>
            </a:pPr>
            <a:r>
              <a:rPr lang="en-US" sz="1200" dirty="0" smtClean="0"/>
              <a:t>By</a:t>
            </a:r>
            <a:r>
              <a:rPr lang="en-US" dirty="0" smtClean="0"/>
              <a:t>  </a:t>
            </a:r>
            <a:r>
              <a:rPr lang="en-US" sz="1200" dirty="0" smtClean="0"/>
              <a:t>Rob </a:t>
            </a:r>
            <a:r>
              <a:rPr lang="en-US" sz="1200" dirty="0" err="1" smtClean="0"/>
              <a:t>Wojcik</a:t>
            </a:r>
            <a:r>
              <a:rPr lang="en-US" sz="1200" dirty="0" smtClean="0"/>
              <a:t>, Felix Bachmann, Len Bass, Paul Clements, Paulo </a:t>
            </a:r>
            <a:r>
              <a:rPr lang="en-US" sz="1200" dirty="0" err="1" smtClean="0"/>
              <a:t>Merson</a:t>
            </a:r>
            <a:r>
              <a:rPr lang="en-US" sz="1200" dirty="0" smtClean="0"/>
              <a:t>, Robert Nord, and Bill Wood</a:t>
            </a:r>
          </a:p>
          <a:p>
            <a:pPr>
              <a:buNone/>
            </a:pPr>
            <a:endParaRPr lang="en-US" sz="1200" dirty="0" smtClean="0"/>
          </a:p>
          <a:p>
            <a:pPr>
              <a:buNone/>
            </a:pPr>
            <a:r>
              <a:rPr lang="en-US" sz="1200" dirty="0" smtClean="0"/>
              <a:t>An SEI Technical Report:  CMU/SEI-2006-TR-023</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Functional/non-functional</a:t>
            </a:r>
            <a:endParaRPr lang="en-US" dirty="0"/>
          </a:p>
        </p:txBody>
      </p:sp>
      <p:sp>
        <p:nvSpPr>
          <p:cNvPr id="3" name="Content Placeholder 2"/>
          <p:cNvSpPr>
            <a:spLocks noGrp="1"/>
          </p:cNvSpPr>
          <p:nvPr>
            <p:ph idx="1"/>
          </p:nvPr>
        </p:nvSpPr>
        <p:spPr/>
        <p:txBody>
          <a:bodyPr/>
          <a:lstStyle/>
          <a:p>
            <a:r>
              <a:rPr lang="en-US" dirty="0" smtClean="0"/>
              <a:t>If all we cared about  were functional requirements then no structure would be needed. The box below would represent the architecture of the product.</a:t>
            </a:r>
            <a:endParaRPr lang="en-US" dirty="0"/>
          </a:p>
        </p:txBody>
      </p:sp>
      <p:sp>
        <p:nvSpPr>
          <p:cNvPr id="4" name="Rectangle 3"/>
          <p:cNvSpPr/>
          <p:nvPr/>
        </p:nvSpPr>
        <p:spPr>
          <a:xfrm>
            <a:off x="2590800" y="3810000"/>
            <a:ext cx="40386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a:xfrm>
            <a:off x="152400" y="1600201"/>
            <a:ext cx="8534400" cy="2057399"/>
          </a:xfrm>
        </p:spPr>
        <p:txBody>
          <a:bodyPr/>
          <a:lstStyle/>
          <a:p>
            <a:r>
              <a:rPr lang="en-US" dirty="0" smtClean="0"/>
              <a:t>We could just throw in some functions and connect them on the sequence we need them. And for 3 sequential functions that works OK but even in </a:t>
            </a:r>
            <a:r>
              <a:rPr lang="en-US" dirty="0" err="1" smtClean="0"/>
              <a:t>CpSc</a:t>
            </a:r>
            <a:r>
              <a:rPr lang="en-US" dirty="0" smtClean="0"/>
              <a:t> 1010 you need more.</a:t>
            </a:r>
            <a:endParaRPr lang="en-US" dirty="0"/>
          </a:p>
        </p:txBody>
      </p:sp>
      <p:sp>
        <p:nvSpPr>
          <p:cNvPr id="4" name="Rectangle 3"/>
          <p:cNvSpPr/>
          <p:nvPr/>
        </p:nvSpPr>
        <p:spPr>
          <a:xfrm>
            <a:off x="2590800" y="3810000"/>
            <a:ext cx="40386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0" y="4267200"/>
            <a:ext cx="595035" cy="369332"/>
          </a:xfrm>
          <a:prstGeom prst="rect">
            <a:avLst/>
          </a:prstGeom>
          <a:noFill/>
        </p:spPr>
        <p:txBody>
          <a:bodyPr wrap="none" rtlCol="0">
            <a:spAutoFit/>
          </a:bodyPr>
          <a:lstStyle/>
          <a:p>
            <a:r>
              <a:rPr lang="en-US" dirty="0" smtClean="0"/>
              <a:t>F(x)</a:t>
            </a:r>
            <a:endParaRPr lang="en-US" dirty="0"/>
          </a:p>
        </p:txBody>
      </p:sp>
      <p:sp>
        <p:nvSpPr>
          <p:cNvPr id="6" name="TextBox 5"/>
          <p:cNvSpPr txBox="1"/>
          <p:nvPr/>
        </p:nvSpPr>
        <p:spPr>
          <a:xfrm>
            <a:off x="4013786" y="4636532"/>
            <a:ext cx="633507" cy="369332"/>
          </a:xfrm>
          <a:prstGeom prst="rect">
            <a:avLst/>
          </a:prstGeom>
          <a:noFill/>
        </p:spPr>
        <p:txBody>
          <a:bodyPr wrap="none" rtlCol="0">
            <a:spAutoFit/>
          </a:bodyPr>
          <a:lstStyle/>
          <a:p>
            <a:r>
              <a:rPr lang="en-US" dirty="0" smtClean="0"/>
              <a:t>G(y)</a:t>
            </a:r>
            <a:endParaRPr lang="en-US" dirty="0"/>
          </a:p>
        </p:txBody>
      </p:sp>
      <p:sp>
        <p:nvSpPr>
          <p:cNvPr id="7" name="TextBox 6"/>
          <p:cNvSpPr txBox="1"/>
          <p:nvPr/>
        </p:nvSpPr>
        <p:spPr>
          <a:xfrm>
            <a:off x="3067941" y="5486400"/>
            <a:ext cx="620683" cy="369332"/>
          </a:xfrm>
          <a:prstGeom prst="rect">
            <a:avLst/>
          </a:prstGeom>
          <a:noFill/>
        </p:spPr>
        <p:txBody>
          <a:bodyPr wrap="none" rtlCol="0">
            <a:spAutoFit/>
          </a:bodyPr>
          <a:lstStyle/>
          <a:p>
            <a:r>
              <a:rPr lang="en-US" dirty="0" smtClean="0"/>
              <a:t>H(z)</a:t>
            </a:r>
            <a:endParaRPr lang="en-US" dirty="0"/>
          </a:p>
        </p:txBody>
      </p:sp>
      <p:cxnSp>
        <p:nvCxnSpPr>
          <p:cNvPr id="9" name="Curved Connector 8"/>
          <p:cNvCxnSpPr>
            <a:stCxn id="5" idx="2"/>
            <a:endCxn id="7" idx="0"/>
          </p:cNvCxnSpPr>
          <p:nvPr/>
        </p:nvCxnSpPr>
        <p:spPr>
          <a:xfrm rot="16200000" flipH="1">
            <a:off x="2936966" y="5045083"/>
            <a:ext cx="849868" cy="3276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7" idx="3"/>
            <a:endCxn id="6" idx="2"/>
          </p:cNvCxnSpPr>
          <p:nvPr/>
        </p:nvCxnSpPr>
        <p:spPr>
          <a:xfrm flipV="1">
            <a:off x="3688624" y="5005864"/>
            <a:ext cx="641916" cy="66520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802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a:t>
            </a:r>
            <a:endParaRPr lang="en-US" dirty="0"/>
          </a:p>
        </p:txBody>
      </p:sp>
      <p:sp>
        <p:nvSpPr>
          <p:cNvPr id="3" name="Content Placeholder 2"/>
          <p:cNvSpPr>
            <a:spLocks noGrp="1"/>
          </p:cNvSpPr>
          <p:nvPr>
            <p:ph idx="1"/>
          </p:nvPr>
        </p:nvSpPr>
        <p:spPr>
          <a:xfrm>
            <a:off x="495300" y="1617453"/>
            <a:ext cx="8229600" cy="4525963"/>
          </a:xfrm>
        </p:spPr>
        <p:txBody>
          <a:bodyPr/>
          <a:lstStyle/>
          <a:p>
            <a:r>
              <a:rPr lang="en-US" sz="2800" dirty="0" smtClean="0"/>
              <a:t>Dividing the box into two pieces results in more modularity and an easier to understand and  maintain system but it may result in a slower, less secure system. ADD gives a technique for knowing what attributes are important.</a:t>
            </a:r>
            <a:endParaRPr lang="en-US" sz="2800" dirty="0"/>
          </a:p>
        </p:txBody>
      </p:sp>
      <p:sp>
        <p:nvSpPr>
          <p:cNvPr id="6" name="Rectangle 5"/>
          <p:cNvSpPr/>
          <p:nvPr/>
        </p:nvSpPr>
        <p:spPr>
          <a:xfrm>
            <a:off x="2590800" y="3810000"/>
            <a:ext cx="12954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19600" y="3810000"/>
            <a:ext cx="22098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6" idx="3"/>
            <a:endCxn id="7" idx="1"/>
          </p:cNvCxnSpPr>
          <p:nvPr/>
        </p:nvCxnSpPr>
        <p:spPr>
          <a:xfrm>
            <a:off x="3886200" y="5105400"/>
            <a:ext cx="533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590800" y="3810000"/>
            <a:ext cx="40386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31790" y="4920734"/>
            <a:ext cx="595035" cy="369332"/>
          </a:xfrm>
          <a:prstGeom prst="rect">
            <a:avLst/>
          </a:prstGeom>
          <a:noFill/>
        </p:spPr>
        <p:txBody>
          <a:bodyPr wrap="none" rtlCol="0">
            <a:spAutoFit/>
          </a:bodyPr>
          <a:lstStyle/>
          <a:p>
            <a:r>
              <a:rPr lang="en-US" dirty="0" smtClean="0"/>
              <a:t>F(x)</a:t>
            </a:r>
            <a:endParaRPr lang="en-US" dirty="0"/>
          </a:p>
        </p:txBody>
      </p:sp>
      <p:sp>
        <p:nvSpPr>
          <p:cNvPr id="10" name="TextBox 9"/>
          <p:cNvSpPr txBox="1"/>
          <p:nvPr/>
        </p:nvSpPr>
        <p:spPr>
          <a:xfrm>
            <a:off x="5719204" y="4070866"/>
            <a:ext cx="633507" cy="369332"/>
          </a:xfrm>
          <a:prstGeom prst="rect">
            <a:avLst/>
          </a:prstGeom>
          <a:noFill/>
        </p:spPr>
        <p:txBody>
          <a:bodyPr wrap="none" rtlCol="0">
            <a:spAutoFit/>
          </a:bodyPr>
          <a:lstStyle/>
          <a:p>
            <a:r>
              <a:rPr lang="en-US" dirty="0" smtClean="0"/>
              <a:t>G(y)</a:t>
            </a:r>
            <a:endParaRPr lang="en-US" dirty="0"/>
          </a:p>
        </p:txBody>
      </p:sp>
      <p:sp>
        <p:nvSpPr>
          <p:cNvPr id="11" name="TextBox 10"/>
          <p:cNvSpPr txBox="1"/>
          <p:nvPr/>
        </p:nvSpPr>
        <p:spPr>
          <a:xfrm>
            <a:off x="4773359" y="4920734"/>
            <a:ext cx="620683" cy="369332"/>
          </a:xfrm>
          <a:prstGeom prst="rect">
            <a:avLst/>
          </a:prstGeom>
          <a:noFill/>
        </p:spPr>
        <p:txBody>
          <a:bodyPr wrap="none" rtlCol="0">
            <a:spAutoFit/>
          </a:bodyPr>
          <a:lstStyle/>
          <a:p>
            <a:r>
              <a:rPr lang="en-US" dirty="0" smtClean="0"/>
              <a:t>H(z)</a:t>
            </a:r>
            <a:endParaRPr lang="en-US" dirty="0"/>
          </a:p>
        </p:txBody>
      </p:sp>
      <p:cxnSp>
        <p:nvCxnSpPr>
          <p:cNvPr id="12" name="Curved Connector 11"/>
          <p:cNvCxnSpPr>
            <a:stCxn id="11" idx="3"/>
            <a:endCxn id="10" idx="2"/>
          </p:cNvCxnSpPr>
          <p:nvPr/>
        </p:nvCxnSpPr>
        <p:spPr>
          <a:xfrm flipV="1">
            <a:off x="5394042" y="4440198"/>
            <a:ext cx="641916" cy="66520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a:endCxn id="11" idx="1"/>
          </p:cNvCxnSpPr>
          <p:nvPr/>
        </p:nvCxnSpPr>
        <p:spPr>
          <a:xfrm>
            <a:off x="3626825" y="5105400"/>
            <a:ext cx="11465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One design is transformed into another design by applying an operator</a:t>
            </a:r>
          </a:p>
          <a:p>
            <a:r>
              <a:rPr lang="en-US" dirty="0" smtClean="0"/>
              <a:t>“decompose” is an operator</a:t>
            </a:r>
          </a:p>
          <a:p>
            <a:r>
              <a:rPr lang="en-US" dirty="0" smtClean="0"/>
              <a:t>A transformation makes specific changes to specific attributes of a design but leaves other attributes unchanged. One module becomes 2.</a:t>
            </a:r>
          </a:p>
          <a:p>
            <a:r>
              <a:rPr lang="en-US" dirty="0" smtClean="0"/>
              <a:t>Decompose does not destroy anything it simply repackages it.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A functional requirement is a statement  of something the system must be able to do to be considered “complete.”</a:t>
            </a:r>
          </a:p>
          <a:p>
            <a:r>
              <a:rPr lang="en-US" dirty="0" smtClean="0"/>
              <a:t>A module implements a functional requirement.</a:t>
            </a:r>
          </a:p>
          <a:p>
            <a:endParaRPr lang="en-US" dirty="0"/>
          </a:p>
        </p:txBody>
      </p:sp>
    </p:spTree>
    <p:extLst>
      <p:ext uri="{BB962C8B-B14F-4D97-AF65-F5344CB8AC3E}">
        <p14:creationId xmlns:p14="http://schemas.microsoft.com/office/powerpoint/2010/main" val="303039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dirty="0" smtClean="0"/>
              <a:t>A “non-functional” requirement is a constraint on a “quality attribute”.</a:t>
            </a:r>
          </a:p>
          <a:p>
            <a:r>
              <a:rPr lang="en-US" dirty="0" smtClean="0"/>
              <a:t>There is no one piece of code that satisfies the non-functional requirement.</a:t>
            </a:r>
          </a:p>
          <a:p>
            <a:r>
              <a:rPr lang="en-US" dirty="0" smtClean="0"/>
              <a:t>Modularity is a quality attribute</a:t>
            </a:r>
          </a:p>
          <a:p>
            <a:r>
              <a:rPr lang="en-US" dirty="0" smtClean="0"/>
              <a:t>“Must be able to locate and repair a defect in 2 days” is a non-functional constraint on modularity</a:t>
            </a:r>
            <a:endParaRPr lang="en-US" dirty="0"/>
          </a:p>
        </p:txBody>
      </p:sp>
    </p:spTree>
    <p:extLst>
      <p:ext uri="{BB962C8B-B14F-4D97-AF65-F5344CB8AC3E}">
        <p14:creationId xmlns:p14="http://schemas.microsoft.com/office/powerpoint/2010/main" val="1069870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2819400" y="1536216"/>
            <a:ext cx="3900488" cy="5321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to ADD</a:t>
            </a:r>
            <a:endParaRPr lang="en-US" dirty="0"/>
          </a:p>
        </p:txBody>
      </p:sp>
      <p:sp>
        <p:nvSpPr>
          <p:cNvPr id="3" name="Content Placeholder 2"/>
          <p:cNvSpPr>
            <a:spLocks noGrp="1"/>
          </p:cNvSpPr>
          <p:nvPr>
            <p:ph idx="1"/>
          </p:nvPr>
        </p:nvSpPr>
        <p:spPr/>
        <p:txBody>
          <a:bodyPr/>
          <a:lstStyle/>
          <a:p>
            <a:r>
              <a:rPr lang="en-US" dirty="0" smtClean="0"/>
              <a:t>Inputs to ADD are </a:t>
            </a:r>
          </a:p>
          <a:p>
            <a:pPr lvl="1"/>
            <a:r>
              <a:rPr lang="en-US" dirty="0" smtClean="0"/>
              <a:t>functional requirements, </a:t>
            </a:r>
          </a:p>
          <a:p>
            <a:pPr lvl="1"/>
            <a:r>
              <a:rPr lang="en-US" dirty="0" smtClean="0"/>
              <a:t>design constraints, and </a:t>
            </a:r>
          </a:p>
          <a:p>
            <a:pPr lvl="1"/>
            <a:r>
              <a:rPr lang="en-US" dirty="0" smtClean="0"/>
              <a:t>quality attribute (non-functional) requirements that system stakeholders have prioritized according to business and mission goals.</a:t>
            </a:r>
          </a:p>
          <a:p>
            <a:r>
              <a:rPr lang="en-US" dirty="0" smtClean="0"/>
              <a:t>The architect leads the effort to prioritize quality attributes, many of which contradict each other.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 from ADD</a:t>
            </a:r>
            <a:endParaRPr lang="en-US" dirty="0"/>
          </a:p>
        </p:txBody>
      </p:sp>
      <p:sp>
        <p:nvSpPr>
          <p:cNvPr id="3" name="Content Placeholder 2"/>
          <p:cNvSpPr>
            <a:spLocks noGrp="1"/>
          </p:cNvSpPr>
          <p:nvPr>
            <p:ph idx="1"/>
          </p:nvPr>
        </p:nvSpPr>
        <p:spPr/>
        <p:txBody>
          <a:bodyPr/>
          <a:lstStyle/>
          <a:p>
            <a:r>
              <a:rPr lang="en-US" sz="2000" dirty="0" smtClean="0"/>
              <a:t>The output of ADD is a design in terms of the roles, responsibilities, properties, and relationships among software elements. The following terms are used throughout this document: </a:t>
            </a:r>
          </a:p>
          <a:p>
            <a:r>
              <a:rPr lang="en-US" sz="2000" b="1" dirty="0" smtClean="0"/>
              <a:t>software element: a computational or developmental artifact that fulfills various roles and responsibilities, has defined properties, and relates to other soft-ware elements to compose the architecture of a system [Bass 03] </a:t>
            </a:r>
          </a:p>
          <a:p>
            <a:r>
              <a:rPr lang="en-US" sz="2000" b="1" dirty="0" smtClean="0"/>
              <a:t>role: a set of related responsibilities [</a:t>
            </a:r>
            <a:r>
              <a:rPr lang="en-US" sz="2000" b="1" dirty="0" err="1" smtClean="0"/>
              <a:t>Wirfs</a:t>
            </a:r>
            <a:r>
              <a:rPr lang="en-US" sz="2000" b="1" dirty="0" smtClean="0"/>
              <a:t>-Brock 03] </a:t>
            </a:r>
          </a:p>
          <a:p>
            <a:r>
              <a:rPr lang="en-US" sz="2000" b="1" dirty="0" smtClean="0"/>
              <a:t>responsibility: the functionality, data, or information that a software element provides </a:t>
            </a:r>
          </a:p>
          <a:p>
            <a:r>
              <a:rPr lang="en-US" sz="2000" b="1" dirty="0" smtClean="0"/>
              <a:t>property: additional information about a software element such as name, type, quality attribute characteristic, protocol, and so on [Clements 03] </a:t>
            </a:r>
          </a:p>
          <a:p>
            <a:r>
              <a:rPr lang="en-US" sz="2000" b="1" dirty="0" smtClean="0"/>
              <a:t>relationship: a definition of how two software elements are associated with or interact with one another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architecture cartoon  – Android device</a:t>
            </a:r>
            <a:endParaRPr lang="en-US" dirty="0"/>
          </a:p>
        </p:txBody>
      </p:sp>
      <p:sp>
        <p:nvSpPr>
          <p:cNvPr id="4" name="Content Placeholder 2"/>
          <p:cNvSpPr txBox="1">
            <a:spLocks/>
          </p:cNvSpPr>
          <p:nvPr/>
        </p:nvSpPr>
        <p:spPr bwMode="auto">
          <a:xfrm>
            <a:off x="152400" y="1600200"/>
            <a:ext cx="3276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1" fontAlgn="base" latinLnBrk="0" hangingPunct="1">
              <a:lnSpc>
                <a:spcPct val="100000"/>
              </a:lnSpc>
              <a:spcBef>
                <a:spcPct val="20000"/>
              </a:spcBef>
              <a:spcAft>
                <a:spcPct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pitchFamily="-65" charset="-128"/>
              </a:rPr>
              <a:t>The fundamental unit is the “module.”</a:t>
            </a:r>
          </a:p>
          <a:p>
            <a:pPr marR="0" lvl="0" algn="l" defTabSz="457200" rtl="0" eaLnBrk="1" fontAlgn="base" latinLnBrk="0" hangingPunct="1">
              <a:lnSpc>
                <a:spcPct val="100000"/>
              </a:lnSpc>
              <a:spcBef>
                <a:spcPct val="20000"/>
              </a:spcBef>
              <a:spcAft>
                <a:spcPct val="0"/>
              </a:spcAft>
              <a:buClrTx/>
              <a:buSzTx/>
              <a:tabLst/>
              <a:defRPr/>
            </a:pPr>
            <a:endParaRPr lang="en-US" sz="2800" dirty="0">
              <a:latin typeface="+mn-lt"/>
              <a:cs typeface="ＭＳ Ｐゴシック" pitchFamily="-65" charset="-128"/>
            </a:endParaRPr>
          </a:p>
          <a:p>
            <a:pPr marR="0" lvl="0" algn="l" defTabSz="457200" rtl="0" eaLnBrk="1" fontAlgn="base" latinLnBrk="0" hangingPunct="1">
              <a:lnSpc>
                <a:spcPct val="100000"/>
              </a:lnSpc>
              <a:spcBef>
                <a:spcPct val="20000"/>
              </a:spcBef>
              <a:spcAft>
                <a:spcPct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pitchFamily="-65" charset="-128"/>
              </a:rPr>
              <a:t>The primary structure is a “layer.”</a:t>
            </a:r>
          </a:p>
          <a:p>
            <a:pPr marR="0" lvl="0" algn="l" defTabSz="457200" rtl="0" eaLnBrk="1" fontAlgn="base" latinLnBrk="0" hangingPunct="1">
              <a:lnSpc>
                <a:spcPct val="100000"/>
              </a:lnSpc>
              <a:spcBef>
                <a:spcPct val="20000"/>
              </a:spcBef>
              <a:spcAft>
                <a:spcPct val="0"/>
              </a:spcAft>
              <a:buClrTx/>
              <a:buSzTx/>
              <a:tabLst/>
              <a:defRPr/>
            </a:pPr>
            <a:endParaRPr lang="en-US" sz="2800" dirty="0">
              <a:latin typeface="+mn-lt"/>
              <a:cs typeface="ＭＳ Ｐゴシック" pitchFamily="-65" charset="-128"/>
            </a:endParaRPr>
          </a:p>
          <a:p>
            <a:pPr marR="0" lvl="0" algn="l" defTabSz="457200" rtl="0" eaLnBrk="1" fontAlgn="base" latinLnBrk="0" hangingPunct="1">
              <a:lnSpc>
                <a:spcPct val="100000"/>
              </a:lnSpc>
              <a:spcBef>
                <a:spcPct val="20000"/>
              </a:spcBef>
              <a:spcAft>
                <a:spcPct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pitchFamily="-65" charset="-128"/>
            </a:endParaRPr>
          </a:p>
        </p:txBody>
      </p:sp>
      <p:pic>
        <p:nvPicPr>
          <p:cNvPr id="5" name="Picture 2" descr="C:\Users\McGregor\EPF\layout\12db4517924\noconfig\Architecture\guidances\examples\resources\Android system-architecture.jpg"/>
          <p:cNvPicPr>
            <a:picLocks noChangeAspect="1" noChangeArrowheads="1"/>
          </p:cNvPicPr>
          <p:nvPr/>
        </p:nvPicPr>
        <p:blipFill>
          <a:blip r:embed="rId3"/>
          <a:srcRect/>
          <a:stretch>
            <a:fillRect/>
          </a:stretch>
        </p:blipFill>
        <p:spPr bwMode="auto">
          <a:xfrm>
            <a:off x="3429000" y="1981199"/>
            <a:ext cx="5715000" cy="48768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1: Confirm There Is Sufficient Requirements Information </a:t>
            </a:r>
            <a:br>
              <a:rPr lang="en-US" b="1" dirty="0" smtClean="0"/>
            </a:br>
            <a:endParaRPr lang="en-US" dirty="0"/>
          </a:p>
        </p:txBody>
      </p:sp>
      <p:sp>
        <p:nvSpPr>
          <p:cNvPr id="3" name="Content Placeholder 2"/>
          <p:cNvSpPr>
            <a:spLocks noGrp="1"/>
          </p:cNvSpPr>
          <p:nvPr>
            <p:ph idx="1"/>
          </p:nvPr>
        </p:nvSpPr>
        <p:spPr/>
        <p:txBody>
          <a:bodyPr/>
          <a:lstStyle/>
          <a:p>
            <a:r>
              <a:rPr lang="en-US" dirty="0" smtClean="0"/>
              <a:t>make sure that the system’s stakeholders have prioritized the requirements according to business and mission goals.</a:t>
            </a:r>
          </a:p>
          <a:p>
            <a:pPr lvl="1"/>
            <a:r>
              <a:rPr lang="en-US" dirty="0" smtClean="0"/>
              <a:t>Later we will see a way to do this during architecture definition </a:t>
            </a:r>
          </a:p>
          <a:p>
            <a:r>
              <a:rPr lang="en-US" dirty="0" smtClean="0"/>
              <a:t>confirm that there is sufficient information about the quality attribute requirements to proceed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457200" y="1600200"/>
            <a:ext cx="3381375" cy="4525963"/>
          </a:xfrm>
        </p:spPr>
        <p:txBody>
          <a:bodyPr/>
          <a:lstStyle/>
          <a:p>
            <a:r>
              <a:rPr lang="en-US" dirty="0" smtClean="0"/>
              <a:t>The model describes what the system must do from an abstract perspective.</a:t>
            </a:r>
            <a:endParaRPr lang="en-US" dirty="0"/>
          </a:p>
        </p:txBody>
      </p:sp>
      <p:sp>
        <p:nvSpPr>
          <p:cNvPr id="4" name="Rectangle 3"/>
          <p:cNvSpPr/>
          <p:nvPr/>
        </p:nvSpPr>
        <p:spPr>
          <a:xfrm>
            <a:off x="4114800" y="2286000"/>
            <a:ext cx="4572000" cy="3416320"/>
          </a:xfrm>
          <a:prstGeom prst="rect">
            <a:avLst/>
          </a:prstGeom>
        </p:spPr>
        <p:txBody>
          <a:bodyPr>
            <a:spAutoFit/>
          </a:bodyPr>
          <a:lstStyle/>
          <a:p>
            <a:r>
              <a:rPr lang="en-US" sz="1200" b="1" dirty="0" smtClean="0">
                <a:solidFill>
                  <a:srgbClr val="7F0055"/>
                </a:solidFill>
                <a:latin typeface="Courier New" panose="02070309020205020404" pitchFamily="49" charset="0"/>
              </a:rPr>
              <a:t>requirement</a:t>
            </a:r>
            <a:r>
              <a:rPr lang="en-US" sz="1200" b="1" dirty="0" smtClean="0">
                <a:solidFill>
                  <a:srgbClr val="000000"/>
                </a:solidFill>
                <a:latin typeface="Courier New" panose="02070309020205020404" pitchFamily="49" charset="0"/>
              </a:rPr>
              <a:t> Availability_R3 : </a:t>
            </a:r>
            <a:r>
              <a:rPr lang="en-US" sz="1200" b="1" dirty="0" smtClean="0">
                <a:solidFill>
                  <a:srgbClr val="2A00FF"/>
                </a:solidFill>
                <a:latin typeface="Courier New" panose="02070309020205020404" pitchFamily="49" charset="0"/>
              </a:rPr>
              <a:t>"Proficiency"</a:t>
            </a:r>
            <a:r>
              <a:rPr lang="en-US" sz="1200" b="1" dirty="0" smtClean="0">
                <a:solidFill>
                  <a:srgbClr val="000000"/>
                </a:solidFill>
                <a:latin typeface="Courier New" panose="02070309020205020404" pitchFamily="49" charset="0"/>
              </a:rPr>
              <a:t> </a:t>
            </a:r>
          </a:p>
          <a:p>
            <a:r>
              <a:rPr lang="en-US" sz="1200" dirty="0" smtClean="0">
                <a:solidFill>
                  <a:srgbClr val="000000"/>
                </a:solidFill>
                <a:latin typeface="Courier New" panose="02070309020205020404" pitchFamily="49" charset="0"/>
              </a:rPr>
              <a:t>[</a:t>
            </a:r>
          </a:p>
          <a:p>
            <a:r>
              <a:rPr lang="en-US" sz="1200" b="1" dirty="0" smtClean="0">
                <a:solidFill>
                  <a:srgbClr val="7F0055"/>
                </a:solidFill>
                <a:latin typeface="Courier New" panose="02070309020205020404" pitchFamily="49" charset="0"/>
              </a:rPr>
              <a:t>description</a:t>
            </a:r>
            <a:r>
              <a:rPr lang="en-US" sz="1200" b="1" dirty="0" smtClean="0">
                <a:solidFill>
                  <a:srgbClr val="000000"/>
                </a:solidFill>
                <a:latin typeface="Courier New" panose="02070309020205020404" pitchFamily="49" charset="0"/>
              </a:rPr>
              <a:t> </a:t>
            </a:r>
            <a:r>
              <a:rPr lang="en-US" sz="1200" b="1" dirty="0" smtClean="0">
                <a:solidFill>
                  <a:srgbClr val="7F0055"/>
                </a:solidFill>
                <a:latin typeface="Courier New" panose="02070309020205020404" pitchFamily="49" charset="0"/>
              </a:rPr>
              <a:t>this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proficiency as measured over a year"</a:t>
            </a:r>
            <a:r>
              <a:rPr lang="en-US" sz="1200" b="1" dirty="0" smtClean="0">
                <a:solidFill>
                  <a:srgbClr val="000000"/>
                </a:solidFill>
                <a:latin typeface="Courier New" panose="02070309020205020404" pitchFamily="49" charset="0"/>
              </a:rPr>
              <a:t> Proficiency</a:t>
            </a:r>
          </a:p>
          <a:p>
            <a:r>
              <a:rPr lang="en-US" sz="1200" b="1" dirty="0" smtClean="0">
                <a:solidFill>
                  <a:srgbClr val="7F0055"/>
                </a:solidFill>
                <a:latin typeface="Courier New" panose="02070309020205020404" pitchFamily="49" charset="0"/>
              </a:rPr>
              <a:t>rationale</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communicates with a fleet of satellites "</a:t>
            </a:r>
          </a:p>
          <a:p>
            <a:r>
              <a:rPr lang="en-US" sz="1200" b="1" dirty="0" smtClean="0">
                <a:solidFill>
                  <a:srgbClr val="7F0055"/>
                </a:solidFill>
                <a:latin typeface="Courier New" panose="02070309020205020404" pitchFamily="49" charset="0"/>
              </a:rPr>
              <a:t>mitigates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"Leaving satellites without control"</a:t>
            </a:r>
          </a:p>
          <a:p>
            <a:r>
              <a:rPr lang="en-US" sz="1200" b="1" dirty="0" smtClean="0">
                <a:solidFill>
                  <a:srgbClr val="7F0055"/>
                </a:solidFill>
                <a:latin typeface="Courier New" panose="02070309020205020404" pitchFamily="49" charset="0"/>
              </a:rPr>
              <a:t>issues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"what types of </a:t>
            </a:r>
            <a:r>
              <a:rPr lang="en-US" sz="1200" b="1" u="sng" dirty="0" smtClean="0">
                <a:solidFill>
                  <a:srgbClr val="2A00FF"/>
                </a:solidFill>
                <a:latin typeface="Courier New" panose="02070309020205020404" pitchFamily="49" charset="0"/>
              </a:rPr>
              <a:t>outages does this cover"</a:t>
            </a:r>
          </a:p>
          <a:p>
            <a:r>
              <a:rPr lang="en-US" sz="1200" dirty="0" smtClean="0">
                <a:solidFill>
                  <a:srgbClr val="000000"/>
                </a:solidFill>
                <a:latin typeface="Courier New" panose="02070309020205020404" pitchFamily="49" charset="0"/>
              </a:rPr>
              <a:t>] </a:t>
            </a:r>
          </a:p>
          <a:p>
            <a:endParaRPr lang="en-US" sz="1200" dirty="0" smtClean="0">
              <a:latin typeface="Courier New" panose="02070309020205020404" pitchFamily="49" charset="0"/>
            </a:endParaRPr>
          </a:p>
          <a:p>
            <a:r>
              <a:rPr lang="en-US" sz="1200" b="1" dirty="0" smtClean="0">
                <a:solidFill>
                  <a:srgbClr val="7F0055"/>
                </a:solidFill>
                <a:latin typeface="Courier New" panose="02070309020205020404" pitchFamily="49" charset="0"/>
              </a:rPr>
              <a:t>requirement</a:t>
            </a:r>
            <a:r>
              <a:rPr lang="en-US" sz="1200" b="1" dirty="0" smtClean="0">
                <a:solidFill>
                  <a:srgbClr val="000000"/>
                </a:solidFill>
                <a:latin typeface="Courier New" panose="02070309020205020404" pitchFamily="49" charset="0"/>
              </a:rPr>
              <a:t> ResponseTime_R1 : </a:t>
            </a:r>
            <a:r>
              <a:rPr lang="en-US" sz="1200" b="1" dirty="0" smtClean="0">
                <a:solidFill>
                  <a:srgbClr val="2A00FF"/>
                </a:solidFill>
                <a:latin typeface="Courier New" panose="02070309020205020404" pitchFamily="49" charset="0"/>
              </a:rPr>
              <a:t>"Response Time"</a:t>
            </a:r>
            <a:r>
              <a:rPr lang="en-US" sz="1200" b="1" dirty="0" smtClean="0">
                <a:solidFill>
                  <a:srgbClr val="000000"/>
                </a:solidFill>
                <a:latin typeface="Courier New" panose="02070309020205020404" pitchFamily="49" charset="0"/>
              </a:rPr>
              <a:t> </a:t>
            </a:r>
          </a:p>
          <a:p>
            <a:r>
              <a:rPr lang="en-US" sz="1200" dirty="0" smtClean="0">
                <a:solidFill>
                  <a:srgbClr val="000000"/>
                </a:solidFill>
                <a:latin typeface="Courier New" panose="02070309020205020404" pitchFamily="49" charset="0"/>
              </a:rPr>
              <a:t>[</a:t>
            </a:r>
          </a:p>
          <a:p>
            <a:r>
              <a:rPr lang="en-US" sz="1200" b="1" dirty="0" smtClean="0">
                <a:solidFill>
                  <a:srgbClr val="7F0055"/>
                </a:solidFill>
                <a:latin typeface="Courier New" panose="02070309020205020404" pitchFamily="49" charset="0"/>
              </a:rPr>
              <a:t>description</a:t>
            </a:r>
            <a:r>
              <a:rPr lang="en-US" sz="1200" b="1" dirty="0" smtClean="0">
                <a:solidFill>
                  <a:srgbClr val="000000"/>
                </a:solidFill>
                <a:latin typeface="Courier New" panose="02070309020205020404" pitchFamily="49" charset="0"/>
              </a:rPr>
              <a:t> </a:t>
            </a:r>
            <a:r>
              <a:rPr lang="en-US" sz="1200" b="1" dirty="0" smtClean="0">
                <a:solidFill>
                  <a:srgbClr val="7F0055"/>
                </a:solidFill>
                <a:latin typeface="Courier New" panose="02070309020205020404" pitchFamily="49" charset="0"/>
              </a:rPr>
              <a:t>this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response time for responding to a message"</a:t>
            </a:r>
            <a:r>
              <a:rPr lang="en-US" sz="1200" b="1" dirty="0" smtClean="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ResponseTime</a:t>
            </a:r>
            <a:endParaRPr lang="en-US" sz="1200" b="1" dirty="0" smtClean="0">
              <a:solidFill>
                <a:srgbClr val="000000"/>
              </a:solidFill>
              <a:latin typeface="Courier New" panose="02070309020205020404" pitchFamily="49" charset="0"/>
            </a:endParaRPr>
          </a:p>
          <a:p>
            <a:r>
              <a:rPr lang="en-US" sz="1200" b="1" dirty="0" smtClean="0">
                <a:solidFill>
                  <a:srgbClr val="7F0055"/>
                </a:solidFill>
                <a:latin typeface="Courier New" panose="02070309020205020404" pitchFamily="49" charset="0"/>
              </a:rPr>
              <a:t>rationale</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communicates with a fleet of satellites "</a:t>
            </a:r>
          </a:p>
          <a:p>
            <a:r>
              <a:rPr lang="en-US" sz="1200" b="1" dirty="0" smtClean="0">
                <a:solidFill>
                  <a:srgbClr val="7F0055"/>
                </a:solidFill>
                <a:latin typeface="Courier New" panose="02070309020205020404" pitchFamily="49" charset="0"/>
              </a:rPr>
              <a:t>mitigates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"Leaving satellites without control"</a:t>
            </a:r>
          </a:p>
          <a:p>
            <a:r>
              <a:rPr lang="en-US" sz="1200" b="1" dirty="0" smtClean="0">
                <a:solidFill>
                  <a:srgbClr val="7F0055"/>
                </a:solidFill>
                <a:latin typeface="Courier New" panose="02070309020205020404" pitchFamily="49" charset="0"/>
              </a:rPr>
              <a:t>issues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"what has to happen during processing"</a:t>
            </a:r>
            <a:r>
              <a:rPr lang="en-US" sz="1200" dirty="0" smtClean="0">
                <a:solidFill>
                  <a:srgbClr val="000000"/>
                </a:solidFill>
                <a:latin typeface="Courier New" panose="02070309020205020404" pitchFamily="49" charset="0"/>
              </a:rPr>
              <a:t>] </a:t>
            </a:r>
            <a:endParaRPr lang="en-US" sz="1200" dirty="0">
              <a:solidFill>
                <a:srgbClr val="000000"/>
              </a:solidFill>
              <a:latin typeface="Courier New" panose="02070309020205020404"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a:xfrm>
            <a:off x="228600" y="1600200"/>
            <a:ext cx="3124200" cy="4525963"/>
          </a:xfrm>
        </p:spPr>
        <p:txBody>
          <a:bodyPr/>
          <a:lstStyle/>
          <a:p>
            <a:r>
              <a:rPr lang="en-US" sz="2000" dirty="0" smtClean="0"/>
              <a:t>Use cases restate requirements from the user’s perspective.</a:t>
            </a:r>
          </a:p>
          <a:p>
            <a:r>
              <a:rPr lang="en-US" sz="2000" dirty="0" smtClean="0"/>
              <a:t>A use case has a many-to-many relationship with requirements</a:t>
            </a:r>
            <a:endParaRPr lang="en-US" sz="2000" dirty="0"/>
          </a:p>
        </p:txBody>
      </p:sp>
      <p:pic>
        <p:nvPicPr>
          <p:cNvPr id="4" name="Picture 2"/>
          <p:cNvPicPr>
            <a:picLocks noChangeAspect="1" noChangeArrowheads="1"/>
          </p:cNvPicPr>
          <p:nvPr/>
        </p:nvPicPr>
        <p:blipFill>
          <a:blip r:embed="rId2"/>
          <a:srcRect/>
          <a:stretch>
            <a:fillRect/>
          </a:stretch>
        </p:blipFill>
        <p:spPr bwMode="auto">
          <a:xfrm>
            <a:off x="3619500" y="2667000"/>
            <a:ext cx="55245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lstStyle/>
          <a:p>
            <a:r>
              <a:rPr lang="en-US" dirty="0" smtClean="0"/>
              <a:t>Each use case has several related scenarios</a:t>
            </a:r>
          </a:p>
          <a:p>
            <a:pPr lvl="1"/>
            <a:r>
              <a:rPr lang="en-US" dirty="0" smtClean="0"/>
              <a:t>Normal (sunny day) scenarios</a:t>
            </a:r>
          </a:p>
          <a:p>
            <a:pPr lvl="1"/>
            <a:r>
              <a:rPr lang="en-US" dirty="0" smtClean="0"/>
              <a:t>Error (rainy day) scenarios</a:t>
            </a:r>
          </a:p>
          <a:p>
            <a:pPr lvl="1"/>
            <a:r>
              <a:rPr lang="en-US" dirty="0" smtClean="0"/>
              <a:t>Exceptional scenarios</a:t>
            </a:r>
          </a:p>
          <a:p>
            <a:r>
              <a:rPr lang="en-US" dirty="0" smtClean="0"/>
              <a:t>A scenario is a dialog</a:t>
            </a:r>
            <a:endParaRPr lang="en-US" dirty="0"/>
          </a:p>
        </p:txBody>
      </p:sp>
      <p:graphicFrame>
        <p:nvGraphicFramePr>
          <p:cNvPr id="4" name="Table 3"/>
          <p:cNvGraphicFramePr>
            <a:graphicFrameLocks noGrp="1"/>
          </p:cNvGraphicFramePr>
          <p:nvPr/>
        </p:nvGraphicFramePr>
        <p:xfrm>
          <a:off x="1524000" y="4642803"/>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The actor</a:t>
                      </a:r>
                      <a:r>
                        <a:rPr lang="en-US" baseline="0" dirty="0" smtClean="0"/>
                        <a:t>:</a:t>
                      </a:r>
                      <a:endParaRPr lang="en-US" dirty="0"/>
                    </a:p>
                  </a:txBody>
                  <a:tcPr/>
                </a:tc>
                <a:tc>
                  <a:txBody>
                    <a:bodyPr/>
                    <a:lstStyle/>
                    <a:p>
                      <a:r>
                        <a:rPr lang="en-US" dirty="0" smtClean="0"/>
                        <a:t>The system responds by:</a:t>
                      </a:r>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Table 3"/>
          <p:cNvGraphicFramePr>
            <a:graphicFrameLocks noGrp="1"/>
          </p:cNvGraphicFramePr>
          <p:nvPr/>
        </p:nvGraphicFramePr>
        <p:xfrm>
          <a:off x="1371600" y="1905000"/>
          <a:ext cx="6477000" cy="2021840"/>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70840">
                <a:tc>
                  <a:txBody>
                    <a:bodyPr/>
                    <a:lstStyle/>
                    <a:p>
                      <a:r>
                        <a:rPr lang="en-US" dirty="0" smtClean="0"/>
                        <a:t>The actor</a:t>
                      </a:r>
                      <a:r>
                        <a:rPr lang="en-US" baseline="0" dirty="0" smtClean="0"/>
                        <a:t>:</a:t>
                      </a:r>
                      <a:endParaRPr lang="en-US" dirty="0"/>
                    </a:p>
                  </a:txBody>
                  <a:tcPr/>
                </a:tc>
                <a:tc>
                  <a:txBody>
                    <a:bodyPr/>
                    <a:lstStyle/>
                    <a:p>
                      <a:r>
                        <a:rPr lang="en-US" dirty="0" smtClean="0"/>
                        <a:t>The system responds by:</a:t>
                      </a:r>
                      <a:endParaRPr lang="en-US" dirty="0"/>
                    </a:p>
                  </a:txBody>
                  <a:tcPr/>
                </a:tc>
                <a:extLst>
                  <a:ext uri="{0D108BD9-81ED-4DB2-BD59-A6C34878D82A}">
                    <a16:rowId xmlns:a16="http://schemas.microsoft.com/office/drawing/2014/main" val="10000"/>
                  </a:ext>
                </a:extLst>
              </a:tr>
              <a:tr h="370840">
                <a:tc>
                  <a:txBody>
                    <a:bodyPr/>
                    <a:lstStyle/>
                    <a:p>
                      <a:r>
                        <a:rPr lang="en-US" dirty="0" smtClean="0"/>
                        <a:t>Inserts a DVD into the slot</a:t>
                      </a:r>
                      <a:endParaRPr lang="en-US" dirty="0"/>
                    </a:p>
                  </a:txBody>
                  <a:tcPr/>
                </a:tc>
                <a:tc>
                  <a:txBody>
                    <a:bodyPr/>
                    <a:lstStyle/>
                    <a:p>
                      <a:r>
                        <a:rPr lang="en-US" dirty="0" smtClean="0"/>
                        <a:t>Beginning</a:t>
                      </a:r>
                      <a:r>
                        <a:rPr lang="en-US" baseline="0" dirty="0" smtClean="0"/>
                        <a:t> to show the video on the currently selected screens</a:t>
                      </a:r>
                      <a:endParaRPr lang="en-US" dirty="0"/>
                    </a:p>
                  </a:txBody>
                  <a:tcPr/>
                </a:tc>
                <a:extLst>
                  <a:ext uri="{0D108BD9-81ED-4DB2-BD59-A6C34878D82A}">
                    <a16:rowId xmlns:a16="http://schemas.microsoft.com/office/drawing/2014/main" val="10001"/>
                  </a:ext>
                </a:extLst>
              </a:tr>
              <a:tr h="370840">
                <a:tc>
                  <a:txBody>
                    <a:bodyPr/>
                    <a:lstStyle/>
                    <a:p>
                      <a:r>
                        <a:rPr lang="en-US" dirty="0" smtClean="0"/>
                        <a:t>Adjusts the volume on the console screen</a:t>
                      </a:r>
                      <a:endParaRPr lang="en-US" dirty="0"/>
                    </a:p>
                  </a:txBody>
                  <a:tcPr/>
                </a:tc>
                <a:tc>
                  <a:txBody>
                    <a:bodyPr/>
                    <a:lstStyle/>
                    <a:p>
                      <a:r>
                        <a:rPr lang="en-US" dirty="0" smtClean="0"/>
                        <a:t>Adjusting the output of the speaker system</a:t>
                      </a:r>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Reqspec</a:t>
            </a:r>
            <a:r>
              <a:rPr lang="en-US" dirty="0" smtClean="0"/>
              <a:t>: Stakeholder goals</a:t>
            </a:r>
            <a:endParaRPr lang="en-US" dirty="0"/>
          </a:p>
        </p:txBody>
      </p:sp>
      <p:sp>
        <p:nvSpPr>
          <p:cNvPr id="3" name="Content Placeholder 2"/>
          <p:cNvSpPr>
            <a:spLocks noGrp="1"/>
          </p:cNvSpPr>
          <p:nvPr>
            <p:ph idx="1"/>
          </p:nvPr>
        </p:nvSpPr>
        <p:spPr/>
        <p:txBody>
          <a:bodyPr/>
          <a:lstStyle/>
          <a:p>
            <a:pPr marL="0" indent="0">
              <a:buNone/>
            </a:pPr>
            <a:r>
              <a:rPr lang="en-US" sz="1800" dirty="0"/>
              <a:t>stakeholder goals </a:t>
            </a:r>
            <a:r>
              <a:rPr lang="en-US" sz="1800" dirty="0" err="1"/>
              <a:t>PACEgoals</a:t>
            </a:r>
            <a:r>
              <a:rPr lang="en-US" sz="1800" dirty="0"/>
              <a:t> : "</a:t>
            </a:r>
            <a:r>
              <a:rPr lang="en-US" sz="1800" u="sng" dirty="0"/>
              <a:t>Pacemaker stakeholder goals" for system [</a:t>
            </a:r>
          </a:p>
          <a:p>
            <a:pPr marL="0" indent="0">
              <a:buNone/>
            </a:pPr>
            <a:r>
              <a:rPr lang="en-US" sz="1800" dirty="0"/>
              <a:t>description "This document contains the </a:t>
            </a:r>
            <a:r>
              <a:rPr lang="en-US" sz="1800" u="sng" dirty="0"/>
              <a:t>stakeholder requirements for the Simple Control System (SCS).</a:t>
            </a:r>
          </a:p>
          <a:p>
            <a:pPr marL="0" indent="0">
              <a:buNone/>
            </a:pPr>
            <a:r>
              <a:rPr lang="en-US" sz="1800" dirty="0"/>
              <a:t>PACE provides control for a relatively simple device (SD). </a:t>
            </a:r>
          </a:p>
          <a:p>
            <a:pPr marL="0" indent="0">
              <a:buNone/>
            </a:pPr>
            <a:r>
              <a:rPr lang="en-US" sz="1800" dirty="0"/>
              <a:t>PACE consists of software, hardware, and humans."</a:t>
            </a:r>
          </a:p>
          <a:p>
            <a:pPr marL="0" indent="0">
              <a:buNone/>
            </a:pPr>
            <a:r>
              <a:rPr lang="en-US" sz="1800" dirty="0"/>
              <a:t>goal g1 : "Reliability" [</a:t>
            </a:r>
          </a:p>
          <a:p>
            <a:pPr marL="0" indent="0">
              <a:buNone/>
            </a:pPr>
            <a:r>
              <a:rPr lang="en-US" sz="1800" dirty="0"/>
              <a:t>description "The simple controller (SC) shall provide </a:t>
            </a:r>
            <a:r>
              <a:rPr lang="en-US" sz="1800" u="sng" dirty="0" err="1"/>
              <a:t>relible</a:t>
            </a:r>
            <a:r>
              <a:rPr lang="en-US" sz="1800" u="sng" dirty="0"/>
              <a:t> control of PACE."</a:t>
            </a:r>
          </a:p>
          <a:p>
            <a:pPr marL="0" indent="0">
              <a:buNone/>
            </a:pPr>
            <a:r>
              <a:rPr lang="en-US" sz="1800" dirty="0"/>
              <a:t>rationale "PACE is a safety critical device that cannot tolerate unreliable behavior."</a:t>
            </a:r>
          </a:p>
          <a:p>
            <a:pPr marL="0" indent="0">
              <a:buNone/>
            </a:pPr>
            <a:r>
              <a:rPr lang="en-US" sz="1800" dirty="0"/>
              <a:t>stakeholder </a:t>
            </a:r>
            <a:r>
              <a:rPr lang="en-US" sz="1800" dirty="0" err="1"/>
              <a:t>pace.jdm</a:t>
            </a:r>
            <a:endParaRPr lang="en-US" sz="1800" dirty="0"/>
          </a:p>
          <a:p>
            <a:pPr marL="0" indent="0">
              <a:buNone/>
            </a:pPr>
            <a:r>
              <a:rPr lang="en-US" sz="1800" dirty="0"/>
              <a:t>category </a:t>
            </a:r>
            <a:r>
              <a:rPr lang="en-US" sz="1800" dirty="0" err="1"/>
              <a:t>Quality.Safety</a:t>
            </a:r>
            <a:r>
              <a:rPr lang="en-US" sz="1800" dirty="0"/>
              <a:t> </a:t>
            </a:r>
          </a:p>
          <a:p>
            <a:pPr marL="0" indent="0">
              <a:buNone/>
            </a:pPr>
            <a:r>
              <a:rPr lang="en-US" sz="1800" dirty="0"/>
              <a:t>uncertainty[</a:t>
            </a:r>
          </a:p>
          <a:p>
            <a:pPr marL="0" indent="0">
              <a:buNone/>
            </a:pPr>
            <a:r>
              <a:rPr lang="en-US" sz="1800" dirty="0"/>
              <a:t>volatility 2</a:t>
            </a:r>
          </a:p>
          <a:p>
            <a:pPr marL="0" indent="0">
              <a:buNone/>
            </a:pPr>
            <a:r>
              <a:rPr lang="en-US" sz="1800" dirty="0"/>
              <a:t>impact </a:t>
            </a:r>
            <a:r>
              <a:rPr lang="en-US" sz="1800" dirty="0" smtClean="0"/>
              <a:t>3</a:t>
            </a:r>
            <a:endParaRPr lang="en-US" sz="1800" dirty="0"/>
          </a:p>
          <a:p>
            <a:pPr marL="0" indent="0">
              <a:buNone/>
            </a:pPr>
            <a:r>
              <a:rPr lang="en-US" sz="1800" dirty="0" smtClean="0"/>
              <a:t>]</a:t>
            </a:r>
            <a:endParaRPr lang="en-US" sz="1800" dirty="0"/>
          </a:p>
          <a:p>
            <a:pPr marL="0" indent="0">
              <a:buNone/>
            </a:pPr>
            <a:r>
              <a:rPr lang="en-US" sz="1800" dirty="0"/>
              <a:t>]</a:t>
            </a:r>
          </a:p>
        </p:txBody>
      </p:sp>
    </p:spTree>
    <p:extLst>
      <p:ext uri="{BB962C8B-B14F-4D97-AF65-F5344CB8AC3E}">
        <p14:creationId xmlns:p14="http://schemas.microsoft.com/office/powerpoint/2010/main" val="417317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a:t>
            </a:r>
            <a:endParaRPr lang="en-US" dirty="0"/>
          </a:p>
        </p:txBody>
      </p:sp>
      <p:sp>
        <p:nvSpPr>
          <p:cNvPr id="3" name="Content Placeholder 2"/>
          <p:cNvSpPr>
            <a:spLocks noGrp="1"/>
          </p:cNvSpPr>
          <p:nvPr>
            <p:ph idx="1"/>
          </p:nvPr>
        </p:nvSpPr>
        <p:spPr/>
        <p:txBody>
          <a:bodyPr/>
          <a:lstStyle/>
          <a:p>
            <a:pPr marL="0" indent="0">
              <a:buNone/>
            </a:pPr>
            <a:r>
              <a:rPr lang="en-US" sz="1600" b="1" dirty="0"/>
              <a:t>requirement speed_R1 : "throttle cannot exceed the maximum setting" </a:t>
            </a:r>
          </a:p>
          <a:p>
            <a:pPr marL="0" indent="0">
              <a:buNone/>
            </a:pPr>
            <a:r>
              <a:rPr lang="en-US" sz="1600" dirty="0"/>
              <a:t>[</a:t>
            </a:r>
          </a:p>
          <a:p>
            <a:pPr marL="0" indent="0">
              <a:buNone/>
            </a:pPr>
            <a:r>
              <a:rPr lang="en-US" sz="1600" b="1" dirty="0" smtClean="0"/>
              <a:t>	description </a:t>
            </a:r>
            <a:r>
              <a:rPr lang="en-US" sz="1600" b="1" dirty="0"/>
              <a:t>this " shall have a maximum reading that is less than or equal to maximum </a:t>
            </a:r>
            <a:r>
              <a:rPr lang="en-US" sz="1600" b="1" dirty="0" smtClean="0"/>
              <a:t>	setting</a:t>
            </a:r>
            <a:r>
              <a:rPr lang="en-US" sz="1600" b="1" dirty="0"/>
              <a:t>"</a:t>
            </a:r>
          </a:p>
          <a:p>
            <a:pPr marL="0" indent="0">
              <a:buNone/>
            </a:pPr>
            <a:r>
              <a:rPr lang="en-US" sz="1600" b="1" dirty="0" smtClean="0"/>
              <a:t>	rationale </a:t>
            </a:r>
            <a:r>
              <a:rPr lang="en-US" sz="1600" b="1" dirty="0"/>
              <a:t>"fly by wire may introduce an electrical error beyond the physical throttle </a:t>
            </a:r>
            <a:r>
              <a:rPr lang="en-US" sz="1600" b="1" dirty="0" smtClean="0"/>
              <a:t>			setting</a:t>
            </a:r>
            <a:r>
              <a:rPr lang="en-US" sz="1600" b="1" dirty="0"/>
              <a:t>"</a:t>
            </a:r>
          </a:p>
          <a:p>
            <a:pPr marL="0" indent="0">
              <a:buNone/>
            </a:pPr>
            <a:r>
              <a:rPr lang="en-US" sz="1600" b="1" dirty="0" smtClean="0"/>
              <a:t>	value </a:t>
            </a:r>
            <a:r>
              <a:rPr lang="en-US" sz="1600" b="1" dirty="0"/>
              <a:t>predicate </a:t>
            </a:r>
            <a:r>
              <a:rPr lang="en-US" sz="1600" b="1" dirty="0" err="1"/>
              <a:t>CurrentSpeed</a:t>
            </a:r>
            <a:r>
              <a:rPr lang="en-US" sz="1600" b="1" dirty="0"/>
              <a:t> &lt; </a:t>
            </a:r>
            <a:r>
              <a:rPr lang="en-US" sz="1600" b="1" dirty="0" err="1"/>
              <a:t>MaximumSpeed</a:t>
            </a:r>
            <a:endParaRPr lang="en-US" sz="1600" b="1" dirty="0"/>
          </a:p>
          <a:p>
            <a:pPr marL="0" indent="0">
              <a:buNone/>
            </a:pPr>
            <a:r>
              <a:rPr lang="en-US" sz="1600" b="1" dirty="0" smtClean="0"/>
              <a:t>	mitigates </a:t>
            </a:r>
            <a:r>
              <a:rPr lang="en-US" sz="1600" b="1" dirty="0"/>
              <a:t>"Invalid data sent by the </a:t>
            </a:r>
            <a:r>
              <a:rPr lang="en-US" sz="1600" b="1" u="sng" dirty="0"/>
              <a:t>speedometer"</a:t>
            </a:r>
          </a:p>
          <a:p>
            <a:pPr marL="0" indent="0">
              <a:buNone/>
            </a:pPr>
            <a:r>
              <a:rPr lang="en-US" sz="1600" b="1" dirty="0" smtClean="0"/>
              <a:t>	issues </a:t>
            </a:r>
            <a:r>
              <a:rPr lang="en-US" sz="1600" b="1" dirty="0"/>
              <a:t>"need to recognize that physical subsystems can present issues for a digital system"</a:t>
            </a:r>
          </a:p>
          <a:p>
            <a:pPr marL="0" indent="0">
              <a:buNone/>
            </a:pPr>
            <a:r>
              <a:rPr lang="en-US" sz="1600" b="1" dirty="0" smtClean="0"/>
              <a:t>	see </a:t>
            </a:r>
            <a:r>
              <a:rPr lang="en-US" sz="1600" b="1" dirty="0"/>
              <a:t>goal caccGoals.g1</a:t>
            </a:r>
          </a:p>
          <a:p>
            <a:pPr marL="0" indent="0">
              <a:buNone/>
            </a:pPr>
            <a:r>
              <a:rPr lang="en-US" sz="1600" b="1" dirty="0" smtClean="0"/>
              <a:t>	category </a:t>
            </a:r>
            <a:r>
              <a:rPr lang="en-US" sz="1600" b="1" dirty="0"/>
              <a:t>cc </a:t>
            </a:r>
            <a:r>
              <a:rPr lang="en-US" sz="1600" b="1" dirty="0" err="1"/>
              <a:t>acc</a:t>
            </a:r>
            <a:r>
              <a:rPr lang="en-US" sz="1600" b="1" dirty="0"/>
              <a:t> </a:t>
            </a:r>
            <a:r>
              <a:rPr lang="en-US" sz="1600" b="1" dirty="0" err="1"/>
              <a:t>cacc</a:t>
            </a:r>
            <a:endParaRPr lang="en-US" sz="1600" b="1" dirty="0"/>
          </a:p>
          <a:p>
            <a:pPr marL="0" indent="0">
              <a:buNone/>
            </a:pPr>
            <a:r>
              <a:rPr lang="en-US" sz="1600" b="1" dirty="0" smtClean="0"/>
              <a:t>	quality </a:t>
            </a:r>
            <a:r>
              <a:rPr lang="en-US" sz="1600" b="1" dirty="0"/>
              <a:t>safety </a:t>
            </a:r>
          </a:p>
          <a:p>
            <a:pPr marL="0" indent="0">
              <a:buNone/>
            </a:pPr>
            <a:r>
              <a:rPr lang="en-US" sz="1600" b="1" dirty="0" smtClean="0"/>
              <a:t>	uncertainty</a:t>
            </a:r>
            <a:r>
              <a:rPr lang="en-US" sz="1600" b="1" dirty="0"/>
              <a:t>[</a:t>
            </a:r>
          </a:p>
          <a:p>
            <a:pPr marL="0" indent="0">
              <a:buNone/>
            </a:pPr>
            <a:r>
              <a:rPr lang="en-US" sz="1600" b="1" dirty="0" smtClean="0"/>
              <a:t>		volatility </a:t>
            </a:r>
            <a:r>
              <a:rPr lang="en-US" sz="1600" b="1" dirty="0"/>
              <a:t>2</a:t>
            </a:r>
          </a:p>
          <a:p>
            <a:pPr marL="0" indent="0">
              <a:buNone/>
            </a:pPr>
            <a:r>
              <a:rPr lang="en-US" sz="1600" b="1" dirty="0" smtClean="0"/>
              <a:t>		impact 3	</a:t>
            </a:r>
            <a:endParaRPr lang="en-US" sz="1600" b="1" dirty="0"/>
          </a:p>
          <a:p>
            <a:pPr marL="0" indent="0">
              <a:buNone/>
            </a:pPr>
            <a:r>
              <a:rPr lang="en-US" sz="1600" b="1" dirty="0"/>
              <a:t>	</a:t>
            </a:r>
            <a:r>
              <a:rPr lang="en-US" sz="1600" dirty="0" smtClean="0"/>
              <a:t>]</a:t>
            </a:r>
            <a:endParaRPr lang="en-US" sz="1600" dirty="0"/>
          </a:p>
          <a:p>
            <a:pPr marL="0" indent="0">
              <a:buNone/>
            </a:pPr>
            <a:r>
              <a:rPr lang="en-US" sz="1600" dirty="0"/>
              <a:t>] </a:t>
            </a:r>
          </a:p>
        </p:txBody>
      </p:sp>
    </p:spTree>
    <p:extLst>
      <p:ext uri="{BB962C8B-B14F-4D97-AF65-F5344CB8AC3E}">
        <p14:creationId xmlns:p14="http://schemas.microsoft.com/office/powerpoint/2010/main" val="4113002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30000" dirty="0" smtClean="0"/>
              <a:t>3</a:t>
            </a:r>
            <a:endParaRPr lang="en-US" baseline="30000" dirty="0"/>
          </a:p>
        </p:txBody>
      </p:sp>
      <p:sp>
        <p:nvSpPr>
          <p:cNvPr id="3" name="Content Placeholder 2"/>
          <p:cNvSpPr>
            <a:spLocks noGrp="1"/>
          </p:cNvSpPr>
          <p:nvPr>
            <p:ph idx="1"/>
          </p:nvPr>
        </p:nvSpPr>
        <p:spPr/>
        <p:txBody>
          <a:bodyPr/>
          <a:lstStyle/>
          <a:p>
            <a:r>
              <a:rPr lang="en-US" dirty="0" smtClean="0"/>
              <a:t>The requirements model should be:</a:t>
            </a:r>
          </a:p>
          <a:p>
            <a:pPr lvl="1"/>
            <a:r>
              <a:rPr lang="en-US" dirty="0" smtClean="0"/>
              <a:t>Complete</a:t>
            </a:r>
          </a:p>
          <a:p>
            <a:pPr lvl="2"/>
            <a:r>
              <a:rPr lang="en-US" dirty="0" smtClean="0"/>
              <a:t>Nothing could be added</a:t>
            </a:r>
          </a:p>
          <a:p>
            <a:pPr lvl="1"/>
            <a:r>
              <a:rPr lang="en-US" dirty="0" smtClean="0"/>
              <a:t>Correct</a:t>
            </a:r>
          </a:p>
          <a:p>
            <a:pPr lvl="2"/>
            <a:r>
              <a:rPr lang="en-US" dirty="0" smtClean="0"/>
              <a:t>Corresponds to expert judgment</a:t>
            </a:r>
          </a:p>
          <a:p>
            <a:pPr lvl="1"/>
            <a:r>
              <a:rPr lang="en-US" dirty="0" smtClean="0"/>
              <a:t>Consistent</a:t>
            </a:r>
          </a:p>
          <a:p>
            <a:pPr lvl="2"/>
            <a:r>
              <a:rPr lang="en-US" dirty="0" smtClean="0"/>
              <a:t>No contradictions</a:t>
            </a:r>
          </a:p>
          <a:p>
            <a:r>
              <a:rPr lang="en-US" dirty="0" smtClean="0"/>
              <a:t>But it will not be those things immediately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&amp; Incremental</a:t>
            </a:r>
            <a:endParaRPr lang="en-US" dirty="0"/>
          </a:p>
        </p:txBody>
      </p:sp>
      <p:sp>
        <p:nvSpPr>
          <p:cNvPr id="3" name="Content Placeholder 2"/>
          <p:cNvSpPr>
            <a:spLocks noGrp="1"/>
          </p:cNvSpPr>
          <p:nvPr>
            <p:ph idx="1"/>
          </p:nvPr>
        </p:nvSpPr>
        <p:spPr/>
        <p:txBody>
          <a:bodyPr/>
          <a:lstStyle/>
          <a:p>
            <a:r>
              <a:rPr lang="en-US" dirty="0" smtClean="0"/>
              <a:t>Iterative</a:t>
            </a:r>
          </a:p>
          <a:p>
            <a:pPr lvl="1"/>
            <a:r>
              <a:rPr lang="en-US" dirty="0" smtClean="0"/>
              <a:t>Initially few details</a:t>
            </a:r>
          </a:p>
          <a:p>
            <a:pPr lvl="1"/>
            <a:r>
              <a:rPr lang="en-US" dirty="0" smtClean="0"/>
              <a:t>Each iteration adds more detail</a:t>
            </a:r>
          </a:p>
          <a:p>
            <a:pPr lvl="1"/>
            <a:r>
              <a:rPr lang="en-US" dirty="0" smtClean="0"/>
              <a:t>First specification then implementation</a:t>
            </a:r>
          </a:p>
          <a:p>
            <a:r>
              <a:rPr lang="en-US" dirty="0" smtClean="0"/>
              <a:t>Incremental</a:t>
            </a:r>
          </a:p>
          <a:p>
            <a:pPr lvl="1"/>
            <a:r>
              <a:rPr lang="en-US" dirty="0" smtClean="0"/>
              <a:t>Sets of requirements are worked together</a:t>
            </a:r>
          </a:p>
          <a:p>
            <a:pPr lvl="1"/>
            <a:r>
              <a:rPr lang="en-US" dirty="0" smtClean="0"/>
              <a:t>Often a form of user interface and then the persistence subsystem </a:t>
            </a:r>
          </a:p>
        </p:txBody>
      </p:sp>
    </p:spTree>
    <p:extLst>
      <p:ext uri="{BB962C8B-B14F-4D97-AF65-F5344CB8AC3E}">
        <p14:creationId xmlns:p14="http://schemas.microsoft.com/office/powerpoint/2010/main" val="903593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determines priorities</a:t>
            </a:r>
            <a:endParaRPr lang="en-US" dirty="0"/>
          </a:p>
        </p:txBody>
      </p:sp>
      <p:sp>
        <p:nvSpPr>
          <p:cNvPr id="3" name="Content Placeholder 2"/>
          <p:cNvSpPr>
            <a:spLocks noGrp="1"/>
          </p:cNvSpPr>
          <p:nvPr>
            <p:ph idx="1"/>
          </p:nvPr>
        </p:nvSpPr>
        <p:spPr/>
        <p:txBody>
          <a:bodyPr/>
          <a:lstStyle/>
          <a:p>
            <a:r>
              <a:rPr lang="en-US" dirty="0" smtClean="0"/>
              <a:t>Business goals – set by a dictator or by a consensus building process which sets a high-level direction </a:t>
            </a:r>
          </a:p>
          <a:p>
            <a:r>
              <a:rPr lang="en-US" dirty="0" smtClean="0"/>
              <a:t>Stakeholders </a:t>
            </a:r>
          </a:p>
          <a:p>
            <a:pPr lvl="1"/>
            <a:r>
              <a:rPr lang="en-US" dirty="0" smtClean="0"/>
              <a:t>Users</a:t>
            </a:r>
          </a:p>
          <a:p>
            <a:pPr lvl="1"/>
            <a:r>
              <a:rPr lang="en-US" dirty="0" smtClean="0"/>
              <a:t>Customers</a:t>
            </a:r>
          </a:p>
          <a:p>
            <a:pPr lvl="1"/>
            <a:r>
              <a:rPr lang="en-US" dirty="0" smtClean="0"/>
              <a:t>Suppliers</a:t>
            </a:r>
          </a:p>
          <a:p>
            <a:pPr lvl="1"/>
            <a:r>
              <a:rPr lang="en-US" dirty="0" smtClean="0"/>
              <a:t>Developers</a:t>
            </a:r>
          </a:p>
          <a:p>
            <a:pPr lvl="1"/>
            <a:r>
              <a:rPr lang="en-US" dirty="0" smtClean="0"/>
              <a:t>Testers </a:t>
            </a:r>
          </a:p>
          <a:p>
            <a:pPr lvl="1"/>
            <a:r>
              <a:rPr lang="en-US" dirty="0" smtClean="0"/>
              <a:t>Etc.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cartoon, cont’d</a:t>
            </a:r>
            <a:endParaRPr lang="en-US" dirty="0"/>
          </a:p>
        </p:txBody>
      </p:sp>
      <p:sp>
        <p:nvSpPr>
          <p:cNvPr id="3" name="Content Placeholder 2"/>
          <p:cNvSpPr>
            <a:spLocks noGrp="1"/>
          </p:cNvSpPr>
          <p:nvPr>
            <p:ph idx="1"/>
          </p:nvPr>
        </p:nvSpPr>
        <p:spPr>
          <a:xfrm>
            <a:off x="152400" y="1600200"/>
            <a:ext cx="3276600" cy="5105400"/>
          </a:xfrm>
        </p:spPr>
        <p:txBody>
          <a:bodyPr/>
          <a:lstStyle/>
          <a:p>
            <a:pPr marL="0" lvl="0" indent="0">
              <a:buNone/>
              <a:defRPr/>
            </a:pPr>
            <a:r>
              <a:rPr lang="en-US" dirty="0" smtClean="0"/>
              <a:t>Modules within a layer may reference each other but usually through an “interface.” </a:t>
            </a:r>
            <a:endParaRPr lang="en-US" dirty="0"/>
          </a:p>
        </p:txBody>
      </p:sp>
      <p:pic>
        <p:nvPicPr>
          <p:cNvPr id="4" name="Picture 2" descr="C:\Users\McGregor\EPF\layout\12db4517924\noconfig\Architecture\guidances\examples\resources\Android system-architecture.jpg"/>
          <p:cNvPicPr>
            <a:picLocks noChangeAspect="1" noChangeArrowheads="1"/>
          </p:cNvPicPr>
          <p:nvPr/>
        </p:nvPicPr>
        <p:blipFill>
          <a:blip r:embed="rId2"/>
          <a:srcRect/>
          <a:stretch>
            <a:fillRect/>
          </a:stretch>
        </p:blipFill>
        <p:spPr bwMode="auto">
          <a:xfrm>
            <a:off x="3429000" y="1981199"/>
            <a:ext cx="5715000" cy="4876801"/>
          </a:xfrm>
          <a:prstGeom prst="rect">
            <a:avLst/>
          </a:prstGeom>
          <a:noFill/>
        </p:spPr>
      </p:pic>
      <p:cxnSp>
        <p:nvCxnSpPr>
          <p:cNvPr id="6" name="Straight Arrow Connector 5"/>
          <p:cNvCxnSpPr/>
          <p:nvPr/>
        </p:nvCxnSpPr>
        <p:spPr>
          <a:xfrm>
            <a:off x="6553200" y="4495800"/>
            <a:ext cx="1066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5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use to determine priorities</a:t>
            </a:r>
            <a:endParaRPr lang="en-US" dirty="0"/>
          </a:p>
        </p:txBody>
      </p:sp>
      <p:sp>
        <p:nvSpPr>
          <p:cNvPr id="3" name="Content Placeholder 2"/>
          <p:cNvSpPr>
            <a:spLocks noGrp="1"/>
          </p:cNvSpPr>
          <p:nvPr>
            <p:ph idx="1"/>
          </p:nvPr>
        </p:nvSpPr>
        <p:spPr/>
        <p:txBody>
          <a:bodyPr/>
          <a:lstStyle/>
          <a:p>
            <a:r>
              <a:rPr lang="en-US" dirty="0" smtClean="0"/>
              <a:t>The Scenarios from the use cases can be used</a:t>
            </a:r>
          </a:p>
          <a:p>
            <a:r>
              <a:rPr lang="en-US" dirty="0" smtClean="0"/>
              <a:t>In most cases there are so many that only the sunny day scenarios are used</a:t>
            </a:r>
          </a:p>
          <a:p>
            <a:r>
              <a:rPr lang="en-US" dirty="0" smtClean="0"/>
              <a:t> The discussion during this exercise often results in rewordings, </a:t>
            </a:r>
            <a:r>
              <a:rPr lang="en-US" dirty="0" err="1" smtClean="0"/>
              <a:t>refactorings</a:t>
            </a:r>
            <a:r>
              <a:rPr lang="en-US" dirty="0" smtClean="0"/>
              <a:t>, adding and deleting use cases</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determine priorities</a:t>
            </a:r>
            <a:endParaRPr lang="en-US" dirty="0"/>
          </a:p>
        </p:txBody>
      </p:sp>
      <p:sp>
        <p:nvSpPr>
          <p:cNvPr id="3" name="Content Placeholder 2"/>
          <p:cNvSpPr>
            <a:spLocks noGrp="1"/>
          </p:cNvSpPr>
          <p:nvPr>
            <p:ph idx="1"/>
          </p:nvPr>
        </p:nvSpPr>
        <p:spPr/>
        <p:txBody>
          <a:bodyPr/>
          <a:lstStyle/>
          <a:p>
            <a:r>
              <a:rPr lang="en-US" dirty="0" smtClean="0"/>
              <a:t>Decide on the relative importance of each stakeholder </a:t>
            </a:r>
          </a:p>
          <a:p>
            <a:r>
              <a:rPr lang="en-US" dirty="0" smtClean="0"/>
              <a:t>Hold a stakeholder meeting</a:t>
            </a:r>
          </a:p>
          <a:p>
            <a:r>
              <a:rPr lang="en-US" dirty="0" smtClean="0"/>
              <a:t>Assign a number of votes to each stakeholder that reflects their importance</a:t>
            </a:r>
          </a:p>
          <a:p>
            <a:r>
              <a:rPr lang="en-US" dirty="0" smtClean="0"/>
              <a:t>Allow each stakeholder to assign their votes to the use cases </a:t>
            </a:r>
          </a:p>
          <a:p>
            <a:r>
              <a:rPr lang="en-US" dirty="0" smtClean="0"/>
              <a:t>Tally to find ordering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requirements</a:t>
            </a:r>
            <a:endParaRPr lang="en-US" dirty="0"/>
          </a:p>
        </p:txBody>
      </p:sp>
      <p:sp>
        <p:nvSpPr>
          <p:cNvPr id="3" name="Content Placeholder 2"/>
          <p:cNvSpPr>
            <a:spLocks noGrp="1"/>
          </p:cNvSpPr>
          <p:nvPr>
            <p:ph idx="1"/>
          </p:nvPr>
        </p:nvSpPr>
        <p:spPr/>
        <p:txBody>
          <a:bodyPr/>
          <a:lstStyle/>
          <a:p>
            <a:r>
              <a:rPr lang="en-US" dirty="0" smtClean="0"/>
              <a:t>The highest vote getters are the driving requirements.</a:t>
            </a:r>
          </a:p>
          <a:p>
            <a:r>
              <a:rPr lang="en-US" dirty="0" smtClean="0"/>
              <a:t>Often these are the only ones we will have time to consider as we make design decisions.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smtClean="0"/>
              <a:t>For now, a deeper look at the domain for the example.</a:t>
            </a:r>
          </a:p>
          <a:p>
            <a:r>
              <a:rPr lang="en-US" sz="2800" dirty="0" smtClean="0"/>
              <a:t>Read the sources found on the resources page and in slides from first class.</a:t>
            </a:r>
          </a:p>
          <a:p>
            <a:r>
              <a:rPr lang="en-US" sz="2800" dirty="0" smtClean="0"/>
              <a:t>Find at least two more. </a:t>
            </a:r>
          </a:p>
          <a:p>
            <a:r>
              <a:rPr lang="en-US" sz="2800" dirty="0" smtClean="0"/>
              <a:t>Create at least 15 use cases with scenarios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 target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 y="1600200"/>
            <a:ext cx="773112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143000"/>
            <a:ext cx="5105400" cy="1676400"/>
          </a:xfrm>
          <a:prstGeom prst="ellipse">
            <a:avLst/>
          </a:prstGeom>
          <a:gradFill>
            <a:gsLst>
              <a:gs pos="0">
                <a:srgbClr val="D6B19C">
                  <a:alpha val="0"/>
                </a:srgbClr>
              </a:gs>
              <a:gs pos="72000">
                <a:srgbClr val="D49E6C"/>
              </a:gs>
              <a:gs pos="84000">
                <a:srgbClr val="A65528"/>
              </a:gs>
              <a:gs pos="100000">
                <a:srgbClr val="66301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678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system requirements</a:t>
            </a:r>
            <a:endParaRPr lang="en-US" dirty="0"/>
          </a:p>
        </p:txBody>
      </p:sp>
      <p:sp>
        <p:nvSpPr>
          <p:cNvPr id="3" name="Content Placeholder 2"/>
          <p:cNvSpPr>
            <a:spLocks noGrp="1"/>
          </p:cNvSpPr>
          <p:nvPr>
            <p:ph idx="1"/>
          </p:nvPr>
        </p:nvSpPr>
        <p:spPr/>
        <p:txBody>
          <a:bodyPr/>
          <a:lstStyle/>
          <a:p>
            <a:r>
              <a:rPr lang="en-US" dirty="0" smtClean="0"/>
              <a:t>Actor driver</a:t>
            </a:r>
          </a:p>
          <a:p>
            <a:r>
              <a:rPr lang="en-US" dirty="0" smtClean="0"/>
              <a:t>The actor uses Bluetooth to connect a new device with the vehicle.</a:t>
            </a:r>
          </a:p>
          <a:p>
            <a:r>
              <a:rPr lang="en-US" dirty="0" smtClean="0"/>
              <a:t>The system responds by </a:t>
            </a:r>
          </a:p>
          <a:p>
            <a:pPr lvl="1"/>
            <a:r>
              <a:rPr lang="en-US" dirty="0" smtClean="0"/>
              <a:t>Performing pairing</a:t>
            </a:r>
          </a:p>
          <a:p>
            <a:pPr lvl="1"/>
            <a:r>
              <a:rPr lang="en-US" dirty="0" smtClean="0"/>
              <a:t>Establishing a </a:t>
            </a:r>
            <a:r>
              <a:rPr lang="en-US" dirty="0" err="1" smtClean="0"/>
              <a:t>piconet</a:t>
            </a:r>
            <a:r>
              <a:rPr lang="en-US" dirty="0" smtClean="0"/>
              <a:t> connection</a:t>
            </a:r>
          </a:p>
          <a:p>
            <a:pPr lvl="1"/>
            <a:r>
              <a:rPr lang="en-US" dirty="0" smtClean="0"/>
              <a:t>Displaying the </a:t>
            </a:r>
            <a:r>
              <a:rPr lang="en-US" dirty="0" err="1" smtClean="0"/>
              <a:t>bluetooth</a:t>
            </a:r>
            <a:r>
              <a:rPr lang="en-US" dirty="0" smtClean="0"/>
              <a:t> symbol on the notification panel</a:t>
            </a:r>
          </a:p>
          <a:p>
            <a:pPr lvl="1"/>
            <a:r>
              <a:rPr lang="en-US" dirty="0" smtClean="0"/>
              <a:t>Adding the device id to the connected list</a:t>
            </a:r>
          </a:p>
          <a:p>
            <a:pPr lvl="1"/>
            <a:r>
              <a:rPr lang="en-US" dirty="0" smtClean="0"/>
              <a:t>Begins to listen for events from the device</a:t>
            </a:r>
            <a:endParaRPr lang="en-US" dirty="0"/>
          </a:p>
        </p:txBody>
      </p:sp>
    </p:spTree>
    <p:extLst>
      <p:ext uri="{BB962C8B-B14F-4D97-AF65-F5344CB8AC3E}">
        <p14:creationId xmlns:p14="http://schemas.microsoft.com/office/powerpoint/2010/main" val="2052917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paths</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2819400" y="1536216"/>
            <a:ext cx="3900488" cy="5321784"/>
          </a:xfrm>
          <a:prstGeom prst="rect">
            <a:avLst/>
          </a:prstGeom>
          <a:noFill/>
          <a:ln w="9525">
            <a:noFill/>
            <a:miter lim="800000"/>
            <a:headEnd/>
            <a:tailEnd/>
          </a:ln>
        </p:spPr>
      </p:pic>
      <p:sp>
        <p:nvSpPr>
          <p:cNvPr id="5" name="Oval 4"/>
          <p:cNvSpPr/>
          <p:nvPr/>
        </p:nvSpPr>
        <p:spPr>
          <a:xfrm>
            <a:off x="4267200" y="2743200"/>
            <a:ext cx="609600" cy="304800"/>
          </a:xfrm>
          <a:prstGeom prst="ellipse">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124200" y="2895600"/>
            <a:ext cx="609600" cy="304800"/>
          </a:xfrm>
          <a:prstGeom prst="ellipse">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2: Choose an Element of the System to Transform </a:t>
            </a:r>
            <a:br>
              <a:rPr lang="en-US" b="1" dirty="0" smtClean="0"/>
            </a:br>
            <a:endParaRPr lang="en-US" dirty="0"/>
          </a:p>
        </p:txBody>
      </p:sp>
      <p:sp>
        <p:nvSpPr>
          <p:cNvPr id="3" name="Content Placeholder 2"/>
          <p:cNvSpPr>
            <a:spLocks noGrp="1"/>
          </p:cNvSpPr>
          <p:nvPr>
            <p:ph idx="1"/>
          </p:nvPr>
        </p:nvSpPr>
        <p:spPr/>
        <p:txBody>
          <a:bodyPr/>
          <a:lstStyle/>
          <a:p>
            <a:pPr>
              <a:buNone/>
            </a:pPr>
            <a:r>
              <a:rPr lang="en-US" sz="1400" dirty="0" smtClean="0"/>
              <a:t>1. current knowledge of the architecture </a:t>
            </a:r>
          </a:p>
          <a:p>
            <a:pPr>
              <a:buNone/>
            </a:pPr>
            <a:r>
              <a:rPr lang="en-US" sz="1400" dirty="0" smtClean="0"/>
              <a:t>	− if it is the only element you can choose (e.g., the entire system or the last element left) </a:t>
            </a:r>
          </a:p>
          <a:p>
            <a:pPr>
              <a:buNone/>
            </a:pPr>
            <a:r>
              <a:rPr lang="en-US" sz="1400" dirty="0" smtClean="0"/>
              <a:t>	− the number of dependencies it has with other elements of the system (e.g., many or few dependencies) </a:t>
            </a:r>
          </a:p>
          <a:p>
            <a:pPr>
              <a:buNone/>
            </a:pPr>
            <a:r>
              <a:rPr lang="en-US" sz="1400" dirty="0" smtClean="0"/>
              <a:t>2. risk and difficulty </a:t>
            </a:r>
          </a:p>
          <a:p>
            <a:pPr>
              <a:buNone/>
            </a:pPr>
            <a:r>
              <a:rPr lang="en-US" sz="1400" dirty="0" smtClean="0"/>
              <a:t>	− how difficult it will be to achieve the element’s associated requirements </a:t>
            </a:r>
          </a:p>
          <a:p>
            <a:pPr>
              <a:buNone/>
            </a:pPr>
            <a:r>
              <a:rPr lang="en-US" sz="1400" dirty="0" smtClean="0"/>
              <a:t>	− how familiar you are with how to achieve the element’s associated requirements </a:t>
            </a:r>
          </a:p>
          <a:p>
            <a:pPr>
              <a:buNone/>
            </a:pPr>
            <a:r>
              <a:rPr lang="en-US" sz="1400" dirty="0" smtClean="0"/>
              <a:t>	− the risk involved with achieving the element’s associated requirements </a:t>
            </a:r>
          </a:p>
          <a:p>
            <a:pPr>
              <a:buNone/>
            </a:pPr>
            <a:r>
              <a:rPr lang="en-US" sz="1400" dirty="0" smtClean="0"/>
              <a:t>3. business criteria </a:t>
            </a:r>
          </a:p>
          <a:p>
            <a:pPr>
              <a:buNone/>
            </a:pPr>
            <a:r>
              <a:rPr lang="en-US" sz="1400" dirty="0" smtClean="0"/>
              <a:t>	− the role the element plays in incremental development of the system </a:t>
            </a:r>
          </a:p>
          <a:p>
            <a:pPr>
              <a:buNone/>
            </a:pPr>
            <a:r>
              <a:rPr lang="en-US" sz="1400" dirty="0" smtClean="0"/>
              <a:t>	− the role it plays in incremental releases of functionality (i.e., </a:t>
            </a:r>
            <a:r>
              <a:rPr lang="en-US" sz="1400" dirty="0" err="1" smtClean="0"/>
              <a:t>subsetability</a:t>
            </a:r>
            <a:r>
              <a:rPr lang="en-US" sz="1400" dirty="0" smtClean="0"/>
              <a:t>) </a:t>
            </a:r>
          </a:p>
          <a:p>
            <a:pPr>
              <a:buNone/>
            </a:pPr>
            <a:r>
              <a:rPr lang="en-US" sz="1400" dirty="0" smtClean="0"/>
              <a:t>	− whether it will be built, purchased, licensed, or used as open source </a:t>
            </a:r>
          </a:p>
          <a:p>
            <a:pPr>
              <a:buNone/>
            </a:pPr>
            <a:r>
              <a:rPr lang="en-US" sz="1400" dirty="0" smtClean="0"/>
              <a:t>	− the impact it has on time to market </a:t>
            </a:r>
          </a:p>
          <a:p>
            <a:pPr>
              <a:buNone/>
            </a:pPr>
            <a:r>
              <a:rPr lang="en-US" sz="1400" dirty="0" smtClean="0"/>
              <a:t>	− whether it will be implemented using legacy components </a:t>
            </a:r>
          </a:p>
          <a:p>
            <a:pPr>
              <a:buNone/>
            </a:pPr>
            <a:r>
              <a:rPr lang="en-US" sz="1400" dirty="0" smtClean="0"/>
              <a:t>	− the availability of personnel to address a component </a:t>
            </a:r>
          </a:p>
          <a:p>
            <a:pPr>
              <a:buNone/>
            </a:pPr>
            <a:r>
              <a:rPr lang="en-US" sz="1400" dirty="0" smtClean="0"/>
              <a:t>4. organizational criteria </a:t>
            </a:r>
          </a:p>
          <a:p>
            <a:pPr>
              <a:buNone/>
            </a:pPr>
            <a:r>
              <a:rPr lang="en-US" sz="1400" dirty="0" smtClean="0"/>
              <a:t>	− the impact it has on resource utilization (e.g., human and computing re-sources) </a:t>
            </a:r>
          </a:p>
          <a:p>
            <a:pPr>
              <a:buNone/>
            </a:pPr>
            <a:r>
              <a:rPr lang="en-US" sz="1400" dirty="0" smtClean="0"/>
              <a:t>	− the skill level involved with its development </a:t>
            </a:r>
          </a:p>
          <a:p>
            <a:pPr>
              <a:buNone/>
            </a:pPr>
            <a:r>
              <a:rPr lang="en-US" sz="1400" dirty="0" smtClean="0"/>
              <a:t>	− the impact it has on improving development skills in the organization </a:t>
            </a:r>
          </a:p>
          <a:p>
            <a:pPr>
              <a:buNone/>
            </a:pPr>
            <a:r>
              <a:rPr lang="en-US" sz="1400" dirty="0" smtClean="0"/>
              <a:t>	− someone of authority selected it </a:t>
            </a:r>
          </a:p>
          <a:p>
            <a:endParaRPr lang="en-US" sz="1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79585" y="1905000"/>
            <a:ext cx="6858000" cy="4495800"/>
            <a:chOff x="1279585" y="1905000"/>
            <a:chExt cx="6858000" cy="4495800"/>
          </a:xfrm>
        </p:grpSpPr>
        <p:sp>
          <p:nvSpPr>
            <p:cNvPr id="4" name="Rectangle 3"/>
            <p:cNvSpPr/>
            <p:nvPr/>
          </p:nvSpPr>
          <p:spPr>
            <a:xfrm>
              <a:off x="1279585" y="1905000"/>
              <a:ext cx="68580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709810" y="3629680"/>
              <a:ext cx="4038601" cy="523220"/>
            </a:xfrm>
            <a:prstGeom prst="rect">
              <a:avLst/>
            </a:prstGeom>
            <a:noFill/>
          </p:spPr>
          <p:txBody>
            <a:bodyPr wrap="square" rtlCol="0">
              <a:spAutoFit/>
            </a:bodyPr>
            <a:lstStyle/>
            <a:p>
              <a:r>
                <a:rPr lang="en-US" sz="2800" dirty="0" smtClean="0"/>
                <a:t>Infotainment system</a:t>
              </a:r>
              <a:endParaRPr lang="en-US" sz="2800" dirty="0"/>
            </a:p>
          </p:txBody>
        </p:sp>
      </p:grpSp>
      <p:sp>
        <p:nvSpPr>
          <p:cNvPr id="2" name="Title 1"/>
          <p:cNvSpPr>
            <a:spLocks noGrp="1"/>
          </p:cNvSpPr>
          <p:nvPr>
            <p:ph type="title"/>
          </p:nvPr>
        </p:nvSpPr>
        <p:spPr/>
        <p:txBody>
          <a:bodyPr/>
          <a:lstStyle/>
          <a:p>
            <a:r>
              <a:rPr lang="en-US" dirty="0"/>
              <a:t>Step 2: Choose an Element of the System to </a:t>
            </a:r>
            <a:r>
              <a:rPr lang="en-US" dirty="0" smtClean="0"/>
              <a:t>Transform </a:t>
            </a:r>
            <a:endParaRPr lang="en-US" dirty="0"/>
          </a:p>
        </p:txBody>
      </p:sp>
      <p:sp>
        <p:nvSpPr>
          <p:cNvPr id="15" name="TextBox 14"/>
          <p:cNvSpPr txBox="1"/>
          <p:nvPr/>
        </p:nvSpPr>
        <p:spPr>
          <a:xfrm>
            <a:off x="3581400" y="6858000"/>
            <a:ext cx="184731" cy="369332"/>
          </a:xfrm>
          <a:prstGeom prst="rect">
            <a:avLst/>
          </a:prstGeom>
          <a:noFill/>
        </p:spPr>
        <p:txBody>
          <a:bodyPr wrap="none" rtlCol="0">
            <a:spAutoFit/>
          </a:bodyPr>
          <a:lstStyle/>
          <a:p>
            <a:endParaRPr lang="en-US" dirty="0"/>
          </a:p>
        </p:txBody>
      </p:sp>
      <p:grpSp>
        <p:nvGrpSpPr>
          <p:cNvPr id="19" name="Group 18"/>
          <p:cNvGrpSpPr/>
          <p:nvPr/>
        </p:nvGrpSpPr>
        <p:grpSpPr>
          <a:xfrm>
            <a:off x="457200" y="1905000"/>
            <a:ext cx="8229600" cy="4495800"/>
            <a:chOff x="457200" y="1905000"/>
            <a:chExt cx="8229600" cy="4495800"/>
          </a:xfrm>
        </p:grpSpPr>
        <p:grpSp>
          <p:nvGrpSpPr>
            <p:cNvPr id="14" name="Group 13"/>
            <p:cNvGrpSpPr/>
            <p:nvPr/>
          </p:nvGrpSpPr>
          <p:grpSpPr>
            <a:xfrm>
              <a:off x="457200" y="1905000"/>
              <a:ext cx="8229600" cy="4495800"/>
              <a:chOff x="457200" y="1905000"/>
              <a:chExt cx="8229600" cy="4495800"/>
            </a:xfrm>
          </p:grpSpPr>
          <p:sp>
            <p:nvSpPr>
              <p:cNvPr id="5" name="Rectangle 4"/>
              <p:cNvSpPr/>
              <p:nvPr/>
            </p:nvSpPr>
            <p:spPr>
              <a:xfrm>
                <a:off x="457200" y="1905000"/>
                <a:ext cx="27432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419600" y="1905000"/>
                <a:ext cx="7620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48400" y="1905000"/>
                <a:ext cx="24384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015498" y="3671580"/>
                <a:ext cx="3570208" cy="369332"/>
              </a:xfrm>
              <a:prstGeom prst="rect">
                <a:avLst/>
              </a:prstGeom>
              <a:noFill/>
            </p:spPr>
            <p:txBody>
              <a:bodyPr wrap="none" rtlCol="0">
                <a:spAutoFit/>
              </a:bodyPr>
              <a:lstStyle/>
              <a:p>
                <a:r>
                  <a:rPr lang="en-US" dirty="0" smtClean="0"/>
                  <a:t>Bluetooth hardware and software</a:t>
                </a:r>
                <a:endParaRPr lang="en-US" dirty="0"/>
              </a:p>
            </p:txBody>
          </p:sp>
          <p:cxnSp>
            <p:nvCxnSpPr>
              <p:cNvPr id="10" name="Straight Arrow Connector 9"/>
              <p:cNvCxnSpPr>
                <a:stCxn id="5" idx="3"/>
                <a:endCxn id="6" idx="1"/>
              </p:cNvCxnSpPr>
              <p:nvPr/>
            </p:nvCxnSpPr>
            <p:spPr>
              <a:xfrm>
                <a:off x="3200400" y="4152900"/>
                <a:ext cx="1219200" cy="0"/>
              </a:xfrm>
              <a:prstGeom prst="straightConnector1">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3"/>
                <a:endCxn id="7" idx="1"/>
              </p:cNvCxnSpPr>
              <p:nvPr/>
            </p:nvCxnSpPr>
            <p:spPr>
              <a:xfrm>
                <a:off x="5181600" y="4152900"/>
                <a:ext cx="1066800" cy="0"/>
              </a:xfrm>
              <a:prstGeom prst="straightConnector1">
                <a:avLst/>
              </a:prstGeom>
              <a:ln>
                <a:headEnd type="triangle"/>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6586589" y="4022292"/>
              <a:ext cx="1762021" cy="369332"/>
            </a:xfrm>
            <a:prstGeom prst="rect">
              <a:avLst/>
            </a:prstGeom>
            <a:noFill/>
          </p:spPr>
          <p:txBody>
            <a:bodyPr wrap="none" rtlCol="0">
              <a:spAutoFit/>
            </a:bodyPr>
            <a:lstStyle/>
            <a:p>
              <a:r>
                <a:rPr lang="en-US" dirty="0" smtClean="0"/>
                <a:t>Everything else</a:t>
              </a:r>
              <a:endParaRPr lang="en-US" dirty="0"/>
            </a:p>
          </p:txBody>
        </p:sp>
        <p:sp>
          <p:nvSpPr>
            <p:cNvPr id="18" name="TextBox 17"/>
            <p:cNvSpPr txBox="1"/>
            <p:nvPr/>
          </p:nvSpPr>
          <p:spPr>
            <a:xfrm>
              <a:off x="947789" y="3968234"/>
              <a:ext cx="1762021" cy="369332"/>
            </a:xfrm>
            <a:prstGeom prst="rect">
              <a:avLst/>
            </a:prstGeom>
            <a:noFill/>
          </p:spPr>
          <p:txBody>
            <a:bodyPr wrap="none" rtlCol="0">
              <a:spAutoFit/>
            </a:bodyPr>
            <a:lstStyle/>
            <a:p>
              <a:r>
                <a:rPr lang="en-US" dirty="0" smtClean="0"/>
                <a:t>Everything else</a:t>
              </a:r>
              <a:endParaRPr lang="en-US" dirty="0"/>
            </a:p>
          </p:txBody>
        </p:sp>
      </p:grpSp>
    </p:spTree>
    <p:extLst>
      <p:ext uri="{BB962C8B-B14F-4D97-AF65-F5344CB8AC3E}">
        <p14:creationId xmlns:p14="http://schemas.microsoft.com/office/powerpoint/2010/main" val="40047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3: Identify Candidate Architectural Drivers </a:t>
            </a:r>
            <a:br>
              <a:rPr lang="en-US" b="1" dirty="0" smtClean="0"/>
            </a:br>
            <a:endParaRPr lang="en-US" dirty="0"/>
          </a:p>
        </p:txBody>
      </p:sp>
      <p:sp>
        <p:nvSpPr>
          <p:cNvPr id="3" name="Content Placeholder 2"/>
          <p:cNvSpPr>
            <a:spLocks noGrp="1"/>
          </p:cNvSpPr>
          <p:nvPr>
            <p:ph idx="1"/>
          </p:nvPr>
        </p:nvSpPr>
        <p:spPr/>
        <p:txBody>
          <a:bodyPr/>
          <a:lstStyle/>
          <a:p>
            <a:r>
              <a:rPr lang="en-US" sz="2400" dirty="0" smtClean="0"/>
              <a:t>We have an element to decompose</a:t>
            </a:r>
          </a:p>
          <a:p>
            <a:r>
              <a:rPr lang="en-US" sz="2400" dirty="0" smtClean="0"/>
              <a:t>We evaluate the requirements that apply to this element</a:t>
            </a:r>
          </a:p>
          <a:p>
            <a:r>
              <a:rPr lang="en-US" sz="2400" dirty="0" smtClean="0"/>
              <a:t>They are ranked (</a:t>
            </a:r>
            <a:r>
              <a:rPr lang="en-US" sz="2400" dirty="0" err="1" smtClean="0"/>
              <a:t>high,medium,low</a:t>
            </a:r>
            <a:r>
              <a:rPr lang="en-US" sz="2400" dirty="0" smtClean="0"/>
              <a:t>) on two criteria</a:t>
            </a:r>
          </a:p>
          <a:p>
            <a:pPr lvl="1"/>
            <a:r>
              <a:rPr lang="en-US" sz="2400" dirty="0" smtClean="0"/>
              <a:t>First, how important is the requirement to the success of the system</a:t>
            </a:r>
          </a:p>
          <a:p>
            <a:pPr lvl="1"/>
            <a:r>
              <a:rPr lang="en-US" sz="2400" dirty="0" smtClean="0"/>
              <a:t>Second, how much of an impact will this requirement have on the structure of the architecture</a:t>
            </a:r>
          </a:p>
          <a:p>
            <a:r>
              <a:rPr lang="en-US" sz="2400" dirty="0" smtClean="0"/>
              <a:t>The requirements that are ranked (H,H) are referred to as “architecture drivers”</a:t>
            </a:r>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cartoon, cont’d</a:t>
            </a:r>
          </a:p>
        </p:txBody>
      </p:sp>
      <p:sp>
        <p:nvSpPr>
          <p:cNvPr id="3" name="Content Placeholder 2"/>
          <p:cNvSpPr>
            <a:spLocks noGrp="1"/>
          </p:cNvSpPr>
          <p:nvPr>
            <p:ph idx="1"/>
          </p:nvPr>
        </p:nvSpPr>
        <p:spPr>
          <a:xfrm>
            <a:off x="152400" y="1600200"/>
            <a:ext cx="3124200" cy="5105400"/>
          </a:xfrm>
        </p:spPr>
        <p:txBody>
          <a:bodyPr/>
          <a:lstStyle/>
          <a:p>
            <a:pPr marL="0" lvl="0" indent="0">
              <a:buNone/>
              <a:defRPr/>
            </a:pPr>
            <a:r>
              <a:rPr lang="en-US" dirty="0"/>
              <a:t>Code in a layer may only “know about” or “rely on” code in “lower” layers.</a:t>
            </a:r>
          </a:p>
          <a:p>
            <a:pPr marL="0" lvl="0" indent="0">
              <a:buNone/>
              <a:defRPr/>
            </a:pPr>
            <a:endParaRPr lang="en-US" dirty="0"/>
          </a:p>
          <a:p>
            <a:pPr marL="0" lvl="0" indent="0">
              <a:buNone/>
              <a:defRPr/>
            </a:pPr>
            <a:r>
              <a:rPr lang="en-US" dirty="0"/>
              <a:t>This allows the code to be “portable”. </a:t>
            </a:r>
          </a:p>
          <a:p>
            <a:pPr marL="0" indent="0">
              <a:buNone/>
            </a:pPr>
            <a:endParaRPr lang="en-US" dirty="0"/>
          </a:p>
        </p:txBody>
      </p:sp>
      <p:pic>
        <p:nvPicPr>
          <p:cNvPr id="4" name="Picture 2" descr="C:\Users\McGregor\EPF\layout\12db4517924\noconfig\Architecture\guidances\examples\resources\Android system-architecture.jpg"/>
          <p:cNvPicPr>
            <a:picLocks noChangeAspect="1" noChangeArrowheads="1"/>
          </p:cNvPicPr>
          <p:nvPr/>
        </p:nvPicPr>
        <p:blipFill>
          <a:blip r:embed="rId2"/>
          <a:srcRect/>
          <a:stretch>
            <a:fillRect/>
          </a:stretch>
        </p:blipFill>
        <p:spPr bwMode="auto">
          <a:xfrm>
            <a:off x="3429000" y="1981199"/>
            <a:ext cx="5715000" cy="4876801"/>
          </a:xfrm>
          <a:prstGeom prst="rect">
            <a:avLst/>
          </a:prstGeom>
          <a:noFill/>
        </p:spPr>
      </p:pic>
      <p:cxnSp>
        <p:nvCxnSpPr>
          <p:cNvPr id="5" name="Straight Arrow Connector 4"/>
          <p:cNvCxnSpPr/>
          <p:nvPr/>
        </p:nvCxnSpPr>
        <p:spPr>
          <a:xfrm flipH="1">
            <a:off x="4419600" y="3352800"/>
            <a:ext cx="228600" cy="9906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53200" y="4495800"/>
            <a:ext cx="1066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410200" y="3733800"/>
            <a:ext cx="1371600" cy="239236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4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3:Identify Candidate Architectural Drivers  </a:t>
            </a:r>
          </a:p>
        </p:txBody>
      </p:sp>
      <p:sp>
        <p:nvSpPr>
          <p:cNvPr id="3" name="Content Placeholder 2"/>
          <p:cNvSpPr>
            <a:spLocks noGrp="1"/>
          </p:cNvSpPr>
          <p:nvPr>
            <p:ph idx="1"/>
          </p:nvPr>
        </p:nvSpPr>
        <p:spPr/>
        <p:txBody>
          <a:bodyPr/>
          <a:lstStyle/>
          <a:p>
            <a:r>
              <a:rPr lang="en-US" dirty="0"/>
              <a:t>The actor uses Bluetooth to connect a new device with the vehicle.</a:t>
            </a:r>
          </a:p>
          <a:p>
            <a:r>
              <a:rPr lang="en-US" dirty="0" smtClean="0"/>
              <a:t>Everybody does it, how hard can it be? How likely is it that this feature will attract buyers?</a:t>
            </a:r>
          </a:p>
          <a:p>
            <a:r>
              <a:rPr lang="en-US" dirty="0" smtClean="0"/>
              <a:t>The actor streams a live webcast on the vehicle information screen.</a:t>
            </a:r>
          </a:p>
          <a:p>
            <a:r>
              <a:rPr lang="en-US" dirty="0" smtClean="0"/>
              <a:t>Can the network connection handle all of the connectivity needs? Will the throughput be sufficient for smooth video?</a:t>
            </a:r>
          </a:p>
          <a:p>
            <a:endParaRPr lang="en-US" dirty="0"/>
          </a:p>
        </p:txBody>
      </p:sp>
    </p:spTree>
    <p:extLst>
      <p:ext uri="{BB962C8B-B14F-4D97-AF65-F5344CB8AC3E}">
        <p14:creationId xmlns:p14="http://schemas.microsoft.com/office/powerpoint/2010/main" val="2225202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b="1" dirty="0" smtClean="0"/>
              <a:t>Step 4: Choose a Design Concept That Satisfies the Architectural Drivers </a:t>
            </a:r>
            <a:endParaRPr lang="en-US" sz="3200" dirty="0"/>
          </a:p>
        </p:txBody>
      </p:sp>
      <p:sp>
        <p:nvSpPr>
          <p:cNvPr id="3" name="Content Placeholder 2"/>
          <p:cNvSpPr>
            <a:spLocks noGrp="1"/>
          </p:cNvSpPr>
          <p:nvPr>
            <p:ph idx="1"/>
          </p:nvPr>
        </p:nvSpPr>
        <p:spPr/>
        <p:txBody>
          <a:bodyPr/>
          <a:lstStyle/>
          <a:p>
            <a:pPr>
              <a:buNone/>
            </a:pPr>
            <a:r>
              <a:rPr lang="en-US" sz="1600" dirty="0" smtClean="0"/>
              <a:t>1. Identify the design concerns that are associated with the candidate architectural drivers. For example, for a quality attribute requirement regarding avail-ability, the major design concerns might be fault prevention, fault detection, and fault recovery [Bass 03]. </a:t>
            </a:r>
          </a:p>
          <a:p>
            <a:pPr>
              <a:buNone/>
            </a:pPr>
            <a:r>
              <a:rPr lang="en-US" sz="1600" dirty="0" smtClean="0"/>
              <a:t>2. For each design concern, create a list of alternative patterns that address the concern.6 Patterns on the list are derived from </a:t>
            </a:r>
          </a:p>
          <a:p>
            <a:pPr>
              <a:buNone/>
            </a:pPr>
            <a:r>
              <a:rPr lang="en-US" sz="1600" dirty="0" smtClean="0"/>
              <a:t>	− your knowledge, skills, and experience about which patterns might be appropriate </a:t>
            </a:r>
          </a:p>
          <a:p>
            <a:pPr>
              <a:buNone/>
            </a:pPr>
            <a:r>
              <a:rPr lang="en-US" sz="1600" dirty="0" smtClean="0"/>
              <a:t>	− known architectural tactics for achieving quality attributes [Bass 03] If a candidate architectural driver concerns more than one quality attribute, multiple tactics may apply. </a:t>
            </a:r>
          </a:p>
          <a:p>
            <a:pPr>
              <a:buNone/>
            </a:pPr>
            <a:r>
              <a:rPr lang="en-US" sz="1600" dirty="0" smtClean="0"/>
              <a:t>	− other sources such as books, papers, conference materials, search engines, commercial products, and so forth </a:t>
            </a:r>
          </a:p>
          <a:p>
            <a:pPr>
              <a:buNone/>
            </a:pPr>
            <a:r>
              <a:rPr lang="en-US" sz="1600" dirty="0" smtClean="0"/>
              <a:t>	For each pattern on your list, you should </a:t>
            </a:r>
          </a:p>
          <a:p>
            <a:pPr>
              <a:buNone/>
            </a:pPr>
            <a:r>
              <a:rPr lang="en-US" sz="1600" dirty="0" smtClean="0"/>
              <a:t>	- a. identify each pattern’s discriminating parameters to help you choose among the patterns and tactics in the list. For example, in any restart pattern (e.g., warm restart, cold restart), the amount of time it takes for a restart is a discriminating parameter. For patterns used to achieve modifiability (e.g., layering), a discriminating parameter is the number of dependencies that exist between elements in the pattern. </a:t>
            </a:r>
          </a:p>
          <a:p>
            <a:pPr>
              <a:buNone/>
            </a:pPr>
            <a:r>
              <a:rPr lang="en-US" sz="1600" dirty="0" smtClean="0"/>
              <a:t>	- b. estimate the values of the discriminating parameters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000" dirty="0" smtClean="0"/>
              <a:t>3. Select patterns from the list that you feel are most appropriate for satisfying the candidate architectural drivers. Record the rationale for your selections.  To decide which patterns are appropriate</a:t>
            </a:r>
          </a:p>
          <a:p>
            <a:endParaRPr lang="en-US" sz="2000" dirty="0" smtClean="0"/>
          </a:p>
          <a:p>
            <a:pPr>
              <a:buNone/>
            </a:pPr>
            <a:r>
              <a:rPr lang="en-US" sz="2000" dirty="0" smtClean="0"/>
              <a:t>	a. Create a matrix (as illustrated in Table 1) with patterns across the top and the candidate architectural drivers listed on the left-hand side. Use the matrix to analyze the advantages/disadvantages of applying each pattern to each candidate architectural driver. Consider the following: </a:t>
            </a:r>
          </a:p>
          <a:p>
            <a:pPr>
              <a:buNone/>
            </a:pPr>
            <a:r>
              <a:rPr lang="en-US" sz="2000" dirty="0" smtClean="0"/>
              <a:t>	− What tradeoffs are expected when using each pattern? </a:t>
            </a:r>
          </a:p>
          <a:p>
            <a:pPr>
              <a:buNone/>
            </a:pPr>
            <a:r>
              <a:rPr lang="en-US" sz="2000" dirty="0" smtClean="0"/>
              <a:t>	− How well do the patterns combine with each other? </a:t>
            </a:r>
          </a:p>
          <a:p>
            <a:pPr>
              <a:buNone/>
            </a:pPr>
            <a:r>
              <a:rPr lang="en-US" sz="2000" dirty="0" smtClean="0"/>
              <a:t>	− Are any patterns mutually exclusive (i.e., you can use either pattern A or pattern B but not both)? </a:t>
            </a:r>
          </a:p>
          <a:p>
            <a:pPr>
              <a:buNone/>
            </a:pPr>
            <a:r>
              <a:rPr lang="en-US" sz="2000" dirty="0" smtClean="0"/>
              <a:t>	b. Choose patterns that together come closest to satisfying the architectural drivers.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1800" dirty="0" smtClean="0"/>
          </a:p>
          <a:p>
            <a:pPr>
              <a:buNone/>
            </a:pPr>
            <a:r>
              <a:rPr lang="en-US" sz="1800" dirty="0" smtClean="0"/>
              <a:t>4. Consider the patterns identified so far and decide how they relate to each other. The combination of the selected patterns results in a new pattern. </a:t>
            </a:r>
          </a:p>
          <a:p>
            <a:pPr>
              <a:buNone/>
            </a:pPr>
            <a:r>
              <a:rPr lang="en-US" sz="1800" dirty="0" smtClean="0"/>
              <a:t>	a. Decide how the types of elements from the various patterns are related.8 </a:t>
            </a:r>
          </a:p>
          <a:p>
            <a:pPr>
              <a:buNone/>
            </a:pPr>
            <a:r>
              <a:rPr lang="en-US" sz="1800" dirty="0" smtClean="0"/>
              <a:t>	b. Decide which types of elements from the various patterns are not related. </a:t>
            </a:r>
          </a:p>
          <a:p>
            <a:pPr>
              <a:buNone/>
            </a:pPr>
            <a:r>
              <a:rPr lang="en-US" sz="1800" dirty="0" smtClean="0"/>
              <a:t>	c. Look for overlapping functionality and use it as an indicator for how to combine patterns. </a:t>
            </a:r>
          </a:p>
          <a:p>
            <a:pPr>
              <a:buNone/>
            </a:pPr>
            <a:r>
              <a:rPr lang="en-US" sz="1800" dirty="0" smtClean="0"/>
              <a:t>	d. Identify new element types that emerge as a result of combining patterns. </a:t>
            </a:r>
          </a:p>
          <a:p>
            <a:pPr>
              <a:buNone/>
            </a:pPr>
            <a:r>
              <a:rPr lang="en-US" sz="1800" dirty="0" smtClean="0"/>
              <a:t>	e. Review the list of design decisions at the end of this section and confirm that you have made all the relevant decisions. </a:t>
            </a:r>
          </a:p>
          <a:p>
            <a:pPr>
              <a:buNone/>
            </a:pPr>
            <a:r>
              <a:rPr lang="en-US" sz="1800" dirty="0" smtClean="0"/>
              <a:t>5. Describe the patterns you’ve selected by starting to capture different architectural views, such as Module, Component-and-Connector, and Allocation views. You don’t need to create fully documented architectural views at this point. Document any information that you are confident in or that you need to have to reason about the architecture (including what you know about the properties of the various element types). Ideally, you should use view tem-plates to capture this information [Clements 03]. </a:t>
            </a:r>
          </a:p>
          <a:p>
            <a:pPr>
              <a:buNone/>
            </a:pPr>
            <a:endParaRPr lang="en-US" sz="1800"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000" dirty="0" smtClean="0"/>
              <a:t>6. Evaluate and resolve inconsistencies in the design concept: </a:t>
            </a:r>
          </a:p>
          <a:p>
            <a:pPr>
              <a:buNone/>
            </a:pPr>
            <a:r>
              <a:rPr lang="en-US" sz="2000" dirty="0" smtClean="0"/>
              <a:t>	a. Evaluate the design against the architectural drivers. If necessary, use models, experiments, simulations, formal analysis, and architecture evaluation methods. </a:t>
            </a:r>
          </a:p>
          <a:p>
            <a:pPr>
              <a:buNone/>
            </a:pPr>
            <a:r>
              <a:rPr lang="en-US" sz="2000" dirty="0" smtClean="0"/>
              <a:t>	b. Determine if there are any architectural drivers that were not considered. </a:t>
            </a:r>
          </a:p>
          <a:p>
            <a:pPr>
              <a:buNone/>
            </a:pPr>
            <a:r>
              <a:rPr lang="en-US" sz="2000" dirty="0" smtClean="0"/>
              <a:t>	c. Evaluate alternative patterns or apply additional tactics, if the design does not satisfy the architectural drivers. </a:t>
            </a:r>
          </a:p>
          <a:p>
            <a:pPr>
              <a:buNone/>
            </a:pPr>
            <a:r>
              <a:rPr lang="en-US" sz="2000" dirty="0" smtClean="0"/>
              <a:t>	d. Evaluate the design of the current element against the design of other elements in the architecture and resolve any inconsistencies. For exam-</a:t>
            </a:r>
            <a:r>
              <a:rPr lang="en-US" sz="2000" dirty="0" err="1" smtClean="0"/>
              <a:t>ple</a:t>
            </a:r>
            <a:r>
              <a:rPr lang="en-US" sz="2000" dirty="0" smtClean="0"/>
              <a:t>, while designing the current element, you may discover certain prop-</a:t>
            </a:r>
            <a:r>
              <a:rPr lang="en-US" sz="2000" dirty="0" err="1" smtClean="0"/>
              <a:t>erties</a:t>
            </a:r>
            <a:r>
              <a:rPr lang="en-US" sz="2000" dirty="0" smtClean="0"/>
              <a:t> that must be propagated to other elements in the architecture.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pPr>
              <a:buNone/>
            </a:pPr>
            <a:r>
              <a:rPr lang="en-US" sz="2000" dirty="0" smtClean="0"/>
              <a:t>• You have decided on an overall design concept that includes the major types of elements that will appear in the architecture and the types of relationships among them. </a:t>
            </a:r>
          </a:p>
          <a:p>
            <a:pPr>
              <a:buNone/>
            </a:pPr>
            <a:r>
              <a:rPr lang="en-US" sz="2000" dirty="0" smtClean="0"/>
              <a:t>• You have identified some of the functionality associated with the different types of elements (e.g., elements that ping in a Ping-Echo pattern will have ping functionality). </a:t>
            </a:r>
          </a:p>
          <a:p>
            <a:pPr>
              <a:buNone/>
            </a:pPr>
            <a:r>
              <a:rPr lang="en-US" sz="2000" dirty="0" smtClean="0"/>
              <a:t>• You know how and when particular types of software elements map to one another (i.e., either statically or dynamically). </a:t>
            </a:r>
          </a:p>
          <a:p>
            <a:pPr>
              <a:buNone/>
            </a:pPr>
            <a:r>
              <a:rPr lang="en-US" sz="2000" dirty="0" smtClean="0"/>
              <a:t>• You have thought out communication among the various types of elements (both internal software elements and external entities) but perhaps deferred decisions about it. </a:t>
            </a:r>
          </a:p>
          <a:p>
            <a:r>
              <a:rPr lang="en-US" sz="2000" dirty="0" smtClean="0"/>
              <a:t>You have reasoned about software elements and system resources but perhaps deferred decisions about them. </a:t>
            </a:r>
          </a:p>
          <a:p>
            <a:pPr>
              <a:buNone/>
            </a:pPr>
            <a:endParaRPr lang="en-US"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 - 2</a:t>
            </a:r>
            <a:endParaRPr lang="en-US" dirty="0"/>
          </a:p>
        </p:txBody>
      </p:sp>
      <p:sp>
        <p:nvSpPr>
          <p:cNvPr id="3" name="Content Placeholder 2"/>
          <p:cNvSpPr>
            <a:spLocks noGrp="1"/>
          </p:cNvSpPr>
          <p:nvPr>
            <p:ph idx="1"/>
          </p:nvPr>
        </p:nvSpPr>
        <p:spPr/>
        <p:txBody>
          <a:bodyPr/>
          <a:lstStyle/>
          <a:p>
            <a:r>
              <a:rPr lang="en-US" sz="2400" dirty="0" smtClean="0"/>
              <a:t>You have thought out dependencies between the various types of internal software elements but perhaps deferred decisions about them. </a:t>
            </a:r>
          </a:p>
          <a:p>
            <a:endParaRPr lang="en-US" sz="2400" dirty="0" smtClean="0"/>
          </a:p>
          <a:p>
            <a:r>
              <a:rPr lang="en-US" sz="2400" dirty="0" smtClean="0"/>
              <a:t>You have also considered—and perhaps deferred decisions about—the following: </a:t>
            </a:r>
          </a:p>
          <a:p>
            <a:pPr>
              <a:buNone/>
            </a:pPr>
            <a:r>
              <a:rPr lang="en-US" sz="2400" dirty="0" smtClean="0"/>
              <a:t>	− the abstraction mechanisms used </a:t>
            </a:r>
          </a:p>
          <a:p>
            <a:pPr>
              <a:buNone/>
            </a:pPr>
            <a:r>
              <a:rPr lang="en-US" sz="2400" dirty="0" smtClean="0"/>
              <a:t>	− what system elements know about time </a:t>
            </a:r>
          </a:p>
          <a:p>
            <a:pPr>
              <a:buNone/>
            </a:pPr>
            <a:r>
              <a:rPr lang="en-US" sz="2400" dirty="0" smtClean="0"/>
              <a:t>	− what process/thread model(s) will be employed </a:t>
            </a:r>
          </a:p>
          <a:p>
            <a:pPr>
              <a:buNone/>
            </a:pPr>
            <a:r>
              <a:rPr lang="en-US" sz="2400" dirty="0" smtClean="0"/>
              <a:t>	− how quality attribute requirements will be addressed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4:Choose </a:t>
            </a:r>
            <a:r>
              <a:rPr lang="en-US" sz="3600" dirty="0"/>
              <a:t>a Design Concept That Satisfies the Architectural Drivers </a:t>
            </a:r>
          </a:p>
        </p:txBody>
      </p:sp>
      <p:sp>
        <p:nvSpPr>
          <p:cNvPr id="3" name="Content Placeholder 2"/>
          <p:cNvSpPr>
            <a:spLocks noGrp="1"/>
          </p:cNvSpPr>
          <p:nvPr>
            <p:ph idx="1"/>
          </p:nvPr>
        </p:nvSpPr>
        <p:spPr/>
        <p:txBody>
          <a:bodyPr/>
          <a:lstStyle/>
          <a:p>
            <a:r>
              <a:rPr lang="en-US" dirty="0" smtClean="0"/>
              <a:t>Hardware implications – separate GPU from basic display processor, faster GPU, more memory</a:t>
            </a:r>
          </a:p>
          <a:p>
            <a:r>
              <a:rPr lang="en-US" dirty="0" smtClean="0"/>
              <a:t>Software implications – increased buffering</a:t>
            </a:r>
            <a:endParaRPr lang="en-US" dirty="0"/>
          </a:p>
        </p:txBody>
      </p:sp>
      <p:sp>
        <p:nvSpPr>
          <p:cNvPr id="4" name="TextBox 3"/>
          <p:cNvSpPr txBox="1"/>
          <p:nvPr/>
        </p:nvSpPr>
        <p:spPr>
          <a:xfrm>
            <a:off x="762000" y="4038600"/>
            <a:ext cx="7592784" cy="1477328"/>
          </a:xfrm>
          <a:prstGeom prst="rect">
            <a:avLst/>
          </a:prstGeom>
          <a:noFill/>
        </p:spPr>
        <p:txBody>
          <a:bodyPr wrap="none" rtlCol="0">
            <a:spAutoFit/>
          </a:bodyPr>
          <a:lstStyle/>
          <a:p>
            <a:r>
              <a:rPr lang="en-US" dirty="0"/>
              <a:t>HTTP Dynamic Streaming (HDS) enables on-demand and live adaptive </a:t>
            </a:r>
            <a:endParaRPr lang="en-US" dirty="0" smtClean="0"/>
          </a:p>
          <a:p>
            <a:r>
              <a:rPr lang="en-US" dirty="0" smtClean="0"/>
              <a:t>bitrate </a:t>
            </a:r>
            <a:r>
              <a:rPr lang="en-US" dirty="0"/>
              <a:t>video delivery of standards-based MP4 media over regular HTTP </a:t>
            </a:r>
            <a:endParaRPr lang="en-US" dirty="0" smtClean="0"/>
          </a:p>
          <a:p>
            <a:r>
              <a:rPr lang="en-US" dirty="0" smtClean="0"/>
              <a:t>connections</a:t>
            </a:r>
            <a:r>
              <a:rPr lang="en-US" dirty="0"/>
              <a:t>. HDS lets you leverage existing cache infrastructures and </a:t>
            </a:r>
            <a:endParaRPr lang="en-US" dirty="0" smtClean="0"/>
          </a:p>
          <a:p>
            <a:r>
              <a:rPr lang="en-US" dirty="0" smtClean="0"/>
              <a:t>provides </a:t>
            </a:r>
            <a:r>
              <a:rPr lang="en-US" dirty="0"/>
              <a:t>tools for integration of content preparation into existing </a:t>
            </a:r>
            <a:endParaRPr lang="en-US" dirty="0" smtClean="0"/>
          </a:p>
          <a:p>
            <a:r>
              <a:rPr lang="en-US" dirty="0" smtClean="0"/>
              <a:t>encoding </a:t>
            </a:r>
            <a:r>
              <a:rPr lang="en-US" dirty="0"/>
              <a:t>workflows</a:t>
            </a:r>
          </a:p>
        </p:txBody>
      </p:sp>
      <p:sp>
        <p:nvSpPr>
          <p:cNvPr id="5" name="TextBox 4"/>
          <p:cNvSpPr txBox="1"/>
          <p:nvPr/>
        </p:nvSpPr>
        <p:spPr>
          <a:xfrm>
            <a:off x="774940" y="5941497"/>
            <a:ext cx="6122189" cy="369332"/>
          </a:xfrm>
          <a:prstGeom prst="rect">
            <a:avLst/>
          </a:prstGeom>
          <a:noFill/>
        </p:spPr>
        <p:txBody>
          <a:bodyPr wrap="none" rtlCol="0">
            <a:spAutoFit/>
          </a:bodyPr>
          <a:lstStyle/>
          <a:p>
            <a:r>
              <a:rPr lang="en-US" dirty="0"/>
              <a:t>http://tools.ietf.org/html/draft-pantos-http-live-streaming-12</a:t>
            </a:r>
          </a:p>
        </p:txBody>
      </p:sp>
    </p:spTree>
    <p:extLst>
      <p:ext uri="{BB962C8B-B14F-4D97-AF65-F5344CB8AC3E}">
        <p14:creationId xmlns:p14="http://schemas.microsoft.com/office/powerpoint/2010/main" val="2571926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b="1" dirty="0" smtClean="0"/>
              <a:t>Step 5: Instantiate Architectural Elements and Allocate Responsibilities </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sz="1400" dirty="0" smtClean="0"/>
          </a:p>
          <a:p>
            <a:pPr>
              <a:buNone/>
            </a:pPr>
            <a:r>
              <a:rPr lang="en-US" sz="1400" dirty="0" smtClean="0"/>
              <a:t>1. Instantiate one instance of every type of element you chose in Step 4. These instances are referred to as “children” or “child elements” of the element you are currently decomposing (i.e., the parent element). </a:t>
            </a:r>
          </a:p>
          <a:p>
            <a:pPr>
              <a:buNone/>
            </a:pPr>
            <a:r>
              <a:rPr lang="en-US" sz="1400" dirty="0" smtClean="0"/>
              <a:t>2. Assign responsibilities to child elements according to their type. For example, ping-type elements are assigned responsibilities including ping functionality, ping frequency, data content of ping signals, and the elements to which they send ping signals. </a:t>
            </a:r>
          </a:p>
          <a:p>
            <a:pPr>
              <a:buNone/>
            </a:pPr>
            <a:r>
              <a:rPr lang="en-US" sz="1400" dirty="0" smtClean="0"/>
              <a:t>3. Allocate responsibilities associated with the parent element among its children according to the rationale and element properties recorded in Step 4. For ex-ample, if a parent element in a banking system is responsible for managing cash distribution, cash collection, and transaction records, then allocate those responsibilities among its children. Note that all responsibilities assigned to the parent are considered at this time regardless of whether they are architecturally significant. At this point, it may be useful to consider use cases that systems typically address—regardless of whether they were given explicitly as requirements. This exercise might reveal new responsibilities (e.g., resource management). In addition, you might discover new element types and wish to create new in-stances of them. These use cases include </a:t>
            </a:r>
          </a:p>
          <a:p>
            <a:pPr>
              <a:buNone/>
            </a:pPr>
            <a:r>
              <a:rPr lang="en-US" sz="1400" dirty="0" smtClean="0"/>
              <a:t>	− one user doing two tasks simultaneously </a:t>
            </a:r>
          </a:p>
          <a:p>
            <a:pPr>
              <a:buNone/>
            </a:pPr>
            <a:r>
              <a:rPr lang="en-US" sz="1400" dirty="0" smtClean="0"/>
              <a:t>	− two users doing similar tasks simultaneously </a:t>
            </a:r>
          </a:p>
          <a:p>
            <a:pPr>
              <a:buNone/>
            </a:pPr>
            <a:r>
              <a:rPr lang="en-US" sz="1400" dirty="0" smtClean="0"/>
              <a:t>	− startup </a:t>
            </a:r>
          </a:p>
          <a:p>
            <a:pPr>
              <a:buNone/>
            </a:pPr>
            <a:r>
              <a:rPr lang="en-US" sz="1400" dirty="0" smtClean="0"/>
              <a:t>	− shutdown </a:t>
            </a:r>
          </a:p>
          <a:p>
            <a:pPr>
              <a:buNone/>
            </a:pPr>
            <a:r>
              <a:rPr lang="en-US" sz="1400" dirty="0" smtClean="0"/>
              <a:t>	− disconnected operation </a:t>
            </a:r>
          </a:p>
          <a:p>
            <a:pPr>
              <a:buNone/>
            </a:pPr>
            <a:r>
              <a:rPr lang="en-US" sz="1400" dirty="0" smtClean="0"/>
              <a:t>	− failure of various elements (e.g., the network, processor, process)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1400" dirty="0" smtClean="0"/>
              <a:t>4. Create additional instances of element types in these two circumstances: </a:t>
            </a:r>
          </a:p>
          <a:p>
            <a:pPr>
              <a:buNone/>
            </a:pPr>
            <a:r>
              <a:rPr lang="en-US" sz="1400" dirty="0" smtClean="0"/>
              <a:t>	a. A difference exists in the quality attribute properties of the responsibilities assigned to an element. For example, if a child element is responsible for collecting sensor data in real time and transmitting a summary of that data at a later time, performance requirements associated with data collection may prompt us to instantiate a new element to handle data collection while the original element handles transmitting a summary. </a:t>
            </a:r>
          </a:p>
          <a:p>
            <a:pPr>
              <a:buNone/>
            </a:pPr>
            <a:r>
              <a:rPr lang="en-US" sz="1400" dirty="0" smtClean="0"/>
              <a:t>	b. You want to achieve other quality attribute requirements; for example, you reassign the functionality of one element to two elements to promote modifiability. </a:t>
            </a:r>
          </a:p>
          <a:p>
            <a:pPr>
              <a:buNone/>
            </a:pPr>
            <a:r>
              <a:rPr lang="en-US" sz="1400" dirty="0" smtClean="0"/>
              <a:t>	At this point, you should review the list of design decisions listed at the end of this section and confirm that you made all the relevant decisions. </a:t>
            </a:r>
          </a:p>
          <a:p>
            <a:pPr>
              <a:buNone/>
            </a:pPr>
            <a:r>
              <a:rPr lang="en-US" sz="1400" dirty="0" smtClean="0"/>
              <a:t>5. Analyze and document the design decisions you have made during step 5 using various views such as these three: </a:t>
            </a:r>
          </a:p>
          <a:p>
            <a:pPr>
              <a:buNone/>
            </a:pPr>
            <a:r>
              <a:rPr lang="en-US" sz="1400" dirty="0" smtClean="0"/>
              <a:t>	a. Module views are useful for reasoning about and documenting the non-runtime properties of a system (e.g., modifiability). </a:t>
            </a:r>
          </a:p>
          <a:p>
            <a:pPr>
              <a:buNone/>
            </a:pPr>
            <a:r>
              <a:rPr lang="en-US" sz="1400" dirty="0" smtClean="0"/>
              <a:t>	b. Component-and-Connector views are useful for reasoning about and documenting the runtime behaviors and properties of a system (e.g., how elements will interact with each other at runtime to meet various requirements and what performance characteristics those elements should exhibit). </a:t>
            </a:r>
          </a:p>
          <a:p>
            <a:pPr>
              <a:buNone/>
            </a:pPr>
            <a:r>
              <a:rPr lang="en-US" sz="1400" dirty="0" smtClean="0"/>
              <a:t>	c. Allocation views are useful for reasoning about the relationships between software and non-software (e.g., how software elements will be allocated to hardware elements).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cartoon, cont’d</a:t>
            </a:r>
          </a:p>
        </p:txBody>
      </p:sp>
      <p:sp>
        <p:nvSpPr>
          <p:cNvPr id="3" name="Content Placeholder 2"/>
          <p:cNvSpPr>
            <a:spLocks noGrp="1"/>
          </p:cNvSpPr>
          <p:nvPr>
            <p:ph idx="1"/>
          </p:nvPr>
        </p:nvSpPr>
        <p:spPr>
          <a:xfrm>
            <a:off x="228600" y="1752600"/>
            <a:ext cx="3200400" cy="4876800"/>
          </a:xfrm>
        </p:spPr>
        <p:txBody>
          <a:bodyPr/>
          <a:lstStyle/>
          <a:p>
            <a:pPr marL="0" indent="0">
              <a:buNone/>
            </a:pPr>
            <a:r>
              <a:rPr lang="en-US" dirty="0" smtClean="0"/>
              <a:t>A module should not be allowed to depend upon a module in the opposite direction.</a:t>
            </a:r>
          </a:p>
          <a:p>
            <a:pPr marL="0" indent="0">
              <a:buNone/>
            </a:pPr>
            <a:r>
              <a:rPr lang="en-US" dirty="0" smtClean="0"/>
              <a:t>Introduces “cycles” into the design.</a:t>
            </a:r>
            <a:endParaRPr lang="en-US" dirty="0"/>
          </a:p>
        </p:txBody>
      </p:sp>
      <p:pic>
        <p:nvPicPr>
          <p:cNvPr id="4" name="Picture 2" descr="C:\Users\McGregor\EPF\layout\12db4517924\noconfig\Architecture\guidances\examples\resources\Android system-architecture.jpg"/>
          <p:cNvPicPr>
            <a:picLocks noChangeAspect="1" noChangeArrowheads="1"/>
          </p:cNvPicPr>
          <p:nvPr/>
        </p:nvPicPr>
        <p:blipFill>
          <a:blip r:embed="rId2"/>
          <a:srcRect/>
          <a:stretch>
            <a:fillRect/>
          </a:stretch>
        </p:blipFill>
        <p:spPr bwMode="auto">
          <a:xfrm>
            <a:off x="3429000" y="1981199"/>
            <a:ext cx="5715000" cy="4876801"/>
          </a:xfrm>
          <a:prstGeom prst="rect">
            <a:avLst/>
          </a:prstGeom>
          <a:noFill/>
        </p:spPr>
      </p:pic>
      <p:cxnSp>
        <p:nvCxnSpPr>
          <p:cNvPr id="5" name="Straight Arrow Connector 4"/>
          <p:cNvCxnSpPr/>
          <p:nvPr/>
        </p:nvCxnSpPr>
        <p:spPr>
          <a:xfrm flipH="1">
            <a:off x="4419600" y="3352800"/>
            <a:ext cx="228600" cy="9906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53200" y="4495800"/>
            <a:ext cx="1066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410200" y="3733800"/>
            <a:ext cx="1371600" cy="239236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038600" y="2590800"/>
            <a:ext cx="76200" cy="190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7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r>
              <a:rPr lang="en-US" sz="2400" dirty="0" smtClean="0"/>
              <a:t>how many of each type of element will be instantiated and what individual properties and structural relations they will possess </a:t>
            </a:r>
          </a:p>
          <a:p>
            <a:pPr>
              <a:buNone/>
            </a:pPr>
            <a:r>
              <a:rPr lang="en-US" sz="2400" dirty="0" smtClean="0"/>
              <a:t>• what computational elements will be used to support the various categories of system use </a:t>
            </a:r>
          </a:p>
          <a:p>
            <a:pPr>
              <a:buNone/>
            </a:pPr>
            <a:r>
              <a:rPr lang="en-US" sz="2400" dirty="0" smtClean="0"/>
              <a:t>• what elements will support the major modes of operation </a:t>
            </a:r>
          </a:p>
          <a:p>
            <a:pPr>
              <a:buNone/>
            </a:pPr>
            <a:r>
              <a:rPr lang="en-US" sz="2400" dirty="0" smtClean="0"/>
              <a:t>• how quality attribute requirements have been satisfied within the infrastructure and applications </a:t>
            </a:r>
          </a:p>
          <a:p>
            <a:pPr>
              <a:buNone/>
            </a:pPr>
            <a:r>
              <a:rPr lang="en-US" sz="2400" dirty="0" smtClean="0"/>
              <a:t>• how functionality is divided and assigned to software elements including how functionality is allocated across the infrastructure and applications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1600" dirty="0" smtClean="0"/>
          </a:p>
          <a:p>
            <a:pPr>
              <a:buNone/>
            </a:pPr>
            <a:r>
              <a:rPr lang="en-US" sz="1600" dirty="0" smtClean="0"/>
              <a:t>	- how software elements map to each other </a:t>
            </a:r>
          </a:p>
          <a:p>
            <a:pPr>
              <a:buNone/>
            </a:pPr>
            <a:r>
              <a:rPr lang="en-US" sz="1600" dirty="0" smtClean="0"/>
              <a:t>	− how system elements in different architectural structures map to each other (e.g., how modules map to runtime elements and how runtime elements map to processors) </a:t>
            </a:r>
          </a:p>
          <a:p>
            <a:pPr>
              <a:buNone/>
            </a:pPr>
            <a:r>
              <a:rPr lang="en-US" sz="1600" dirty="0" smtClean="0"/>
              <a:t>	− whether the mapping of one system element to another is static or dynamic (i.e., when the mapping is determined—at build time, deployment, load time, or runtime) </a:t>
            </a:r>
          </a:p>
          <a:p>
            <a:pPr>
              <a:buNone/>
            </a:pPr>
            <a:r>
              <a:rPr lang="en-US" sz="1600" dirty="0" smtClean="0"/>
              <a:t>• communication among the various elements, both internal software elements and external entities </a:t>
            </a:r>
          </a:p>
          <a:p>
            <a:pPr>
              <a:buNone/>
            </a:pPr>
            <a:r>
              <a:rPr lang="en-US" sz="1600" dirty="0" smtClean="0"/>
              <a:t>	− which software elements need to communicate with each other </a:t>
            </a:r>
          </a:p>
          <a:p>
            <a:pPr>
              <a:buNone/>
            </a:pPr>
            <a:r>
              <a:rPr lang="en-US" sz="1600" dirty="0" smtClean="0"/>
              <a:t>	− what mechanisms and protocols will be used for communication between software elements and external entities </a:t>
            </a:r>
          </a:p>
          <a:p>
            <a:pPr>
              <a:buNone/>
            </a:pPr>
            <a:r>
              <a:rPr lang="en-US" sz="1600" dirty="0" smtClean="0"/>
              <a:t>	− the required properties of mechanisms that will be used for communication between software elements and external entities (e.g., synchronous, asynchronous, hybrid coupling) </a:t>
            </a:r>
          </a:p>
          <a:p>
            <a:pPr>
              <a:buNone/>
            </a:pPr>
            <a:r>
              <a:rPr lang="en-US" sz="1600" dirty="0" smtClean="0"/>
              <a:t>	− the quality attribute requirements associated with the communication mechanisms </a:t>
            </a:r>
          </a:p>
          <a:p>
            <a:pPr>
              <a:buNone/>
            </a:pPr>
            <a:r>
              <a:rPr lang="en-US" sz="1600" dirty="0" smtClean="0"/>
              <a:t>	− the data models on which communication depends </a:t>
            </a:r>
          </a:p>
          <a:p>
            <a:pPr>
              <a:buNone/>
            </a:pPr>
            <a:r>
              <a:rPr lang="en-US" sz="1600" dirty="0" smtClean="0"/>
              <a:t>	− what computational elements support the various categories of system use </a:t>
            </a:r>
          </a:p>
          <a:p>
            <a:pPr>
              <a:buNone/>
            </a:pPr>
            <a:r>
              <a:rPr lang="en-US" sz="1600" dirty="0" smtClean="0"/>
              <a:t>	− how legacy and COTS components will be integrated into the design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1800" dirty="0" smtClean="0"/>
              <a:t>• internal software elements and system resources </a:t>
            </a:r>
          </a:p>
          <a:p>
            <a:pPr>
              <a:buNone/>
            </a:pPr>
            <a:r>
              <a:rPr lang="en-US" sz="1800" dirty="0" smtClean="0"/>
              <a:t>	− what resources are required by software elements </a:t>
            </a:r>
          </a:p>
          <a:p>
            <a:pPr>
              <a:buNone/>
            </a:pPr>
            <a:r>
              <a:rPr lang="en-US" sz="1800" dirty="0" smtClean="0"/>
              <a:t>	− what resources need to be managed </a:t>
            </a:r>
          </a:p>
          <a:p>
            <a:pPr>
              <a:buNone/>
            </a:pPr>
            <a:r>
              <a:rPr lang="en-US" sz="1800" dirty="0" smtClean="0"/>
              <a:t>	− the resource limits </a:t>
            </a:r>
          </a:p>
          <a:p>
            <a:pPr>
              <a:buNone/>
            </a:pPr>
            <a:r>
              <a:rPr lang="en-US" sz="1800" dirty="0" smtClean="0"/>
              <a:t>	− how resources will be managed </a:t>
            </a:r>
          </a:p>
          <a:p>
            <a:pPr>
              <a:buNone/>
            </a:pPr>
            <a:r>
              <a:rPr lang="en-US" sz="1800" dirty="0" smtClean="0"/>
              <a:t>	− what scheduling strategies will be employed </a:t>
            </a:r>
          </a:p>
          <a:p>
            <a:pPr>
              <a:buNone/>
            </a:pPr>
            <a:r>
              <a:rPr lang="en-US" sz="1800" dirty="0" smtClean="0"/>
              <a:t>	− what elements are </a:t>
            </a:r>
            <a:r>
              <a:rPr lang="en-US" sz="1800" dirty="0" err="1" smtClean="0"/>
              <a:t>stateful</a:t>
            </a:r>
            <a:r>
              <a:rPr lang="en-US" sz="1800" dirty="0" smtClean="0"/>
              <a:t>/stateless </a:t>
            </a:r>
          </a:p>
          <a:p>
            <a:pPr>
              <a:buNone/>
            </a:pPr>
            <a:r>
              <a:rPr lang="en-US" sz="1800" dirty="0" smtClean="0"/>
              <a:t>	− the major modes of operation </a:t>
            </a:r>
          </a:p>
          <a:p>
            <a:pPr>
              <a:buNone/>
            </a:pPr>
            <a:r>
              <a:rPr lang="en-US" sz="1800" dirty="0" smtClean="0"/>
              <a:t>• dependencies between the internal software elements </a:t>
            </a:r>
          </a:p>
          <a:p>
            <a:pPr>
              <a:buNone/>
            </a:pPr>
            <a:r>
              <a:rPr lang="en-US" sz="1800" dirty="0" smtClean="0"/>
              <a:t>	− what execution dependencies exist among elements </a:t>
            </a:r>
          </a:p>
          <a:p>
            <a:pPr>
              <a:buNone/>
            </a:pPr>
            <a:r>
              <a:rPr lang="en-US" sz="1800" dirty="0" smtClean="0"/>
              <a:t>	− how and where execution dependencies among elements are resolved </a:t>
            </a:r>
          </a:p>
          <a:p>
            <a:pPr>
              <a:buNone/>
            </a:pPr>
            <a:r>
              <a:rPr lang="en-US" sz="1800" dirty="0" smtClean="0"/>
              <a:t>	− the activation and deactivation dependencies among software elements </a:t>
            </a:r>
          </a:p>
          <a:p>
            <a:pPr>
              <a:buNone/>
            </a:pPr>
            <a:r>
              <a:rPr lang="en-US" sz="1800" dirty="0" smtClean="0"/>
              <a:t>• which abstraction mechanisms are used </a:t>
            </a:r>
          </a:p>
          <a:p>
            <a:pPr>
              <a:buNone/>
            </a:pPr>
            <a:r>
              <a:rPr lang="en-US" sz="1800" dirty="0" smtClean="0"/>
              <a:t>• how much system elements know about time </a:t>
            </a:r>
          </a:p>
          <a:p>
            <a:pPr>
              <a:buNone/>
            </a:pPr>
            <a:r>
              <a:rPr lang="en-US" sz="1800" dirty="0" smtClean="0"/>
              <a:t>• what process/thread model(s) will be employed </a:t>
            </a:r>
          </a:p>
          <a:p>
            <a:pPr>
              <a:buNone/>
            </a:pPr>
            <a:r>
              <a:rPr lang="en-US" sz="1800" dirty="0" smtClean="0"/>
              <a:t>• how quality attribute requirements will be addressed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5: Instantiate Architectural Elements and Allocate Responsibilities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57" y="1600202"/>
            <a:ext cx="6741543" cy="41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6066609"/>
            <a:ext cx="7528664" cy="646331"/>
          </a:xfrm>
          <a:prstGeom prst="rect">
            <a:avLst/>
          </a:prstGeom>
          <a:noFill/>
        </p:spPr>
        <p:txBody>
          <a:bodyPr wrap="none" rtlCol="0">
            <a:spAutoFit/>
          </a:bodyPr>
          <a:lstStyle/>
          <a:p>
            <a:r>
              <a:rPr lang="en-US" dirty="0" smtClean="0"/>
              <a:t>Maybe add another instance of the MOST network to exclusively handle</a:t>
            </a:r>
          </a:p>
          <a:p>
            <a:r>
              <a:rPr lang="en-US" dirty="0"/>
              <a:t>t</a:t>
            </a:r>
            <a:r>
              <a:rPr lang="en-US" dirty="0" smtClean="0"/>
              <a:t>he HD media.</a:t>
            </a:r>
            <a:endParaRPr lang="en-US" dirty="0"/>
          </a:p>
        </p:txBody>
      </p:sp>
      <p:sp>
        <p:nvSpPr>
          <p:cNvPr id="3" name="Freeform 2"/>
          <p:cNvSpPr/>
          <p:nvPr/>
        </p:nvSpPr>
        <p:spPr>
          <a:xfrm>
            <a:off x="293298" y="1397479"/>
            <a:ext cx="7056408" cy="3968151"/>
          </a:xfrm>
          <a:custGeom>
            <a:avLst/>
            <a:gdLst>
              <a:gd name="connsiteX0" fmla="*/ 34506 w 7056408"/>
              <a:gd name="connsiteY0" fmla="*/ 3968151 h 3968151"/>
              <a:gd name="connsiteX1" fmla="*/ 0 w 7056408"/>
              <a:gd name="connsiteY1" fmla="*/ 0 h 3968151"/>
              <a:gd name="connsiteX2" fmla="*/ 7056408 w 7056408"/>
              <a:gd name="connsiteY2" fmla="*/ 51759 h 3968151"/>
              <a:gd name="connsiteX3" fmla="*/ 7021902 w 7056408"/>
              <a:gd name="connsiteY3" fmla="*/ 2760453 h 3968151"/>
              <a:gd name="connsiteX4" fmla="*/ 4106174 w 7056408"/>
              <a:gd name="connsiteY4" fmla="*/ 2743200 h 3968151"/>
              <a:gd name="connsiteX5" fmla="*/ 34506 w 7056408"/>
              <a:gd name="connsiteY5" fmla="*/ 3968151 h 39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408" h="3968151">
                <a:moveTo>
                  <a:pt x="34506" y="3968151"/>
                </a:moveTo>
                <a:lnTo>
                  <a:pt x="0" y="0"/>
                </a:lnTo>
                <a:lnTo>
                  <a:pt x="7056408" y="51759"/>
                </a:lnTo>
                <a:lnTo>
                  <a:pt x="7021902" y="2760453"/>
                </a:lnTo>
                <a:lnTo>
                  <a:pt x="4106174" y="2743200"/>
                </a:lnTo>
                <a:lnTo>
                  <a:pt x="34506" y="3968151"/>
                </a:lnTo>
                <a:close/>
              </a:path>
            </a:pathLst>
          </a:custGeom>
          <a:gradFill>
            <a:gsLst>
              <a:gs pos="0">
                <a:schemeClr val="accent1">
                  <a:tint val="100000"/>
                  <a:shade val="100000"/>
                  <a:satMod val="130000"/>
                  <a:alpha val="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4526332" y="4419600"/>
            <a:ext cx="2941268" cy="1447800"/>
          </a:xfrm>
          <a:prstGeom prst="rect">
            <a:avLst/>
          </a:prstGeom>
          <a:gradFill>
            <a:gsLst>
              <a:gs pos="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20166399">
            <a:off x="1958515" y="2463327"/>
            <a:ext cx="2274982" cy="646331"/>
          </a:xfrm>
          <a:prstGeom prst="rect">
            <a:avLst/>
          </a:prstGeom>
          <a:noFill/>
        </p:spPr>
        <p:txBody>
          <a:bodyPr wrap="none" rtlCol="0">
            <a:spAutoFit/>
          </a:bodyPr>
          <a:lstStyle/>
          <a:p>
            <a:r>
              <a:rPr lang="en-US" dirty="0" smtClean="0"/>
              <a:t>Compute next frame</a:t>
            </a:r>
            <a:endParaRPr lang="en-US" dirty="0"/>
          </a:p>
          <a:p>
            <a:r>
              <a:rPr lang="en-US" dirty="0" smtClean="0"/>
              <a:t>transmit</a:t>
            </a:r>
            <a:endParaRPr lang="en-US" dirty="0"/>
          </a:p>
        </p:txBody>
      </p:sp>
      <p:sp>
        <p:nvSpPr>
          <p:cNvPr id="7" name="TextBox 6"/>
          <p:cNvSpPr txBox="1"/>
          <p:nvPr/>
        </p:nvSpPr>
        <p:spPr>
          <a:xfrm>
            <a:off x="4822954" y="4958834"/>
            <a:ext cx="2416046" cy="369332"/>
          </a:xfrm>
          <a:prstGeom prst="rect">
            <a:avLst/>
          </a:prstGeom>
          <a:noFill/>
        </p:spPr>
        <p:txBody>
          <a:bodyPr wrap="none" rtlCol="0">
            <a:spAutoFit/>
          </a:bodyPr>
          <a:lstStyle/>
          <a:p>
            <a:r>
              <a:rPr lang="en-US" dirty="0" smtClean="0"/>
              <a:t>Assemble each frame</a:t>
            </a:r>
            <a:endParaRPr lang="en-US" dirty="0"/>
          </a:p>
        </p:txBody>
      </p:sp>
    </p:spTree>
    <p:extLst>
      <p:ext uri="{BB962C8B-B14F-4D97-AF65-F5344CB8AC3E}">
        <p14:creationId xmlns:p14="http://schemas.microsoft.com/office/powerpoint/2010/main" val="703954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6: Define Interfaces for Instantiated Elements </a:t>
            </a:r>
            <a:br>
              <a:rPr lang="en-US" b="1" dirty="0" smtClean="0"/>
            </a:br>
            <a:endParaRPr lang="en-US" dirty="0"/>
          </a:p>
        </p:txBody>
      </p:sp>
      <p:sp>
        <p:nvSpPr>
          <p:cNvPr id="3" name="Content Placeholder 2"/>
          <p:cNvSpPr>
            <a:spLocks noGrp="1"/>
          </p:cNvSpPr>
          <p:nvPr>
            <p:ph idx="1"/>
          </p:nvPr>
        </p:nvSpPr>
        <p:spPr/>
        <p:txBody>
          <a:bodyPr/>
          <a:lstStyle/>
          <a:p>
            <a:r>
              <a:rPr lang="en-US" sz="2000" dirty="0" smtClean="0"/>
              <a:t>Define the services and properties required and provided by the software elements in our design. </a:t>
            </a:r>
          </a:p>
          <a:p>
            <a:r>
              <a:rPr lang="en-US" sz="2000" dirty="0" smtClean="0"/>
              <a:t>These services and properties are referred to as the element’s interface. </a:t>
            </a:r>
          </a:p>
          <a:p>
            <a:r>
              <a:rPr lang="en-US" sz="2000" dirty="0" smtClean="0"/>
              <a:t>Interfaces describe the PROVIDES and REQUIRES assumptions that software elements make about one another. An interface might include any of the following: </a:t>
            </a:r>
          </a:p>
          <a:p>
            <a:pPr>
              <a:buNone/>
            </a:pPr>
            <a:r>
              <a:rPr lang="en-US" sz="2000" dirty="0" smtClean="0"/>
              <a:t>	• syntax of operations (e.g., signature) </a:t>
            </a:r>
          </a:p>
          <a:p>
            <a:pPr>
              <a:buNone/>
            </a:pPr>
            <a:r>
              <a:rPr lang="en-US" sz="2000" dirty="0" smtClean="0"/>
              <a:t>	• semantics of operations (e.g., description, pre- and post-conditions, restrictions) </a:t>
            </a:r>
          </a:p>
          <a:p>
            <a:pPr>
              <a:buNone/>
            </a:pPr>
            <a:r>
              <a:rPr lang="en-US" sz="2000" dirty="0" smtClean="0"/>
              <a:t>	• information exchanged (e.g., events signaled, global data) </a:t>
            </a:r>
          </a:p>
          <a:p>
            <a:pPr>
              <a:buNone/>
            </a:pPr>
            <a:r>
              <a:rPr lang="en-US" sz="2000" dirty="0" smtClean="0"/>
              <a:t>	• quality attribute requirements of individual elements or operations </a:t>
            </a:r>
          </a:p>
          <a:p>
            <a:pPr>
              <a:buNone/>
            </a:pPr>
            <a:r>
              <a:rPr lang="en-US" sz="2000" dirty="0" smtClean="0"/>
              <a:t>	• error handling </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Exercise the functional requirements that involve the elements you instantiated in Step 5. </a:t>
            </a:r>
          </a:p>
          <a:p>
            <a:r>
              <a:rPr lang="en-US" sz="2400" dirty="0" smtClean="0"/>
              <a:t>Observe any information that is produced by one element and consumed by another. Consider the interfaces from the perspective of different views. For example, a Module view will allow you to reason about information flow; a Concurrency view will allow you to reason about performance and availability; and a Deployment view will allow you to reason about security and availability. </a:t>
            </a:r>
          </a:p>
          <a:p>
            <a:r>
              <a:rPr lang="en-US" sz="2400" dirty="0" smtClean="0"/>
              <a:t>Record your findings in the interface documentation for each element.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pPr>
              <a:buNone/>
            </a:pPr>
            <a:r>
              <a:rPr lang="en-US" dirty="0" smtClean="0"/>
              <a:t>• the external interfaces to the system </a:t>
            </a:r>
          </a:p>
          <a:p>
            <a:pPr>
              <a:buNone/>
            </a:pPr>
            <a:r>
              <a:rPr lang="en-US" dirty="0" smtClean="0"/>
              <a:t>• the interfaces between high-level system partitions </a:t>
            </a:r>
          </a:p>
          <a:p>
            <a:pPr>
              <a:buNone/>
            </a:pPr>
            <a:r>
              <a:rPr lang="en-US" dirty="0" smtClean="0"/>
              <a:t>• the interfaces between applications within high-level system partitions </a:t>
            </a:r>
          </a:p>
          <a:p>
            <a:pPr>
              <a:buNone/>
            </a:pPr>
            <a:r>
              <a:rPr lang="en-US" dirty="0" smtClean="0"/>
              <a:t>• the interfaces to the infrastructure </a:t>
            </a:r>
          </a:p>
          <a:p>
            <a:pPr>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600" b="1" dirty="0" smtClean="0"/>
              <a:t>Step 7: Verify and Refine Requirements and Make Them Constraints for Instantiated Elements </a:t>
            </a:r>
            <a:r>
              <a:rPr lang="en-US" b="1" dirty="0" smtClean="0"/>
              <a:t/>
            </a:r>
            <a:br>
              <a:rPr lang="en-US" b="1" dirty="0" smtClean="0"/>
            </a:br>
            <a:endParaRPr lang="en-US" dirty="0"/>
          </a:p>
        </p:txBody>
      </p:sp>
      <p:sp>
        <p:nvSpPr>
          <p:cNvPr id="3" name="Content Placeholder 2"/>
          <p:cNvSpPr>
            <a:spLocks noGrp="1"/>
          </p:cNvSpPr>
          <p:nvPr>
            <p:ph idx="1"/>
          </p:nvPr>
        </p:nvSpPr>
        <p:spPr>
          <a:xfrm>
            <a:off x="457200" y="1752600"/>
            <a:ext cx="8229600" cy="4525963"/>
          </a:xfrm>
        </p:spPr>
        <p:txBody>
          <a:bodyPr/>
          <a:lstStyle/>
          <a:p>
            <a:r>
              <a:rPr lang="en-US" sz="2800" dirty="0" smtClean="0"/>
              <a:t>1. Verify that all functional requirements, quality attribute requirements, and design constraints assigned to the parent element have been allocated to one or more child elements in the decomposition. </a:t>
            </a:r>
          </a:p>
          <a:p>
            <a:r>
              <a:rPr lang="en-US" sz="2800" dirty="0" smtClean="0"/>
              <a:t>2. Translate any responsibilities that were assigned to child elements into functional requirements for the individual elements. </a:t>
            </a:r>
          </a:p>
          <a:p>
            <a:r>
              <a:rPr lang="en-US" sz="2800" dirty="0" smtClean="0"/>
              <a:t>3. Refine quality attribute requirements for individual child elements as necessary.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06" y="1150226"/>
            <a:ext cx="6366294" cy="4039929"/>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991" y="4525962"/>
            <a:ext cx="3947009"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46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800" b="1" dirty="0" smtClean="0"/>
              <a:t>Step 8: Repeat Steps 2 through 7 for the Next Element of the System You Wish to Decompose </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Once you have completed Steps 1–7, you have a decomposition of the parent element into child elements. Each child element is a collection of responsibilities, each having an interface description, functional requirements, quality attribute requirements, and design constraints. You can now return to the decomposition process in Step 2 where you select the next element to decompose.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a:t>
            </a:r>
            <a:endParaRPr lang="en-US" dirty="0"/>
          </a:p>
        </p:txBody>
      </p:sp>
      <p:sp>
        <p:nvSpPr>
          <p:cNvPr id="3" name="Content Placeholder 2"/>
          <p:cNvSpPr>
            <a:spLocks noGrp="1"/>
          </p:cNvSpPr>
          <p:nvPr>
            <p:ph idx="1"/>
          </p:nvPr>
        </p:nvSpPr>
        <p:spPr/>
        <p:txBody>
          <a:bodyPr/>
          <a:lstStyle/>
          <a:p>
            <a:r>
              <a:rPr lang="en-US" sz="2800" dirty="0" smtClean="0"/>
              <a:t>You have an “expensive” process that will be applied to customer data but require lots of </a:t>
            </a:r>
            <a:r>
              <a:rPr lang="en-US" sz="2800" dirty="0" err="1" smtClean="0"/>
              <a:t>cpu</a:t>
            </a:r>
            <a:r>
              <a:rPr lang="en-US" sz="2800" dirty="0" smtClean="0"/>
              <a:t> cycles or a “secret” process that you want to protect or …</a:t>
            </a:r>
            <a:endParaRPr lang="en-US" sz="2800" dirty="0"/>
          </a:p>
          <a:p>
            <a:r>
              <a:rPr lang="en-US" sz="2800" dirty="0" smtClean="0"/>
              <a:t>You want to implement in an incremental manner and update production easily (Dev/Ops)</a:t>
            </a:r>
          </a:p>
          <a:p>
            <a:r>
              <a:rPr lang="en-US" sz="2800" dirty="0" smtClean="0"/>
              <a:t>You want  to easily update a catalog</a:t>
            </a:r>
          </a:p>
          <a:p>
            <a:r>
              <a:rPr lang="en-US" sz="2800" dirty="0" smtClean="0"/>
              <a:t>You want to use a proprietary algorithm</a:t>
            </a:r>
          </a:p>
          <a:p>
            <a:r>
              <a:rPr lang="en-US" sz="2800" dirty="0" smtClean="0"/>
              <a:t>You want to allow very small computers to provide access to sophisticated actions </a:t>
            </a:r>
          </a:p>
          <a:p>
            <a:endParaRPr lang="en-US" sz="2800" dirty="0" smtClean="0"/>
          </a:p>
        </p:txBody>
      </p:sp>
    </p:spTree>
    <p:extLst>
      <p:ext uri="{BB962C8B-B14F-4D97-AF65-F5344CB8AC3E}">
        <p14:creationId xmlns:p14="http://schemas.microsoft.com/office/powerpoint/2010/main" val="34370001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architecture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76400"/>
            <a:ext cx="7010400" cy="4996275"/>
          </a:xfrm>
        </p:spPr>
      </p:pic>
    </p:spTree>
    <p:extLst>
      <p:ext uri="{BB962C8B-B14F-4D97-AF65-F5344CB8AC3E}">
        <p14:creationId xmlns:p14="http://schemas.microsoft.com/office/powerpoint/2010/main" val="19756034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top to bottom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9626" y="1417638"/>
            <a:ext cx="6237174" cy="5297048"/>
          </a:xfrm>
        </p:spPr>
      </p:pic>
      <p:sp>
        <p:nvSpPr>
          <p:cNvPr id="5" name="TextBox 4"/>
          <p:cNvSpPr txBox="1"/>
          <p:nvPr/>
        </p:nvSpPr>
        <p:spPr>
          <a:xfrm>
            <a:off x="0" y="1611868"/>
            <a:ext cx="3647152" cy="1477328"/>
          </a:xfrm>
          <a:prstGeom prst="rect">
            <a:avLst/>
          </a:prstGeom>
          <a:noFill/>
        </p:spPr>
        <p:txBody>
          <a:bodyPr wrap="none" rtlCol="0">
            <a:spAutoFit/>
          </a:bodyPr>
          <a:lstStyle/>
          <a:p>
            <a:r>
              <a:rPr lang="en-US" dirty="0">
                <a:hlinkClick r:id="rId3"/>
              </a:rPr>
              <a:t>http://</a:t>
            </a:r>
            <a:r>
              <a:rPr lang="en-US" dirty="0" smtClean="0">
                <a:hlinkClick r:id="rId3"/>
              </a:rPr>
              <a:t>www.qnx.com/developers</a:t>
            </a:r>
            <a:endParaRPr lang="en-US" dirty="0" smtClean="0"/>
          </a:p>
          <a:p>
            <a:r>
              <a:rPr lang="en-US" dirty="0" smtClean="0"/>
              <a:t>/</a:t>
            </a:r>
            <a:r>
              <a:rPr lang="en-US" dirty="0"/>
              <a:t>docs/qnxcar2/</a:t>
            </a:r>
            <a:r>
              <a:rPr lang="en-US" dirty="0" err="1"/>
              <a:t>index.jsp?topic</a:t>
            </a:r>
            <a:r>
              <a:rPr lang="en-US" dirty="0" smtClean="0"/>
              <a:t>=</a:t>
            </a:r>
          </a:p>
          <a:p>
            <a:r>
              <a:rPr lang="en-US" dirty="0" smtClean="0"/>
              <a:t>%2Fcom.qnx.doc.qnxcar2.system</a:t>
            </a:r>
          </a:p>
          <a:p>
            <a:r>
              <a:rPr lang="en-US" dirty="0" smtClean="0"/>
              <a:t>_architecture%2Ftopic%2FMDG</a:t>
            </a:r>
          </a:p>
          <a:p>
            <a:r>
              <a:rPr lang="en-US" dirty="0" smtClean="0"/>
              <a:t>_</a:t>
            </a:r>
            <a:r>
              <a:rPr lang="en-US" dirty="0"/>
              <a:t>bluetooth.html</a:t>
            </a:r>
          </a:p>
        </p:txBody>
      </p:sp>
    </p:spTree>
    <p:extLst>
      <p:ext uri="{BB962C8B-B14F-4D97-AF65-F5344CB8AC3E}">
        <p14:creationId xmlns:p14="http://schemas.microsoft.com/office/powerpoint/2010/main" val="1093969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what you are going to do:</a:t>
            </a:r>
            <a:endParaRPr lang="en-US" dirty="0"/>
          </a:p>
        </p:txBody>
      </p:sp>
      <p:sp>
        <p:nvSpPr>
          <p:cNvPr id="3" name="Content Placeholder 2"/>
          <p:cNvSpPr>
            <a:spLocks noGrp="1"/>
          </p:cNvSpPr>
          <p:nvPr>
            <p:ph idx="1"/>
          </p:nvPr>
        </p:nvSpPr>
        <p:spPr/>
        <p:txBody>
          <a:bodyPr/>
          <a:lstStyle/>
          <a:p>
            <a:r>
              <a:rPr lang="en-US" sz="2000" dirty="0" smtClean="0"/>
              <a:t>Use the pacemaker example-given in:</a:t>
            </a:r>
          </a:p>
          <a:p>
            <a:r>
              <a:rPr lang="en-US" sz="2000" dirty="0">
                <a:hlinkClick r:id="rId3"/>
              </a:rPr>
              <a:t>http://sqrl.mcmaster.ca/_SQRLDocuments/PACEMAKER.pdf</a:t>
            </a:r>
            <a:endParaRPr lang="en-US" sz="2000" dirty="0"/>
          </a:p>
          <a:p>
            <a:r>
              <a:rPr lang="en-US" sz="2000" dirty="0" smtClean="0"/>
              <a:t>And an AADL </a:t>
            </a:r>
            <a:r>
              <a:rPr lang="en-US" sz="2000" dirty="0"/>
              <a:t>model </a:t>
            </a:r>
            <a:r>
              <a:rPr lang="en-US" sz="2000" dirty="0" smtClean="0"/>
              <a:t>– distributed via email last Sunday</a:t>
            </a:r>
          </a:p>
          <a:p>
            <a:r>
              <a:rPr lang="en-US" sz="2000" dirty="0" smtClean="0"/>
              <a:t>Use the simple version of the pacemaker example</a:t>
            </a:r>
          </a:p>
          <a:p>
            <a:r>
              <a:rPr lang="en-US" sz="2000" dirty="0" smtClean="0"/>
              <a:t>Work through the example to understand (1) the structure of the architecture and (2) the syntax of AADL. Understand the connections among entities and the flows through the system</a:t>
            </a:r>
            <a:endParaRPr lang="en-US" sz="2000" dirty="0"/>
          </a:p>
          <a:p>
            <a:r>
              <a:rPr lang="en-US" sz="2000" dirty="0" smtClean="0"/>
              <a:t> hand in screen shots of the model</a:t>
            </a:r>
          </a:p>
          <a:p>
            <a:r>
              <a:rPr lang="en-US" sz="2000" dirty="0" smtClean="0"/>
              <a:t>By 11:59 pm Monday Jan </a:t>
            </a:r>
            <a:r>
              <a:rPr lang="en-US" sz="2000" dirty="0" smtClean="0"/>
              <a:t>29</a:t>
            </a:r>
            <a:r>
              <a:rPr lang="en-US" sz="2000" baseline="30000" dirty="0" smtClean="0"/>
              <a:t>th</a:t>
            </a:r>
            <a:r>
              <a:rPr lang="en-US" sz="2000" dirty="0" smtClean="0"/>
              <a:t> </a:t>
            </a:r>
            <a:r>
              <a:rPr lang="en-US" sz="2000" dirty="0" smtClean="0"/>
              <a:t>– you will receive email on how to commit your work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3" name="Content Placeholder 2"/>
          <p:cNvSpPr>
            <a:spLocks noGrp="1"/>
          </p:cNvSpPr>
          <p:nvPr>
            <p:ph idx="1"/>
          </p:nvPr>
        </p:nvSpPr>
        <p:spPr/>
        <p:txBody>
          <a:bodyPr/>
          <a:lstStyle/>
          <a:p>
            <a:r>
              <a:rPr lang="en-US" dirty="0"/>
              <a:t>It is more efficient to separate those special processing needs from ordinary interactions particularly human/computer interactions. The original process “delegates” some work to a process on another processor?</a:t>
            </a:r>
          </a:p>
          <a:p>
            <a:r>
              <a:rPr lang="en-US" dirty="0"/>
              <a:t>What issues/forces have to be considered to evaluate competing designs?</a:t>
            </a:r>
            <a:endParaRPr lang="en-US" dirty="0"/>
          </a:p>
        </p:txBody>
      </p:sp>
    </p:spTree>
    <p:extLst>
      <p:ext uri="{BB962C8B-B14F-4D97-AF65-F5344CB8AC3E}">
        <p14:creationId xmlns:p14="http://schemas.microsoft.com/office/powerpoint/2010/main" val="165688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How much should be done in the local process and how much should be delegated?</a:t>
            </a:r>
          </a:p>
          <a:p>
            <a:r>
              <a:rPr lang="en-US" dirty="0" smtClean="0"/>
              <a:t>How fast is the connection between processes.</a:t>
            </a:r>
          </a:p>
          <a:p>
            <a:r>
              <a:rPr lang="en-US" dirty="0" smtClean="0"/>
              <a:t>Which parts of the system are changing fastest?</a:t>
            </a:r>
          </a:p>
          <a:p>
            <a:r>
              <a:rPr lang="en-US" dirty="0" smtClean="0"/>
              <a:t>Degree of redundancy/security/….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2034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35"/>
            <a:ext cx="8229600" cy="1143000"/>
          </a:xfrm>
        </p:spPr>
        <p:txBody>
          <a:bodyPr/>
          <a:lstStyle/>
          <a:p>
            <a:r>
              <a:rPr lang="en-US" dirty="0" smtClean="0"/>
              <a:t>Client/Server Architecture</a:t>
            </a:r>
            <a:endParaRPr lang="en-US" dirty="0"/>
          </a:p>
        </p:txBody>
      </p:sp>
      <p:sp>
        <p:nvSpPr>
          <p:cNvPr id="4" name="Rectangle 3"/>
          <p:cNvSpPr/>
          <p:nvPr/>
        </p:nvSpPr>
        <p:spPr>
          <a:xfrm>
            <a:off x="1600200" y="1905000"/>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sp>
        <p:nvSpPr>
          <p:cNvPr id="5" name="Rectangle 4"/>
          <p:cNvSpPr/>
          <p:nvPr/>
        </p:nvSpPr>
        <p:spPr>
          <a:xfrm>
            <a:off x="5410200" y="1876865"/>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Server</a:t>
            </a:r>
            <a:endParaRPr lang="en-US" dirty="0"/>
          </a:p>
        </p:txBody>
      </p:sp>
      <p:cxnSp>
        <p:nvCxnSpPr>
          <p:cNvPr id="7" name="Straight Arrow Connector 6"/>
          <p:cNvCxnSpPr/>
          <p:nvPr/>
        </p:nvCxnSpPr>
        <p:spPr>
          <a:xfrm>
            <a:off x="3657600" y="2514600"/>
            <a:ext cx="1752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657600" y="3581400"/>
            <a:ext cx="1905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2000" y="4557670"/>
            <a:ext cx="7849772" cy="923330"/>
          </a:xfrm>
          <a:prstGeom prst="rect">
            <a:avLst/>
          </a:prstGeom>
          <a:noFill/>
        </p:spPr>
        <p:txBody>
          <a:bodyPr wrap="square" rtlCol="0">
            <a:spAutoFit/>
          </a:bodyPr>
          <a:lstStyle/>
          <a:p>
            <a:r>
              <a:rPr lang="en-US" dirty="0" smtClean="0"/>
              <a:t>Action begins in the client. The server only acts when it receives a  request.</a:t>
            </a:r>
          </a:p>
          <a:p>
            <a:endParaRPr lang="en-US" dirty="0"/>
          </a:p>
          <a:p>
            <a:r>
              <a:rPr lang="en-US" dirty="0" smtClean="0"/>
              <a:t>The client must know where to find the server.</a:t>
            </a:r>
            <a:endParaRPr lang="en-US" dirty="0"/>
          </a:p>
        </p:txBody>
      </p:sp>
    </p:spTree>
    <p:extLst>
      <p:ext uri="{BB962C8B-B14F-4D97-AF65-F5344CB8AC3E}">
        <p14:creationId xmlns:p14="http://schemas.microsoft.com/office/powerpoint/2010/main" val="314088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49574</TotalTime>
  <Words>2791</Words>
  <Application>Microsoft Office PowerPoint</Application>
  <PresentationFormat>On-screen Show (4:3)</PresentationFormat>
  <Paragraphs>405</Paragraphs>
  <Slides>62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ＭＳ Ｐゴシック</vt:lpstr>
      <vt:lpstr>ＭＳ Ｐゴシック</vt:lpstr>
      <vt:lpstr>Arial</vt:lpstr>
      <vt:lpstr>Calibri</vt:lpstr>
      <vt:lpstr>Courier New</vt:lpstr>
      <vt:lpstr>Verdana</vt:lpstr>
      <vt:lpstr>ヒラギノ角ゴ Pro W3</vt:lpstr>
      <vt:lpstr>syse802Template</vt:lpstr>
      <vt:lpstr>CpSc 8750</vt:lpstr>
      <vt:lpstr>Example architecture cartoon  – Android device</vt:lpstr>
      <vt:lpstr>Android cartoon, cont’d</vt:lpstr>
      <vt:lpstr>Android cartoon, cont’d</vt:lpstr>
      <vt:lpstr>Android cartoon, cont’d</vt:lpstr>
      <vt:lpstr>A Problem</vt:lpstr>
      <vt:lpstr>Possible solution</vt:lpstr>
      <vt:lpstr>Issues</vt:lpstr>
      <vt:lpstr>Client/Server Architecture</vt:lpstr>
      <vt:lpstr>Important reading</vt:lpstr>
      <vt:lpstr>Functional/non-functional</vt:lpstr>
      <vt:lpstr>Functions</vt:lpstr>
      <vt:lpstr>Modularity</vt:lpstr>
      <vt:lpstr>Transformation</vt:lpstr>
      <vt:lpstr>Requirements</vt:lpstr>
      <vt:lpstr>Quality attributes</vt:lpstr>
      <vt:lpstr>Steps</vt:lpstr>
      <vt:lpstr>Inputs to ADD</vt:lpstr>
      <vt:lpstr>Outputs from ADD</vt:lpstr>
      <vt:lpstr> Step 1: Confirm There Is Sufficient Requirements Information  </vt:lpstr>
      <vt:lpstr>Requirements</vt:lpstr>
      <vt:lpstr>Use cases</vt:lpstr>
      <vt:lpstr>Scenarios</vt:lpstr>
      <vt:lpstr>Example</vt:lpstr>
      <vt:lpstr>Reqspec: Stakeholder goals</vt:lpstr>
      <vt:lpstr>requirement</vt:lpstr>
      <vt:lpstr>C3</vt:lpstr>
      <vt:lpstr>Iterative &amp; Incremental</vt:lpstr>
      <vt:lpstr>Who determines priorities</vt:lpstr>
      <vt:lpstr>What do we use to determine priorities</vt:lpstr>
      <vt:lpstr>How do we determine priorities</vt:lpstr>
      <vt:lpstr>Driving requirements</vt:lpstr>
      <vt:lpstr>Next steps</vt:lpstr>
      <vt:lpstr>Subsystem target</vt:lpstr>
      <vt:lpstr>Infotainment system requirements</vt:lpstr>
      <vt:lpstr>2 paths</vt:lpstr>
      <vt:lpstr> Step 2: Choose an Element of the System to Transform  </vt:lpstr>
      <vt:lpstr>Step 2: Choose an Element of the System to Transform </vt:lpstr>
      <vt:lpstr> Step 3: Identify Candidate Architectural Drivers  </vt:lpstr>
      <vt:lpstr>Step 3:Identify Candidate Architectural Drivers  </vt:lpstr>
      <vt:lpstr> Step 4: Choose a Design Concept That Satisfies the Architectural Drivers </vt:lpstr>
      <vt:lpstr>PowerPoint Presentation</vt:lpstr>
      <vt:lpstr>PowerPoint Presentation</vt:lpstr>
      <vt:lpstr>PowerPoint Presentation</vt:lpstr>
      <vt:lpstr>Design decisions</vt:lpstr>
      <vt:lpstr>Design decisions - 2</vt:lpstr>
      <vt:lpstr>Step 4:Choose a Design Concept That Satisfies the Architectural Drivers </vt:lpstr>
      <vt:lpstr> Step 5: Instantiate Architectural Elements and Allocate Responsibilities  </vt:lpstr>
      <vt:lpstr>PowerPoint Presentation</vt:lpstr>
      <vt:lpstr>Design decisions</vt:lpstr>
      <vt:lpstr>PowerPoint Presentation</vt:lpstr>
      <vt:lpstr>PowerPoint Presentation</vt:lpstr>
      <vt:lpstr>Step 5: Instantiate Architectural Elements and Allocate Responsibilities </vt:lpstr>
      <vt:lpstr> Step 6: Define Interfaces for Instantiated Elements  </vt:lpstr>
      <vt:lpstr>PowerPoint Presentation</vt:lpstr>
      <vt:lpstr>Design decisions</vt:lpstr>
      <vt:lpstr> Step 7: Verify and Refine Requirements and Make Them Constraints for Instantiated Elements  </vt:lpstr>
      <vt:lpstr>Analysis</vt:lpstr>
      <vt:lpstr> Step 8: Repeat Steps 2 through 7 for the Next Element of the System You Wish to Decompose  </vt:lpstr>
      <vt:lpstr>Infotainment architecture</vt:lpstr>
      <vt:lpstr>Bluetooth top to bottom</vt:lpstr>
      <vt:lpstr>Here is what you are going to do:</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109</cp:revision>
  <dcterms:created xsi:type="dcterms:W3CDTF">2011-01-02T04:03:25Z</dcterms:created>
  <dcterms:modified xsi:type="dcterms:W3CDTF">2018-01-25T18:42:22Z</dcterms:modified>
</cp:coreProperties>
</file>