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9"/>
  </p:notesMasterIdLst>
  <p:sldIdLst>
    <p:sldId id="260" r:id="rId2"/>
    <p:sldId id="283" r:id="rId3"/>
    <p:sldId id="280" r:id="rId4"/>
    <p:sldId id="284" r:id="rId5"/>
    <p:sldId id="285" r:id="rId6"/>
    <p:sldId id="286" r:id="rId7"/>
    <p:sldId id="287" r:id="rId8"/>
    <p:sldId id="288" r:id="rId9"/>
    <p:sldId id="289" r:id="rId10"/>
    <p:sldId id="281" r:id="rId11"/>
    <p:sldId id="282" r:id="rId12"/>
    <p:sldId id="292" r:id="rId13"/>
    <p:sldId id="291" r:id="rId14"/>
    <p:sldId id="293" r:id="rId15"/>
    <p:sldId id="294" r:id="rId16"/>
    <p:sldId id="295" r:id="rId17"/>
    <p:sldId id="296" r:id="rId18"/>
    <p:sldId id="275" r:id="rId19"/>
    <p:sldId id="276" r:id="rId20"/>
    <p:sldId id="277" r:id="rId21"/>
    <p:sldId id="272" r:id="rId22"/>
    <p:sldId id="261" r:id="rId23"/>
    <p:sldId id="262" r:id="rId24"/>
    <p:sldId id="269" r:id="rId25"/>
    <p:sldId id="279" r:id="rId26"/>
    <p:sldId id="263" r:id="rId27"/>
    <p:sldId id="264" r:id="rId28"/>
    <p:sldId id="265" r:id="rId29"/>
    <p:sldId id="266" r:id="rId30"/>
    <p:sldId id="267" r:id="rId31"/>
    <p:sldId id="268" r:id="rId32"/>
    <p:sldId id="278" r:id="rId33"/>
    <p:sldId id="270" r:id="rId34"/>
    <p:sldId id="290" r:id="rId35"/>
    <p:sldId id="273" r:id="rId36"/>
    <p:sldId id="274" r:id="rId37"/>
    <p:sldId id="271" r:id="rId3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4660"/>
  </p:normalViewPr>
  <p:slideViewPr>
    <p:cSldViewPr snapToObjects="1">
      <p:cViewPr varScale="1">
        <p:scale>
          <a:sx n="57" d="100"/>
          <a:sy n="57" d="100"/>
        </p:scale>
        <p:origin x="864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88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96531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3/25/2018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entaho.com/assets/pdf/CqPxTROXtCpfoLrUi4Bj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dberinger.com/avoid-bankruptcy-manage-your-technical-debt/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hyperlink" Target="http://innovationgames.com/wp-content/uploads/2010/04/entropy-reduction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875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C20 – Data Analytics/Technical Debt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>
                <a:hlinkClick r:id="rId2"/>
              </a:rPr>
              <a:t>http://</a:t>
            </a:r>
            <a:r>
              <a:rPr lang="en-US" sz="1800" dirty="0" smtClean="0">
                <a:hlinkClick r:id="rId2"/>
              </a:rPr>
              <a:t>www.pentaho.com/assets/pdf/CqPxTROXtCpfoLrUi4Bj.pdf</a:t>
            </a:r>
            <a:endParaRPr lang="en-US" sz="1800" dirty="0" smtClean="0"/>
          </a:p>
          <a:p>
            <a:r>
              <a:rPr lang="en-US" sz="1800" i="1" dirty="0"/>
              <a:t>data </a:t>
            </a:r>
            <a:r>
              <a:rPr lang="en-US" sz="1800" i="1" dirty="0" smtClean="0"/>
              <a:t>layer</a:t>
            </a:r>
            <a:r>
              <a:rPr lang="en-US" sz="1800" dirty="0" smtClean="0"/>
              <a:t>: structured</a:t>
            </a:r>
            <a:r>
              <a:rPr lang="en-US" sz="1800" dirty="0"/>
              <a:t> </a:t>
            </a:r>
            <a:r>
              <a:rPr lang="en-US" sz="1800" dirty="0" smtClean="0"/>
              <a:t>data </a:t>
            </a:r>
            <a:r>
              <a:rPr lang="en-US" sz="1800" dirty="0"/>
              <a:t>in an RDBMS, NoSQL, </a:t>
            </a:r>
            <a:r>
              <a:rPr lang="en-US" sz="1800" dirty="0" err="1"/>
              <a:t>Hbase</a:t>
            </a:r>
            <a:r>
              <a:rPr lang="en-US" sz="1800" dirty="0"/>
              <a:t>, or Impala; unstructured data </a:t>
            </a:r>
            <a:r>
              <a:rPr lang="en-US" sz="1800" dirty="0" smtClean="0"/>
              <a:t>in Hadoop </a:t>
            </a:r>
            <a:r>
              <a:rPr lang="en-US" sz="1800" dirty="0" err="1"/>
              <a:t>MapReduce</a:t>
            </a:r>
            <a:r>
              <a:rPr lang="en-US" sz="1800" dirty="0"/>
              <a:t>; streaming data from the web, social media, </a:t>
            </a:r>
            <a:r>
              <a:rPr lang="en-US" sz="1800" dirty="0" smtClean="0"/>
              <a:t>sensors and </a:t>
            </a:r>
            <a:r>
              <a:rPr lang="en-US" sz="1800" dirty="0"/>
              <a:t>operational systems; and limited capabilities for </a:t>
            </a:r>
            <a:r>
              <a:rPr lang="en-US" sz="1800" dirty="0" smtClean="0"/>
              <a:t>performing descriptive </a:t>
            </a:r>
            <a:r>
              <a:rPr lang="en-US" sz="1800" dirty="0"/>
              <a:t>analytics. Tools such as Hive, </a:t>
            </a:r>
            <a:r>
              <a:rPr lang="en-US" sz="1800" dirty="0" err="1"/>
              <a:t>HBase</a:t>
            </a:r>
            <a:r>
              <a:rPr lang="en-US" sz="1800" dirty="0"/>
              <a:t>, Storm and </a:t>
            </a:r>
            <a:r>
              <a:rPr lang="en-US" sz="1800" dirty="0" smtClean="0"/>
              <a:t>Spark</a:t>
            </a:r>
          </a:p>
          <a:p>
            <a:r>
              <a:rPr lang="en-US" sz="1800" i="1" dirty="0"/>
              <a:t>analytics </a:t>
            </a:r>
            <a:r>
              <a:rPr lang="en-US" sz="1800" i="1" dirty="0" smtClean="0"/>
              <a:t>layer: </a:t>
            </a:r>
            <a:r>
              <a:rPr lang="en-US" sz="1800" dirty="0" smtClean="0"/>
              <a:t>includes</a:t>
            </a:r>
            <a:r>
              <a:rPr lang="en-US" sz="1800" dirty="0"/>
              <a:t> </a:t>
            </a:r>
            <a:r>
              <a:rPr lang="en-US" sz="1800" dirty="0" smtClean="0"/>
              <a:t>a </a:t>
            </a:r>
            <a:r>
              <a:rPr lang="en-US" sz="1800" dirty="0"/>
              <a:t>production environment for deploying real-time scoring </a:t>
            </a:r>
            <a:r>
              <a:rPr lang="en-US" sz="1800" dirty="0" smtClean="0"/>
              <a:t>and dynamic </a:t>
            </a:r>
            <a:r>
              <a:rPr lang="en-US" sz="1800" dirty="0"/>
              <a:t>analytics; a development environment for building </a:t>
            </a:r>
            <a:r>
              <a:rPr lang="en-US" sz="1800" dirty="0" smtClean="0"/>
              <a:t>models; and </a:t>
            </a:r>
            <a:r>
              <a:rPr lang="en-US" sz="1800" dirty="0"/>
              <a:t>a local data mart </a:t>
            </a:r>
          </a:p>
          <a:p>
            <a:r>
              <a:rPr lang="en-US" sz="1800" i="1" dirty="0"/>
              <a:t>integration </a:t>
            </a:r>
            <a:r>
              <a:rPr lang="en-US" sz="1800" i="1" dirty="0" smtClean="0"/>
              <a:t>layer</a:t>
            </a:r>
            <a:r>
              <a:rPr lang="en-US" sz="1800" dirty="0" smtClean="0"/>
              <a:t>: the </a:t>
            </a:r>
            <a:r>
              <a:rPr lang="en-US" sz="1800" dirty="0"/>
              <a:t>end-user applications and analytics engines together, and </a:t>
            </a:r>
            <a:r>
              <a:rPr lang="en-US" sz="1800" dirty="0" smtClean="0"/>
              <a:t>it usually </a:t>
            </a:r>
            <a:r>
              <a:rPr lang="en-US" sz="1800" dirty="0"/>
              <a:t>includes a rules engine or CEP engine, and an API for </a:t>
            </a:r>
            <a:r>
              <a:rPr lang="en-US" sz="1800" dirty="0" smtClean="0"/>
              <a:t>dynamic analytics</a:t>
            </a:r>
          </a:p>
          <a:p>
            <a:r>
              <a:rPr lang="en-US" sz="1800" i="1" dirty="0"/>
              <a:t>decision </a:t>
            </a:r>
            <a:r>
              <a:rPr lang="en-US" sz="1800" i="1" dirty="0" smtClean="0"/>
              <a:t>layer</a:t>
            </a:r>
            <a:r>
              <a:rPr lang="en-US" sz="1800" dirty="0" smtClean="0"/>
              <a:t>: it </a:t>
            </a:r>
            <a:r>
              <a:rPr lang="en-US" sz="1800" dirty="0"/>
              <a:t>can include end-user applications such as </a:t>
            </a:r>
            <a:r>
              <a:rPr lang="en-US" sz="1800" dirty="0" smtClean="0"/>
              <a:t>desktop, mobile</a:t>
            </a:r>
            <a:r>
              <a:rPr lang="en-US" sz="1800" dirty="0"/>
              <a:t>, and interactive web apps, as well as business intelligence software.</a:t>
            </a:r>
          </a:p>
        </p:txBody>
      </p:sp>
    </p:spTree>
    <p:extLst>
      <p:ext uri="{BB962C8B-B14F-4D97-AF65-F5344CB8AC3E}">
        <p14:creationId xmlns:p14="http://schemas.microsoft.com/office/powerpoint/2010/main" val="315645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distillation, </a:t>
            </a:r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/>
              <a:t>development, </a:t>
            </a:r>
            <a:endParaRPr lang="en-US" dirty="0" smtClean="0"/>
          </a:p>
          <a:p>
            <a:r>
              <a:rPr lang="en-US" dirty="0" smtClean="0"/>
              <a:t>validation </a:t>
            </a:r>
            <a:r>
              <a:rPr lang="en-US" dirty="0"/>
              <a:t>and deployment,</a:t>
            </a:r>
          </a:p>
          <a:p>
            <a:r>
              <a:rPr lang="en-US" dirty="0"/>
              <a:t>real-time scoring, and </a:t>
            </a:r>
            <a:endParaRPr lang="en-US" dirty="0" smtClean="0"/>
          </a:p>
          <a:p>
            <a:r>
              <a:rPr lang="en-US" dirty="0" smtClean="0"/>
              <a:t>model </a:t>
            </a:r>
            <a:r>
              <a:rPr lang="en-US" dirty="0"/>
              <a:t>refresh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766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2895600" cy="4525963"/>
          </a:xfrm>
        </p:spPr>
        <p:txBody>
          <a:bodyPr/>
          <a:lstStyle/>
          <a:p>
            <a:r>
              <a:rPr lang="en-US" dirty="0" smtClean="0"/>
              <a:t>Explicit</a:t>
            </a:r>
          </a:p>
          <a:p>
            <a:r>
              <a:rPr lang="en-US" dirty="0" smtClean="0"/>
              <a:t>Direct</a:t>
            </a:r>
          </a:p>
          <a:p>
            <a:r>
              <a:rPr lang="en-US" dirty="0" smtClean="0"/>
              <a:t>Manageable </a:t>
            </a:r>
          </a:p>
          <a:p>
            <a:endParaRPr lang="en-US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11" y="1758316"/>
            <a:ext cx="4621213" cy="43830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268190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124200" cy="4525963"/>
          </a:xfrm>
        </p:spPr>
        <p:txBody>
          <a:bodyPr/>
          <a:lstStyle/>
          <a:p>
            <a:r>
              <a:rPr lang="en-US" dirty="0" smtClean="0"/>
              <a:t>Implicit, but </a:t>
            </a:r>
          </a:p>
          <a:p>
            <a:r>
              <a:rPr lang="en-US" dirty="0" smtClean="0"/>
              <a:t>a common source of failure</a:t>
            </a:r>
          </a:p>
          <a:p>
            <a:r>
              <a:rPr lang="en-US" dirty="0"/>
              <a:t>a</a:t>
            </a:r>
            <a:r>
              <a:rPr lang="en-US" dirty="0" smtClean="0"/>
              <a:t> synchronization point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3477006" y="1459833"/>
            <a:ext cx="1580388" cy="3124200"/>
            <a:chOff x="4267200" y="1600200"/>
            <a:chExt cx="1580388" cy="3124200"/>
          </a:xfrm>
        </p:grpSpPr>
        <p:sp>
          <p:nvSpPr>
            <p:cNvPr id="4" name="Rectangle 3"/>
            <p:cNvSpPr/>
            <p:nvPr/>
          </p:nvSpPr>
          <p:spPr>
            <a:xfrm>
              <a:off x="4267200" y="1600200"/>
              <a:ext cx="1447800" cy="990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/>
            <p:cNvSpPr/>
            <p:nvPr/>
          </p:nvSpPr>
          <p:spPr>
            <a:xfrm>
              <a:off x="4267200" y="2743200"/>
              <a:ext cx="1447800" cy="1981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5618988" y="1834134"/>
              <a:ext cx="228600" cy="190500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320" y="1504950"/>
            <a:ext cx="1676400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Oval 7"/>
          <p:cNvSpPr/>
          <p:nvPr/>
        </p:nvSpPr>
        <p:spPr>
          <a:xfrm>
            <a:off x="6705600" y="3175635"/>
            <a:ext cx="762000" cy="427038"/>
          </a:xfrm>
          <a:prstGeom prst="ellipse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1487" y="3167063"/>
            <a:ext cx="8588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5057394" y="5655578"/>
            <a:ext cx="1351788" cy="470585"/>
            <a:chOff x="5018532" y="5185579"/>
            <a:chExt cx="1351788" cy="470585"/>
          </a:xfrm>
        </p:grpSpPr>
        <p:sp>
          <p:nvSpPr>
            <p:cNvPr id="15" name="Rectangle 14"/>
            <p:cNvSpPr/>
            <p:nvPr/>
          </p:nvSpPr>
          <p:spPr>
            <a:xfrm>
              <a:off x="5018532" y="5185579"/>
              <a:ext cx="1238379" cy="470585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6174787" y="5296710"/>
              <a:ext cx="195533" cy="90497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13" name="Curved Connector 12"/>
          <p:cNvCxnSpPr>
            <a:stCxn id="8" idx="2"/>
            <a:endCxn id="17" idx="3"/>
          </p:cNvCxnSpPr>
          <p:nvPr/>
        </p:nvCxnSpPr>
        <p:spPr>
          <a:xfrm rot="10800000" flipV="1">
            <a:off x="6409182" y="3389154"/>
            <a:ext cx="296418" cy="2422804"/>
          </a:xfrm>
          <a:prstGeom prst="curvedConnector3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urved Connector 18"/>
          <p:cNvCxnSpPr>
            <a:stCxn id="8196" idx="3"/>
            <a:endCxn id="17" idx="2"/>
          </p:cNvCxnSpPr>
          <p:nvPr/>
        </p:nvCxnSpPr>
        <p:spPr>
          <a:xfrm>
            <a:off x="4630324" y="3429001"/>
            <a:ext cx="1681092" cy="2428205"/>
          </a:xfrm>
          <a:prstGeom prst="curvedConnector4">
            <a:avLst>
              <a:gd name="adj1" fmla="val 47092"/>
              <a:gd name="adj2" fmla="val 109414"/>
            </a:avLst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899579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Indirect dependency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3124200" cy="4525963"/>
          </a:xfrm>
        </p:spPr>
        <p:txBody>
          <a:bodyPr/>
          <a:lstStyle/>
          <a:p>
            <a:r>
              <a:rPr lang="en-US" dirty="0" smtClean="0"/>
              <a:t>Implicit, there may be no machine readable link</a:t>
            </a:r>
          </a:p>
          <a:p>
            <a:r>
              <a:rPr lang="en-US" dirty="0" smtClean="0"/>
              <a:t>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4090796" y="1839150"/>
            <a:ext cx="1580388" cy="3124200"/>
            <a:chOff x="4267200" y="1600200"/>
            <a:chExt cx="1580388" cy="3124200"/>
          </a:xfrm>
        </p:grpSpPr>
        <p:sp>
          <p:nvSpPr>
            <p:cNvPr id="6" name="Rectangle 5"/>
            <p:cNvSpPr/>
            <p:nvPr/>
          </p:nvSpPr>
          <p:spPr>
            <a:xfrm>
              <a:off x="4267200" y="1600200"/>
              <a:ext cx="1447800" cy="990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4267200" y="2743200"/>
              <a:ext cx="1447800" cy="1981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5618988" y="1834134"/>
              <a:ext cx="228600" cy="190500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277" y="3546380"/>
            <a:ext cx="8588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19" name="Group 18"/>
          <p:cNvGrpSpPr/>
          <p:nvPr/>
        </p:nvGrpSpPr>
        <p:grpSpPr>
          <a:xfrm>
            <a:off x="7195477" y="3084417"/>
            <a:ext cx="1375790" cy="1447800"/>
            <a:chOff x="6705600" y="3084417"/>
            <a:chExt cx="1375790" cy="1447800"/>
          </a:xfrm>
        </p:grpSpPr>
        <p:sp>
          <p:nvSpPr>
            <p:cNvPr id="17" name="Folded Corner 16"/>
            <p:cNvSpPr/>
            <p:nvPr/>
          </p:nvSpPr>
          <p:spPr>
            <a:xfrm>
              <a:off x="6705600" y="3084417"/>
              <a:ext cx="1375790" cy="1447800"/>
            </a:xfrm>
            <a:prstGeom prst="foldedCorner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6903617" y="3183588"/>
              <a:ext cx="9797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License</a:t>
              </a:r>
              <a:endParaRPr lang="en-US" dirty="0"/>
            </a:p>
          </p:txBody>
        </p:sp>
      </p:grpSp>
      <p:sp>
        <p:nvSpPr>
          <p:cNvPr id="20" name="Left Arrow 19"/>
          <p:cNvSpPr/>
          <p:nvPr/>
        </p:nvSpPr>
        <p:spPr>
          <a:xfrm>
            <a:off x="5943600" y="3546380"/>
            <a:ext cx="914400" cy="261937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045574" y="3131343"/>
            <a:ext cx="710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limits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613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Influences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" y="1504950"/>
            <a:ext cx="2514600" cy="4525963"/>
          </a:xfrm>
        </p:spPr>
        <p:txBody>
          <a:bodyPr/>
          <a:lstStyle/>
          <a:p>
            <a:r>
              <a:rPr lang="en-US" dirty="0" smtClean="0"/>
              <a:t>Implicit</a:t>
            </a:r>
          </a:p>
          <a:p>
            <a:r>
              <a:rPr lang="en-US" dirty="0" smtClean="0"/>
              <a:t>A change in one component results in other changes</a:t>
            </a:r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32" name="Group 31"/>
          <p:cNvGrpSpPr/>
          <p:nvPr/>
        </p:nvGrpSpPr>
        <p:grpSpPr>
          <a:xfrm>
            <a:off x="2667000" y="1417638"/>
            <a:ext cx="2430430" cy="4221162"/>
            <a:chOff x="2667000" y="1417638"/>
            <a:chExt cx="2430430" cy="4221162"/>
          </a:xfrm>
        </p:grpSpPr>
        <p:grpSp>
          <p:nvGrpSpPr>
            <p:cNvPr id="5" name="Group 4"/>
            <p:cNvGrpSpPr/>
            <p:nvPr/>
          </p:nvGrpSpPr>
          <p:grpSpPr>
            <a:xfrm>
              <a:off x="2667000" y="1417638"/>
              <a:ext cx="2430430" cy="4221162"/>
              <a:chOff x="4267200" y="1600200"/>
              <a:chExt cx="1580388" cy="3124200"/>
            </a:xfrm>
          </p:grpSpPr>
          <p:sp>
            <p:nvSpPr>
              <p:cNvPr id="6" name="Rectangle 5"/>
              <p:cNvSpPr/>
              <p:nvPr/>
            </p:nvSpPr>
            <p:spPr>
              <a:xfrm>
                <a:off x="4267200" y="1600200"/>
                <a:ext cx="1447800" cy="9906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4267200" y="2743200"/>
                <a:ext cx="1447800" cy="1981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5618988" y="1834134"/>
                <a:ext cx="228600" cy="190500"/>
              </a:xfrm>
              <a:prstGeom prst="rect">
                <a:avLst/>
              </a:prstGeom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6200000" scaled="0"/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11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1487" y="3167063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56083" y="3843338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7215" y="4333721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9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0844" y="5114925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21" name="Curved Connector 20"/>
            <p:cNvCxnSpPr>
              <a:stCxn id="11" idx="1"/>
            </p:cNvCxnSpPr>
            <p:nvPr/>
          </p:nvCxnSpPr>
          <p:spPr>
            <a:xfrm rot="10800000" flipV="1">
              <a:off x="3350845" y="3429000"/>
              <a:ext cx="420643" cy="414337"/>
            </a:xfrm>
            <a:prstGeom prst="curved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urved Connector 22"/>
            <p:cNvCxnSpPr>
              <a:stCxn id="17" idx="3"/>
              <a:endCxn id="18" idx="0"/>
            </p:cNvCxnSpPr>
            <p:nvPr/>
          </p:nvCxnSpPr>
          <p:spPr>
            <a:xfrm>
              <a:off x="3814920" y="4105276"/>
              <a:ext cx="391714" cy="228445"/>
            </a:xfrm>
            <a:prstGeom prst="curvedConnector2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Curved Connector 24"/>
            <p:cNvCxnSpPr>
              <a:stCxn id="18" idx="2"/>
              <a:endCxn id="19" idx="0"/>
            </p:cNvCxnSpPr>
            <p:nvPr/>
          </p:nvCxnSpPr>
          <p:spPr>
            <a:xfrm rot="5400000">
              <a:off x="3864785" y="4773075"/>
              <a:ext cx="257329" cy="426371"/>
            </a:xfrm>
            <a:prstGeom prst="curved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Right Arrow 26"/>
          <p:cNvSpPr/>
          <p:nvPr/>
        </p:nvSpPr>
        <p:spPr>
          <a:xfrm>
            <a:off x="5097430" y="3843338"/>
            <a:ext cx="1074770" cy="261937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/>
          <p:cNvGrpSpPr/>
          <p:nvPr/>
        </p:nvGrpSpPr>
        <p:grpSpPr>
          <a:xfrm>
            <a:off x="6477000" y="1394770"/>
            <a:ext cx="2430430" cy="4221162"/>
            <a:chOff x="2667000" y="1417638"/>
            <a:chExt cx="2430430" cy="4221162"/>
          </a:xfrm>
        </p:grpSpPr>
        <p:grpSp>
          <p:nvGrpSpPr>
            <p:cNvPr id="34" name="Group 33"/>
            <p:cNvGrpSpPr/>
            <p:nvPr/>
          </p:nvGrpSpPr>
          <p:grpSpPr>
            <a:xfrm>
              <a:off x="2667000" y="1417638"/>
              <a:ext cx="2430430" cy="4221162"/>
              <a:chOff x="4267200" y="1600200"/>
              <a:chExt cx="1580388" cy="3124200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4267200" y="1600200"/>
                <a:ext cx="1447800" cy="9906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Rectangle 42"/>
              <p:cNvSpPr/>
              <p:nvPr/>
            </p:nvSpPr>
            <p:spPr>
              <a:xfrm>
                <a:off x="4267200" y="2743200"/>
                <a:ext cx="1447800" cy="198120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Rectangle 43"/>
              <p:cNvSpPr/>
              <p:nvPr/>
            </p:nvSpPr>
            <p:spPr>
              <a:xfrm>
                <a:off x="5618988" y="1834134"/>
                <a:ext cx="228600" cy="190500"/>
              </a:xfrm>
              <a:prstGeom prst="rect">
                <a:avLst/>
              </a:prstGeom>
              <a:gradFill>
                <a:gsLst>
                  <a:gs pos="0">
                    <a:srgbClr val="DDEBCF"/>
                  </a:gs>
                  <a:gs pos="50000">
                    <a:srgbClr val="9CB86E"/>
                  </a:gs>
                  <a:gs pos="100000">
                    <a:srgbClr val="156B13"/>
                  </a:gs>
                </a:gsLst>
                <a:lin ang="16200000" scaled="0"/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pic>
          <p:nvPicPr>
            <p:cNvPr id="3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71487" y="3167063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38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0844" y="5114925"/>
              <a:ext cx="858837" cy="523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cxnSp>
          <p:nvCxnSpPr>
            <p:cNvPr id="39" name="Curved Connector 38"/>
            <p:cNvCxnSpPr>
              <a:stCxn id="35" idx="1"/>
              <a:endCxn id="45" idx="0"/>
            </p:cNvCxnSpPr>
            <p:nvPr/>
          </p:nvCxnSpPr>
          <p:spPr>
            <a:xfrm rot="10800000" flipH="1" flipV="1">
              <a:off x="3771486" y="3429000"/>
              <a:ext cx="67675" cy="653465"/>
            </a:xfrm>
            <a:prstGeom prst="curvedConnector4">
              <a:avLst>
                <a:gd name="adj1" fmla="val -337791"/>
                <a:gd name="adj2" fmla="val 70042"/>
              </a:avLst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Curved Connector 40"/>
            <p:cNvCxnSpPr>
              <a:stCxn id="45" idx="4"/>
              <a:endCxn id="38" idx="0"/>
            </p:cNvCxnSpPr>
            <p:nvPr/>
          </p:nvCxnSpPr>
          <p:spPr>
            <a:xfrm rot="5400000">
              <a:off x="3601099" y="4876861"/>
              <a:ext cx="417229" cy="58899"/>
            </a:xfrm>
            <a:prstGeom prst="curvedConnector3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5" name="Oval 44"/>
          <p:cNvSpPr/>
          <p:nvPr/>
        </p:nvSpPr>
        <p:spPr>
          <a:xfrm>
            <a:off x="6858000" y="4059598"/>
            <a:ext cx="1582324" cy="61523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9" name="Straight Connector 48"/>
          <p:cNvCxnSpPr/>
          <p:nvPr/>
        </p:nvCxnSpPr>
        <p:spPr>
          <a:xfrm>
            <a:off x="2956083" y="3690938"/>
            <a:ext cx="815404" cy="676275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V="1">
            <a:off x="2964860" y="3820470"/>
            <a:ext cx="815404" cy="54674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24606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relationship Dependences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3429000" cy="4525963"/>
          </a:xfrm>
        </p:spPr>
        <p:txBody>
          <a:bodyPr/>
          <a:lstStyle/>
          <a:p>
            <a:r>
              <a:rPr lang="en-US" dirty="0" smtClean="0"/>
              <a:t>explicit</a:t>
            </a:r>
          </a:p>
          <a:p>
            <a:r>
              <a:rPr lang="en-US" dirty="0" smtClean="0"/>
              <a:t>A class definition depends on another class definition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3824445" y="3337782"/>
            <a:ext cx="1580388" cy="3124200"/>
            <a:chOff x="4267200" y="1600200"/>
            <a:chExt cx="1580388" cy="3124200"/>
          </a:xfrm>
        </p:grpSpPr>
        <p:sp>
          <p:nvSpPr>
            <p:cNvPr id="5" name="Rectangle 4"/>
            <p:cNvSpPr/>
            <p:nvPr/>
          </p:nvSpPr>
          <p:spPr>
            <a:xfrm>
              <a:off x="4267200" y="1600200"/>
              <a:ext cx="1447800" cy="9906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4267200" y="2743200"/>
              <a:ext cx="1447800" cy="1981200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5618988" y="1834134"/>
              <a:ext cx="228600" cy="190500"/>
            </a:xfrm>
            <a:prstGeom prst="rect">
              <a:avLst/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16200000" scaled="0"/>
            </a:gra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17759" y="3382899"/>
            <a:ext cx="1676400" cy="3219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Oval 8"/>
          <p:cNvSpPr/>
          <p:nvPr/>
        </p:nvSpPr>
        <p:spPr>
          <a:xfrm>
            <a:off x="7053039" y="5053584"/>
            <a:ext cx="762000" cy="427038"/>
          </a:xfrm>
          <a:prstGeom prst="ellipse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8926" y="5045012"/>
            <a:ext cx="858837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7" name="Curved Connector 16"/>
          <p:cNvCxnSpPr>
            <a:stCxn id="10" idx="3"/>
            <a:endCxn id="9" idx="2"/>
          </p:cNvCxnSpPr>
          <p:nvPr/>
        </p:nvCxnSpPr>
        <p:spPr>
          <a:xfrm flipV="1">
            <a:off x="4977763" y="5267103"/>
            <a:ext cx="2075276" cy="39847"/>
          </a:xfrm>
          <a:prstGeom prst="curvedConnector3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5269959" y="1471200"/>
            <a:ext cx="1447800" cy="9906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6603459" y="1600200"/>
            <a:ext cx="228600" cy="190500"/>
          </a:xfrm>
          <a:prstGeom prst="rect">
            <a:avLst/>
          </a:prstGeom>
          <a:gradFill>
            <a:gsLst>
              <a:gs pos="0">
                <a:srgbClr val="DDEBCF"/>
              </a:gs>
              <a:gs pos="50000">
                <a:srgbClr val="9CB86E"/>
              </a:gs>
              <a:gs pos="100000">
                <a:srgbClr val="156B13"/>
              </a:gs>
            </a:gsLst>
            <a:lin ang="16200000" scaled="0"/>
          </a:gra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>
            <a:stCxn id="5" idx="0"/>
            <a:endCxn id="18" idx="2"/>
          </p:cNvCxnSpPr>
          <p:nvPr/>
        </p:nvCxnSpPr>
        <p:spPr>
          <a:xfrm flipV="1">
            <a:off x="4548345" y="2461800"/>
            <a:ext cx="1445514" cy="875982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8" idx="0"/>
            <a:endCxn id="18" idx="2"/>
          </p:cNvCxnSpPr>
          <p:nvPr/>
        </p:nvCxnSpPr>
        <p:spPr>
          <a:xfrm flipH="1" flipV="1">
            <a:off x="5993859" y="2461800"/>
            <a:ext cx="1562100" cy="921099"/>
          </a:xfrm>
          <a:prstGeom prst="straightConnector1">
            <a:avLst/>
          </a:prstGeom>
          <a:ln>
            <a:solidFill>
              <a:schemeClr val="tx1"/>
            </a:solidFill>
            <a:prstDash val="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22230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Dependences</a:t>
            </a:r>
          </a:p>
        </p:txBody>
      </p:sp>
    </p:spTree>
    <p:extLst>
      <p:ext uri="{BB962C8B-B14F-4D97-AF65-F5344CB8AC3E}">
        <p14:creationId xmlns:p14="http://schemas.microsoft.com/office/powerpoint/2010/main" val="433188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Value-based SE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2162174"/>
            <a:ext cx="6927934" cy="317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2057400" y="6096000"/>
            <a:ext cx="37369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SCS – success-critical stakeholder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process</a:t>
            </a: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6400" y="1828800"/>
            <a:ext cx="6250241" cy="3916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http://www.oracle.com/technetwork/articles/cloudcomp/jimerson-ha-arch-cloud-1669855.html</a:t>
            </a:r>
          </a:p>
        </p:txBody>
      </p:sp>
    </p:spTree>
    <p:extLst>
      <p:ext uri="{BB962C8B-B14F-4D97-AF65-F5344CB8AC3E}">
        <p14:creationId xmlns:p14="http://schemas.microsoft.com/office/powerpoint/2010/main" val="91066460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Value-based result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676400"/>
            <a:ext cx="7270474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We don’t have time to upgrade our compiler version for now, we’ll do it later.</a:t>
            </a:r>
          </a:p>
          <a:p>
            <a:r>
              <a:rPr lang="en-US" sz="2400" dirty="0" smtClean="0"/>
              <a:t>We should probably use this design but it will takes 6 months </a:t>
            </a:r>
            <a:r>
              <a:rPr lang="en-US" sz="2400" dirty="0" smtClean="0"/>
              <a:t>compared </a:t>
            </a:r>
            <a:r>
              <a:rPr lang="en-US" sz="2400" dirty="0" smtClean="0"/>
              <a:t>to this reasonable one which will take 2 months.</a:t>
            </a:r>
          </a:p>
          <a:p>
            <a:r>
              <a:rPr lang="en-US" sz="2400" dirty="0" smtClean="0"/>
              <a:t>We’re reaching some crash after a 100 hours stress run. No customer will go that far, let’s ship it for now !</a:t>
            </a:r>
          </a:p>
          <a:p>
            <a:r>
              <a:rPr lang="en-US" sz="2400" dirty="0" smtClean="0"/>
              <a:t>Our code doesn’t comply with </a:t>
            </a:r>
            <a:r>
              <a:rPr lang="en-US" sz="2400" smtClean="0"/>
              <a:t>industry </a:t>
            </a:r>
            <a:r>
              <a:rPr lang="en-US" sz="2400" smtClean="0"/>
              <a:t>standards. </a:t>
            </a:r>
            <a:r>
              <a:rPr lang="en-US" sz="2400" dirty="0" smtClean="0"/>
              <a:t>Let’s ship it anyway and will fix it later.</a:t>
            </a:r>
          </a:p>
          <a:p>
            <a:r>
              <a:rPr lang="en-US" sz="2400" dirty="0" smtClean="0">
                <a:hlinkClick r:id="rId2"/>
              </a:rPr>
              <a:t>http://www.fredberinger.com/avoid-bankruptcy-manage-your-technical-debt/</a:t>
            </a:r>
            <a:endParaRPr lang="en-US" sz="2400" dirty="0" smtClean="0"/>
          </a:p>
          <a:p>
            <a:r>
              <a:rPr lang="en-US" sz="2400" dirty="0" smtClean="0"/>
              <a:t>if it actually took them 5 days but they think it would have taken them 3 days with a clean system, then you paid 2 days of effort as interest on your technical debt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Shipping first time code is like going into debt. A little debt speeds development so long as it is paid back promptly with a rewrite… The danger occurs when the debt is not repaid. Every minute spent on not-quite-right code counts as interest on that debt. Entire engineering organizations can be brought to a stand-still under the debt load of an unconsolidated implementation, object-oriented or otherwise.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Ongoing development in the upstream project can increase the cost of “paying off the debt” in the future.  A team should take opportunities, on a regular basis, to pay back (or pay off) this debt.  Either reserve a percentage of your development cycle or dedicate an entire cycle to complete this work.  If you don’t, it </a:t>
            </a:r>
            <a:r>
              <a:rPr lang="en-US" sz="2800" b="1" dirty="0" smtClean="0"/>
              <a:t>will</a:t>
            </a:r>
            <a:r>
              <a:rPr lang="en-US" sz="2800" dirty="0" smtClean="0"/>
              <a:t> come back to haunt you.  If your kludge of a solution doesn’t come back to bite the development team, it will probably haunt the help desk, support team, or someone else downstream.</a:t>
            </a:r>
          </a:p>
          <a:p>
            <a:r>
              <a:rPr lang="en-US" sz="2000" dirty="0" smtClean="0"/>
              <a:t>http://thecriticalpath.info/2011/01/16/technical-debt/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Classes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2057400"/>
            <a:ext cx="4876800" cy="3571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debt is a gap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86025" y="1417638"/>
            <a:ext cx="41719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metaphor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date, technical debt has been used as a metaphor and rhetorical device within the agile community with increasingly recognized utility for technical communication and for communication between engineers and executives. The technical debt concept is gaining traction as a way to focus on the long-term management of accidental complexities created by short-term compromises.</a:t>
            </a:r>
          </a:p>
          <a:p>
            <a:r>
              <a:rPr lang="en-US" sz="2800" dirty="0" smtClean="0"/>
              <a:t>http://www.sei.cmu.edu/community/td2011/upload/foser076-brown.pdf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debt?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There is an optimization problem where optimizing for the short-term puts the long-term into economic and technical jeopardy when debt is unmanaged.</a:t>
            </a:r>
          </a:p>
          <a:p>
            <a:r>
              <a:rPr lang="en-US" sz="2800" dirty="0" smtClean="0"/>
              <a:t> Design short-cuts can give the perception of success until their consequences start slowing projects down.</a:t>
            </a:r>
          </a:p>
          <a:p>
            <a:r>
              <a:rPr lang="en-US" sz="2800" dirty="0" smtClean="0"/>
              <a:t> Development decisions, especially architectural ones, need to be actively managed and continuously analyzed quantitatively as they incur cost, value, and debt.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Debt, costs, and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are allowed to run up debt until the lender questions your ability to repay</a:t>
            </a:r>
          </a:p>
          <a:p>
            <a:r>
              <a:rPr lang="en-US" dirty="0" smtClean="0"/>
              <a:t>Periodically, you need to pay off some debt in order to be able to borrow again when you need to.</a:t>
            </a:r>
          </a:p>
          <a:p>
            <a:r>
              <a:rPr lang="en-US" dirty="0" smtClean="0"/>
              <a:t>That means planning for time in the development process to pay back.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Visibility. Significant problems arise when debt is not visible. </a:t>
            </a:r>
            <a:r>
              <a:rPr lang="en-US" sz="2400" dirty="0" smtClean="0"/>
              <a:t>In many cases, it is (or was) known to some people but it is not visible enough to others who eventually have to pay for it.</a:t>
            </a:r>
          </a:p>
          <a:p>
            <a:r>
              <a:rPr lang="en-US" sz="2400" i="1" dirty="0" smtClean="0"/>
              <a:t>Value. In its financial use, debt when managed correctly is a </a:t>
            </a:r>
            <a:r>
              <a:rPr lang="en-US" sz="2400" dirty="0" smtClean="0"/>
              <a:t>device to create value</a:t>
            </a:r>
          </a:p>
          <a:p>
            <a:r>
              <a:rPr lang="en-US" sz="2400" i="1" dirty="0" smtClean="0"/>
              <a:t>Present value. In addition to the overall potential system </a:t>
            </a:r>
            <a:r>
              <a:rPr lang="en-US" sz="2400" dirty="0" smtClean="0"/>
              <a:t>value enabled by technical debt, the present value of the costs incurred as a result of the debt, including the time-to impact and uncertainty of impact, must be mapped to the overall cost-benefit analysis.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Analytics Architecture - Conceptual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53" y="1663190"/>
            <a:ext cx="9033247" cy="4829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7174654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i="1" dirty="0" smtClean="0"/>
              <a:t>Debt accretion. Debt does not necessarily combine </a:t>
            </a:r>
            <a:r>
              <a:rPr lang="en-US" sz="2400" dirty="0" smtClean="0"/>
              <a:t>additively, but super-additively in the sense that taking on too much debt leads a system into a bad, perhaps irreparable state</a:t>
            </a:r>
          </a:p>
          <a:p>
            <a:r>
              <a:rPr lang="en-US" sz="2400" i="1" dirty="0" smtClean="0"/>
              <a:t>Environment. In software engineering projects, debt is </a:t>
            </a:r>
            <a:r>
              <a:rPr lang="en-US" sz="2400" dirty="0" smtClean="0"/>
              <a:t>relative to a given or assumed environment.</a:t>
            </a:r>
          </a:p>
          <a:p>
            <a:r>
              <a:rPr lang="en-US" sz="2400" i="1" dirty="0" smtClean="0"/>
              <a:t>Origin of debt. It is important to distinguish sharply between </a:t>
            </a:r>
            <a:r>
              <a:rPr lang="en-US" sz="2400" dirty="0" smtClean="0"/>
              <a:t>strategic debt, taken on for some advantage, and unintentional debt, that is taken on either through poor practices or simply because the environment changed in a way that created a mismatch that reduces system value.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Properties of debt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Impact of debt. The locality (or lack thereof) of debt is </a:t>
            </a:r>
            <a:r>
              <a:rPr lang="en-US" dirty="0" smtClean="0"/>
              <a:t>important: are the elements that need to be changed to repay a debt localized or widely scattered?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Assessing 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Complexity</a:t>
            </a:r>
          </a:p>
          <a:p>
            <a:r>
              <a:rPr lang="en-US" b="1" dirty="0" smtClean="0"/>
              <a:t>Code Duplication</a:t>
            </a:r>
          </a:p>
          <a:p>
            <a:r>
              <a:rPr lang="en-US" b="1" dirty="0" smtClean="0"/>
              <a:t>Documentation Debt</a:t>
            </a:r>
          </a:p>
          <a:p>
            <a:r>
              <a:rPr lang="en-US" b="1" dirty="0" smtClean="0"/>
              <a:t>Testing Debt</a:t>
            </a:r>
          </a:p>
          <a:p>
            <a:r>
              <a:rPr lang="en-US" b="1" dirty="0" smtClean="0"/>
              <a:t>Architectural Debt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Refactoring</a:t>
            </a:r>
          </a:p>
          <a:p>
            <a:r>
              <a:rPr lang="en-US" b="1" dirty="0" smtClean="0"/>
              <a:t>Architectural issues</a:t>
            </a:r>
          </a:p>
          <a:p>
            <a:r>
              <a:rPr lang="en-US" b="1" dirty="0" smtClean="0"/>
              <a:t>Identifying dominant sources of debt</a:t>
            </a:r>
          </a:p>
          <a:p>
            <a:r>
              <a:rPr lang="en-US" b="1" dirty="0" smtClean="0"/>
              <a:t>Measurement issues</a:t>
            </a:r>
          </a:p>
          <a:p>
            <a:r>
              <a:rPr lang="en-US" b="1" dirty="0" smtClean="0"/>
              <a:t>Non-functional artifacts</a:t>
            </a:r>
          </a:p>
          <a:p>
            <a:r>
              <a:rPr lang="en-US" b="1" dirty="0" smtClean="0"/>
              <a:t>Monitoring</a:t>
            </a:r>
          </a:p>
          <a:p>
            <a:r>
              <a:rPr lang="en-US" b="1" dirty="0" smtClean="0"/>
              <a:t>Process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Dependencies that exist in the current architecture but that should not exist are technical debt.</a:t>
            </a:r>
          </a:p>
          <a:p>
            <a:r>
              <a:rPr lang="en-US" dirty="0"/>
              <a:t>r</a:t>
            </a:r>
            <a:r>
              <a:rPr lang="en-US" dirty="0" smtClean="0"/>
              <a:t>eference architecture </a:t>
            </a:r>
          </a:p>
          <a:p>
            <a:r>
              <a:rPr lang="en-US" dirty="0" smtClean="0"/>
              <a:t>meta-architecture</a:t>
            </a:r>
          </a:p>
          <a:p>
            <a:r>
              <a:rPr lang="en-US" dirty="0"/>
              <a:t>e</a:t>
            </a:r>
            <a:r>
              <a:rPr lang="en-US" dirty="0" smtClean="0"/>
              <a:t>nterprise architecture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2367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Entropy reduction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Use code tags. </a:t>
            </a:r>
            <a:endParaRPr lang="en-US" dirty="0" smtClean="0"/>
          </a:p>
          <a:p>
            <a:r>
              <a:rPr lang="en-US" i="1" dirty="0" smtClean="0"/>
              <a:t>Establish a rhythm.</a:t>
            </a:r>
          </a:p>
          <a:p>
            <a:r>
              <a:rPr lang="en-US" i="1" dirty="0" smtClean="0"/>
              <a:t>Time-box the ER activity</a:t>
            </a:r>
          </a:p>
          <a:p>
            <a:r>
              <a:rPr lang="en-US" i="1" dirty="0" smtClean="0"/>
              <a:t>Don’t ship the result</a:t>
            </a:r>
          </a:p>
          <a:p>
            <a:r>
              <a:rPr lang="en-US" i="1" dirty="0" smtClean="0"/>
              <a:t>Choose your language carefully</a:t>
            </a:r>
          </a:p>
          <a:p>
            <a:r>
              <a:rPr lang="en-US" i="1" dirty="0" smtClean="0"/>
              <a:t>Use ER to reinforce other values you deem important</a:t>
            </a:r>
          </a:p>
          <a:p>
            <a:r>
              <a:rPr lang="en-US" i="1" dirty="0" smtClean="0"/>
              <a:t>Don’t commit unless you can deliver.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Why no-one repays technical debt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Business people don’t see technical debt.</a:t>
            </a:r>
          </a:p>
          <a:p>
            <a:r>
              <a:rPr lang="en-US" b="1" dirty="0" smtClean="0"/>
              <a:t>Perceived low ROI.</a:t>
            </a:r>
          </a:p>
          <a:p>
            <a:r>
              <a:rPr lang="en-US" b="1" dirty="0" smtClean="0"/>
              <a:t>Developers don’t like repaying technical debts.</a:t>
            </a:r>
          </a:p>
          <a:p>
            <a:r>
              <a:rPr lang="en-US" b="1" dirty="0" smtClean="0"/>
              <a:t>Development processes don’t focus on it.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http://innovationgames.com/wp-content/uploads/2010/04/entropy-reduction.pdf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Architecture Principles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dirty="0" smtClean="0"/>
              <a:t>Accommodate All Forms of Data</a:t>
            </a:r>
          </a:p>
          <a:p>
            <a:r>
              <a:rPr lang="en-US" dirty="0" smtClean="0"/>
              <a:t>Consistent Information and Object Model</a:t>
            </a:r>
          </a:p>
          <a:p>
            <a:r>
              <a:rPr lang="en-US" dirty="0" smtClean="0"/>
              <a:t>Integrated Analysis</a:t>
            </a:r>
          </a:p>
          <a:p>
            <a:r>
              <a:rPr lang="en-US" dirty="0" smtClean="0"/>
              <a:t>Insight to Action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54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View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591182"/>
            <a:ext cx="6279497" cy="52668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66064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 Management in the Logical view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66672"/>
            <a:ext cx="7779828" cy="525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969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Real-time analytics in the Logical model</a:t>
            </a:r>
            <a:endParaRPr lang="en-US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63" y="2033931"/>
            <a:ext cx="9072569" cy="42144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43156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Intelligent Process part of Logical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00200"/>
            <a:ext cx="9144000" cy="4801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96167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Oracle products mapped onto model</a:t>
            </a:r>
            <a:endParaRPr lang="en-US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80" y="1754462"/>
            <a:ext cx="9050819" cy="46660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2210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24698</TotalTime>
  <Words>1046</Words>
  <Application>Microsoft Office PowerPoint</Application>
  <PresentationFormat>On-screen Show (4:3)</PresentationFormat>
  <Paragraphs>123</Paragraphs>
  <Slides>37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875</vt:lpstr>
      <vt:lpstr>PowerPoint Presentation</vt:lpstr>
      <vt:lpstr>Data Analytics Architecture - Conceptual</vt:lpstr>
      <vt:lpstr>Architecture Principles</vt:lpstr>
      <vt:lpstr>Logical View</vt:lpstr>
      <vt:lpstr>Information Management in the Logical view</vt:lpstr>
      <vt:lpstr>Real-time analytics in the Logical model</vt:lpstr>
      <vt:lpstr>Intelligent Process part of Logical View</vt:lpstr>
      <vt:lpstr>Oracle products mapped onto model</vt:lpstr>
      <vt:lpstr>PowerPoint Presentation</vt:lpstr>
      <vt:lpstr>5 steps</vt:lpstr>
      <vt:lpstr>Dependencies</vt:lpstr>
      <vt:lpstr>Dependences</vt:lpstr>
      <vt:lpstr>Indirect dependency</vt:lpstr>
      <vt:lpstr>Influences</vt:lpstr>
      <vt:lpstr> relationship Dependences</vt:lpstr>
      <vt:lpstr>Dependences</vt:lpstr>
      <vt:lpstr>Value-based SE</vt:lpstr>
      <vt:lpstr>A process</vt:lpstr>
      <vt:lpstr>Value-based result</vt:lpstr>
      <vt:lpstr>PowerPoint Presentation</vt:lpstr>
      <vt:lpstr>Technical debt</vt:lpstr>
      <vt:lpstr>Technical debt - 2</vt:lpstr>
      <vt:lpstr>Classes of debt</vt:lpstr>
      <vt:lpstr>Technical debt is a gap</vt:lpstr>
      <vt:lpstr>The metaphor</vt:lpstr>
      <vt:lpstr>Why debt?</vt:lpstr>
      <vt:lpstr>Debt, costs, and value</vt:lpstr>
      <vt:lpstr>Properties of debt</vt:lpstr>
      <vt:lpstr>Properties of debt - 2</vt:lpstr>
      <vt:lpstr>Properties of debt - 3</vt:lpstr>
      <vt:lpstr>Assessing Technical Debt</vt:lpstr>
      <vt:lpstr>Research issues</vt:lpstr>
      <vt:lpstr>Architecture technical debt</vt:lpstr>
      <vt:lpstr>Entropy reduction</vt:lpstr>
      <vt:lpstr>Why no-one repays technical debt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875</dc:title>
  <dc:creator>McGregor</dc:creator>
  <cp:lastModifiedBy>John Mcgregor</cp:lastModifiedBy>
  <cp:revision>54</cp:revision>
  <dcterms:created xsi:type="dcterms:W3CDTF">2011-04-11T00:12:08Z</dcterms:created>
  <dcterms:modified xsi:type="dcterms:W3CDTF">2018-03-29T00:44:21Z</dcterms:modified>
</cp:coreProperties>
</file>