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262" r:id="rId4"/>
    <p:sldId id="278" r:id="rId5"/>
    <p:sldId id="279" r:id="rId6"/>
    <p:sldId id="280" r:id="rId7"/>
    <p:sldId id="274" r:id="rId8"/>
    <p:sldId id="275" r:id="rId9"/>
    <p:sldId id="276" r:id="rId10"/>
    <p:sldId id="277" r:id="rId11"/>
    <p:sldId id="268" r:id="rId12"/>
    <p:sldId id="272" r:id="rId13"/>
    <p:sldId id="273" r:id="rId14"/>
    <p:sldId id="264" r:id="rId15"/>
    <p:sldId id="265" r:id="rId16"/>
    <p:sldId id="263" r:id="rId17"/>
    <p:sldId id="266" r:id="rId18"/>
    <p:sldId id="267" r:id="rId19"/>
    <p:sldId id="269" r:id="rId20"/>
    <p:sldId id="27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c.els-cdn.com/S0950584912000547/1-s2.0-S0950584912000547-main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smtClean="0">
                <a:solidFill>
                  <a:schemeClr val="tx1"/>
                </a:solidFill>
              </a:rPr>
              <a:t>C21 </a:t>
            </a:r>
            <a:r>
              <a:rPr lang="en-US" dirty="0" smtClean="0">
                <a:solidFill>
                  <a:schemeClr val="tx1"/>
                </a:solidFill>
              </a:rPr>
              <a:t>– A Platform Strategy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Product Line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The extension adds a new product to the product line.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74266" y="3022121"/>
            <a:ext cx="3549770" cy="3281065"/>
            <a:chOff x="2574266" y="3022121"/>
            <a:chExt cx="3549770" cy="3281065"/>
          </a:xfrm>
        </p:grpSpPr>
        <p:sp>
          <p:nvSpPr>
            <p:cNvPr id="5" name="Isosceles Triangle 4"/>
            <p:cNvSpPr/>
            <p:nvPr/>
          </p:nvSpPr>
          <p:spPr>
            <a:xfrm>
              <a:off x="2574266" y="3022121"/>
              <a:ext cx="3549770" cy="28194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84221" y="5841521"/>
              <a:ext cx="252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Platform provider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 rot="18145848">
              <a:off x="1986069" y="4056397"/>
              <a:ext cx="24625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Content provider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 rot="3480613">
              <a:off x="4117873" y="4200989"/>
              <a:ext cx="27703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Content Consumer</a:t>
              </a:r>
              <a:endParaRPr lang="en-US" sz="2400" dirty="0"/>
            </a:p>
          </p:txBody>
        </p:sp>
      </p:grpSp>
      <p:pic>
        <p:nvPicPr>
          <p:cNvPr id="1026" name="Picture 2" descr="C:\Users\johnmc\AppData\Local\Microsoft\Windows\Temporary Internet Files\Content.IE5\GR96T0JV\MC900297985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61" y="5841521"/>
            <a:ext cx="1133836" cy="10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mc\AppData\Local\Microsoft\Windows\Temporary Internet Files\Content.IE5\GR96T0JV\MC90031979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73239">
            <a:off x="1623029" y="4583881"/>
            <a:ext cx="901582" cy="8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98157" y="6303186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platform consists of</a:t>
            </a:r>
          </a:p>
          <a:p>
            <a:r>
              <a:rPr lang="en-US" dirty="0"/>
              <a:t>s</a:t>
            </a:r>
            <a:r>
              <a:rPr lang="en-US" dirty="0" smtClean="0"/>
              <a:t>ome core assets.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8055876">
            <a:off x="-170396" y="3825564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content providers develop</a:t>
            </a:r>
          </a:p>
          <a:p>
            <a:r>
              <a:rPr lang="en-US" dirty="0"/>
              <a:t>a</a:t>
            </a:r>
            <a:r>
              <a:rPr lang="en-US" dirty="0" smtClean="0"/>
              <a:t> product and own part of the</a:t>
            </a:r>
          </a:p>
          <a:p>
            <a:r>
              <a:rPr lang="en-US" dirty="0"/>
              <a:t>a</a:t>
            </a:r>
            <a:r>
              <a:rPr lang="en-US" dirty="0" smtClean="0"/>
              <a:t>sset base.</a:t>
            </a:r>
          </a:p>
        </p:txBody>
      </p:sp>
      <p:sp>
        <p:nvSpPr>
          <p:cNvPr id="13" name="TextBox 12"/>
          <p:cNvSpPr txBox="1"/>
          <p:nvPr/>
        </p:nvSpPr>
        <p:spPr>
          <a:xfrm rot="3345432">
            <a:off x="5541917" y="365042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only use one product </a:t>
            </a:r>
          </a:p>
          <a:p>
            <a:r>
              <a:rPr lang="en-US" dirty="0" smtClean="0"/>
              <a:t>out of a product line</a:t>
            </a:r>
          </a:p>
        </p:txBody>
      </p:sp>
      <p:pic>
        <p:nvPicPr>
          <p:cNvPr id="2050" name="Picture 2" descr="C:\Users\johnmc\AppData\Local\Microsoft\Windows\Temporary Internet Files\Content.IE5\ICWDK18J\MC90002350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5998">
            <a:off x="6108225" y="4271661"/>
            <a:ext cx="927202" cy="9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Feature Teams Versus Component </a:t>
            </a:r>
            <a:r>
              <a:rPr lang="en-US" dirty="0" smtClean="0"/>
              <a:t>Teams</a:t>
            </a:r>
          </a:p>
          <a:p>
            <a:r>
              <a:rPr lang="en-US" dirty="0"/>
              <a:t>Team </a:t>
            </a:r>
            <a:r>
              <a:rPr lang="en-US" dirty="0" smtClean="0"/>
              <a:t>Autonomy</a:t>
            </a:r>
          </a:p>
          <a:p>
            <a:r>
              <a:rPr lang="en-US" dirty="0"/>
              <a:t>Business Value </a:t>
            </a:r>
            <a:r>
              <a:rPr lang="en-US" dirty="0" smtClean="0"/>
              <a:t>Thinking</a:t>
            </a:r>
          </a:p>
          <a:p>
            <a:r>
              <a:rPr lang="en-US" dirty="0"/>
              <a:t>Code And Product Ownership </a:t>
            </a:r>
            <a:r>
              <a:rPr lang="en-US" dirty="0" smtClean="0"/>
              <a:t>Thinking</a:t>
            </a:r>
          </a:p>
          <a:p>
            <a:r>
              <a:rPr lang="en-US" dirty="0"/>
              <a:t>Agility Versus </a:t>
            </a:r>
            <a:r>
              <a:rPr lang="en-US" dirty="0" smtClean="0"/>
              <a:t>Stability</a:t>
            </a:r>
          </a:p>
          <a:p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://www.infoq.com/articles/challenges-building-sw-platforms-with-agile</a:t>
            </a:r>
          </a:p>
        </p:txBody>
      </p:sp>
    </p:spTree>
    <p:extLst>
      <p:ext uri="{BB962C8B-B14F-4D97-AF65-F5344CB8AC3E}">
        <p14:creationId xmlns:p14="http://schemas.microsoft.com/office/powerpoint/2010/main" val="342152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	</a:t>
            </a:r>
          </a:p>
          <a:p>
            <a:pPr lvl="1"/>
            <a:r>
              <a:rPr lang="en-US" dirty="0" smtClean="0"/>
              <a:t>Competing goals</a:t>
            </a:r>
          </a:p>
          <a:p>
            <a:pPr lvl="1"/>
            <a:r>
              <a:rPr lang="en-US" dirty="0" smtClean="0"/>
              <a:t>Dominating products</a:t>
            </a:r>
          </a:p>
          <a:p>
            <a:r>
              <a:rPr lang="en-US" dirty="0" smtClean="0"/>
              <a:t>Organizational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Culture</a:t>
            </a:r>
          </a:p>
          <a:p>
            <a:pPr lvl="1"/>
            <a:r>
              <a:rPr lang="en-US" dirty="0" smtClean="0"/>
              <a:t>Standardization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5856164"/>
            <a:ext cx="8605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ac.els-cdn.com/S0950584912000547/1-s2.0-S0950584912000547-main.pdf</a:t>
            </a:r>
            <a:endParaRPr lang="en-US" dirty="0" smtClean="0"/>
          </a:p>
          <a:p>
            <a:r>
              <a:rPr lang="en-US" dirty="0" smtClean="0"/>
              <a:t>?_</a:t>
            </a:r>
            <a:r>
              <a:rPr lang="en-US" dirty="0" err="1" smtClean="0"/>
              <a:t>tid</a:t>
            </a:r>
            <a:r>
              <a:rPr lang="en-US" dirty="0" smtClean="0"/>
              <a:t>=c1f55438-aa45-11e3-916c-00000aab0f02&amp;acdnat=1394670413_329ba295a</a:t>
            </a:r>
          </a:p>
          <a:p>
            <a:r>
              <a:rPr lang="en-US" dirty="0" smtClean="0"/>
              <a:t>5e003a294911b7720208ff5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8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</a:p>
          <a:p>
            <a:pPr lvl="1"/>
            <a:r>
              <a:rPr lang="en-US" dirty="0" smtClean="0"/>
              <a:t>Commonality and variability</a:t>
            </a:r>
          </a:p>
          <a:p>
            <a:pPr lvl="1"/>
            <a:r>
              <a:rPr lang="en-US" dirty="0" smtClean="0"/>
              <a:t>Design complexity</a:t>
            </a:r>
          </a:p>
          <a:p>
            <a:pPr lvl="1"/>
            <a:r>
              <a:rPr lang="en-US" dirty="0" smtClean="0"/>
              <a:t>Code contribution</a:t>
            </a:r>
          </a:p>
          <a:p>
            <a:pPr lvl="1"/>
            <a:r>
              <a:rPr lang="en-US" dirty="0" smtClean="0"/>
              <a:t>Practices </a:t>
            </a:r>
            <a:endParaRPr lang="en-US" dirty="0"/>
          </a:p>
          <a:p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Resisting change</a:t>
            </a:r>
          </a:p>
          <a:p>
            <a:pPr lvl="1"/>
            <a:r>
              <a:rPr lang="en-US" dirty="0" smtClean="0"/>
              <a:t>Technical competence</a:t>
            </a:r>
          </a:p>
          <a:p>
            <a:pPr lvl="1"/>
            <a:r>
              <a:rPr lang="en-US" dirty="0" smtClean="0"/>
              <a:t>Domain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5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Autosar</a:t>
            </a:r>
            <a:r>
              <a:rPr lang="en-US" dirty="0" smtClean="0"/>
              <a:t> is a reference architecture that could be the basis of several platforms.</a:t>
            </a:r>
          </a:p>
          <a:p>
            <a:r>
              <a:rPr lang="en-US" dirty="0" smtClean="0"/>
              <a:t>An automotive organization can use </a:t>
            </a:r>
            <a:r>
              <a:rPr lang="en-US" dirty="0" err="1" smtClean="0"/>
              <a:t>Autosar</a:t>
            </a:r>
            <a:r>
              <a:rPr lang="en-US" dirty="0" smtClean="0"/>
              <a:t> to develop a set of similar products.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7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 visionary</a:t>
            </a:r>
          </a:p>
          <a:p>
            <a:r>
              <a:rPr lang="en-US" dirty="0" smtClean="0"/>
              <a:t>Chief architect</a:t>
            </a:r>
          </a:p>
          <a:p>
            <a:r>
              <a:rPr lang="en-US" dirty="0" smtClean="0"/>
              <a:t>Architecture review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0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architecture review board may enforce consistency with the architecture</a:t>
            </a:r>
          </a:p>
          <a:p>
            <a:r>
              <a:rPr lang="en-US" dirty="0" smtClean="0"/>
              <a:t>Or the architecture may simply be a guideline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44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market wins</a:t>
            </a:r>
          </a:p>
          <a:p>
            <a:r>
              <a:rPr lang="en-US" dirty="0" smtClean="0"/>
              <a:t>But innovation can disrupt  anything and capture value</a:t>
            </a:r>
          </a:p>
          <a:p>
            <a:pPr lvl="1"/>
            <a:r>
              <a:rPr lang="en-US" dirty="0" smtClean="0"/>
              <a:t>(new Nokia phone has a disruptive camera)</a:t>
            </a:r>
          </a:p>
          <a:p>
            <a:r>
              <a:rPr lang="en-US" dirty="0" smtClean="0"/>
              <a:t>“value” is truly in the eye of the beholder – something ‘s value is based on what people will pay for it or do for it</a:t>
            </a:r>
          </a:p>
          <a:p>
            <a:r>
              <a:rPr lang="en-US" dirty="0" smtClean="0"/>
              <a:t>Value and cost are very different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4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Extensibility</a:t>
            </a:r>
          </a:p>
          <a:p>
            <a:pPr lvl="1"/>
            <a:r>
              <a:rPr lang="en-US" dirty="0" smtClean="0"/>
              <a:t>Unknown changes</a:t>
            </a:r>
          </a:p>
          <a:p>
            <a:r>
              <a:rPr lang="en-US" dirty="0" smtClean="0"/>
              <a:t>Flexibility </a:t>
            </a:r>
          </a:p>
          <a:p>
            <a:pPr lvl="1"/>
            <a:r>
              <a:rPr lang="en-US" dirty="0" smtClean="0"/>
              <a:t>Known changes</a:t>
            </a:r>
          </a:p>
          <a:p>
            <a:r>
              <a:rPr lang="en-US" dirty="0" smtClean="0"/>
              <a:t>Variations may be represented as branches in the version control system or as independent generalization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0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configuration is a product instance</a:t>
            </a:r>
          </a:p>
          <a:p>
            <a:r>
              <a:rPr lang="en-US" dirty="0" smtClean="0"/>
              <a:t>Includes basic version control per file</a:t>
            </a:r>
          </a:p>
          <a:p>
            <a:r>
              <a:rPr lang="en-US" dirty="0" smtClean="0"/>
              <a:t>Each product is defined by a configuration file</a:t>
            </a:r>
          </a:p>
          <a:p>
            <a:r>
              <a:rPr lang="en-US" dirty="0" smtClean="0"/>
              <a:t>The configuration file is a description  of the components and rules about which versions to select.</a:t>
            </a:r>
          </a:p>
          <a:p>
            <a:r>
              <a:rPr lang="en-US" dirty="0" smtClean="0"/>
              <a:t>Maybe a unit of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6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strategy is a plan to achieve long-term objectives</a:t>
            </a:r>
          </a:p>
          <a:p>
            <a:r>
              <a:rPr lang="en-US" dirty="0" smtClean="0"/>
              <a:t>A tactic is a plan to achieve short-term objectives</a:t>
            </a:r>
          </a:p>
          <a:p>
            <a:endParaRPr lang="en-US" dirty="0"/>
          </a:p>
          <a:p>
            <a:r>
              <a:rPr lang="en-US" dirty="0" smtClean="0"/>
              <a:t>We have already examined a number of tactics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88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AADL in a platform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reference architecture to AADL model</a:t>
            </a:r>
          </a:p>
          <a:p>
            <a:pPr lvl="1"/>
            <a:r>
              <a:rPr lang="en-US" dirty="0" smtClean="0"/>
              <a:t>Architecture model may be an AADL system, device,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47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600200"/>
            <a:ext cx="880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http://ceur-ws.org/Vol-1233/acvi14_submission_5.pdf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52800"/>
            <a:ext cx="8808601" cy="32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4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349" y="1741848"/>
            <a:ext cx="8079301" cy="42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71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49" y="2519431"/>
            <a:ext cx="7277101" cy="26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7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24" y="2222014"/>
            <a:ext cx="7993351" cy="32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8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324" y="2358181"/>
            <a:ext cx="7993351" cy="30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874180"/>
            <a:ext cx="6541910" cy="26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0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platform strategy assumes that multiple products will be built.</a:t>
            </a:r>
          </a:p>
          <a:p>
            <a:r>
              <a:rPr lang="en-US" dirty="0" smtClean="0"/>
              <a:t>It may be part of a software product line where the platform is a prime asset.</a:t>
            </a:r>
          </a:p>
          <a:p>
            <a:r>
              <a:rPr lang="en-US" dirty="0" smtClean="0"/>
              <a:t>It may be part of an ecosystem environment in which a number of organizations are collaborating to define the platform and then each organization will use the platform for specific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03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platform – Apple IPhone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en-US" dirty="0" smtClean="0"/>
              <a:t>Apple’s strategy is to package common functionality</a:t>
            </a:r>
          </a:p>
          <a:p>
            <a:r>
              <a:rPr lang="en-US" dirty="0" smtClean="0"/>
              <a:t>Aims are “vendor lock-in” and “synergy”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3867150"/>
            <a:ext cx="838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Application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352800" y="5638800"/>
            <a:ext cx="1981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5143500"/>
            <a:ext cx="3352800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3867150"/>
            <a:ext cx="838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Application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3752850" y="3867150"/>
            <a:ext cx="838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Application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49969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38600" y="6248400"/>
            <a:ext cx="12954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3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Vendor lock-in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use of frameworks and platforms increases the reliance on the owners of those assets.</a:t>
            </a:r>
          </a:p>
          <a:p>
            <a:r>
              <a:rPr lang="en-US" dirty="0" smtClean="0"/>
              <a:t>Even if the platform is open source if all our products reply on it a simple upgrade ripples through the inventory.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92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Tom Sawyer Effect</a:t>
            </a:r>
          </a:p>
          <a:p>
            <a:r>
              <a:rPr lang="en-US" dirty="0" smtClean="0"/>
              <a:t>Strong ties, among vendors and even customers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5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but who cares?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81" y="2178293"/>
            <a:ext cx="4224894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559375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Google/Android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141635">
            <a:off x="1693342" y="318379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King/Candy Crush Saga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3401241">
            <a:off x="5509558" y="31837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179180" y="3042909"/>
            <a:ext cx="2653109" cy="2550849"/>
            <a:chOff x="3179180" y="3042909"/>
            <a:chExt cx="2653109" cy="2550849"/>
          </a:xfrm>
        </p:grpSpPr>
        <p:cxnSp>
          <p:nvCxnSpPr>
            <p:cNvPr id="10" name="Straight Arrow Connector 9"/>
            <p:cNvCxnSpPr>
              <a:stCxn id="6" idx="0"/>
              <a:endCxn id="7" idx="2"/>
            </p:cNvCxnSpPr>
            <p:nvPr/>
          </p:nvCxnSpPr>
          <p:spPr>
            <a:xfrm flipH="1" flipV="1">
              <a:off x="3179180" y="3467303"/>
              <a:ext cx="1372255" cy="21264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2"/>
              <a:endCxn id="8" idx="2"/>
            </p:cNvCxnSpPr>
            <p:nvPr/>
          </p:nvCxnSpPr>
          <p:spPr>
            <a:xfrm>
              <a:off x="3179180" y="3467303"/>
              <a:ext cx="2653109" cy="257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60328" y="304290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 rot="3330596">
              <a:off x="3757250" y="422777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135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Monetize the platform.. Now everyone cares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81" y="2178293"/>
            <a:ext cx="4224894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593758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Google/Android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8141635">
            <a:off x="1693342" y="318379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King/Candy Crush Saga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3401241">
            <a:off x="5509558" y="31837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Players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179180" y="3467303"/>
            <a:ext cx="2653109" cy="648909"/>
            <a:chOff x="3179180" y="3467303"/>
            <a:chExt cx="2653109" cy="648909"/>
          </a:xfrm>
        </p:grpSpPr>
        <p:cxnSp>
          <p:nvCxnSpPr>
            <p:cNvPr id="8" name="Straight Arrow Connector 7"/>
            <p:cNvCxnSpPr>
              <a:stCxn id="7" idx="2"/>
              <a:endCxn id="6" idx="2"/>
            </p:cNvCxnSpPr>
            <p:nvPr/>
          </p:nvCxnSpPr>
          <p:spPr>
            <a:xfrm flipH="1" flipV="1">
              <a:off x="3179180" y="3467303"/>
              <a:ext cx="2653109" cy="257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890977" y="3469881"/>
              <a:ext cx="152502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Buy time, tokens, etc.</a:t>
              </a:r>
              <a:endParaRPr lang="en-US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 flipV="1">
            <a:off x="3023193" y="3314799"/>
            <a:ext cx="1372255" cy="212645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23193" y="3314799"/>
            <a:ext cx="2653109" cy="257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3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platform deployments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1" y="3733800"/>
            <a:ext cx="3470844" cy="2992776"/>
            <a:chOff x="2479681" y="2038610"/>
            <a:chExt cx="4224894" cy="3970981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81" y="2178293"/>
              <a:ext cx="4224894" cy="344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422577" y="5593757"/>
              <a:ext cx="1994164" cy="415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Google/Android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rot="18141635">
              <a:off x="1693342" y="3183795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King/Candy Crush Saga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3401241">
              <a:off x="5509558" y="318379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Players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48000" y="1905361"/>
            <a:ext cx="3139132" cy="2712623"/>
            <a:chOff x="2479681" y="2038610"/>
            <a:chExt cx="4224894" cy="403919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81" y="2178293"/>
              <a:ext cx="4224894" cy="344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657601" y="5593758"/>
              <a:ext cx="1514163" cy="484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Facebook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8141635">
              <a:off x="1693342" y="3183795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King/Candy Crush Saga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 rot="3401241">
              <a:off x="4911562" y="3135015"/>
              <a:ext cx="2258873" cy="466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Account holder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47668" y="4050146"/>
            <a:ext cx="3139132" cy="2664204"/>
            <a:chOff x="2479681" y="2038610"/>
            <a:chExt cx="4224894" cy="396709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9681" y="2178293"/>
              <a:ext cx="4224894" cy="344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94505" y="5455755"/>
              <a:ext cx="766326" cy="549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iOS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8141635">
              <a:off x="1693342" y="3183795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King/Candy Crush Saga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 rot="3401241">
              <a:off x="4862811" y="3119923"/>
              <a:ext cx="2356374" cy="49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Device owner</a:t>
              </a:r>
              <a:endParaRPr lang="en-US" dirty="0"/>
            </a:p>
          </p:txBody>
        </p:sp>
      </p:grpSp>
      <p:sp>
        <p:nvSpPr>
          <p:cNvPr id="19" name="Cloud 18"/>
          <p:cNvSpPr/>
          <p:nvPr/>
        </p:nvSpPr>
        <p:spPr>
          <a:xfrm>
            <a:off x="3923205" y="5837277"/>
            <a:ext cx="1311817" cy="7326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H="1" flipV="1">
            <a:off x="4579113" y="4736057"/>
            <a:ext cx="1" cy="1143107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rc 22"/>
          <p:cNvSpPr/>
          <p:nvPr/>
        </p:nvSpPr>
        <p:spPr>
          <a:xfrm>
            <a:off x="3451833" y="5410200"/>
            <a:ext cx="1095158" cy="1273444"/>
          </a:xfrm>
          <a:prstGeom prst="arc">
            <a:avLst/>
          </a:prstGeom>
          <a:ln w="508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5263878">
            <a:off x="4721073" y="5174109"/>
            <a:ext cx="1118911" cy="1372864"/>
          </a:xfrm>
          <a:prstGeom prst="arc">
            <a:avLst/>
          </a:prstGeom>
          <a:ln w="50800"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8801" y="5910363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</a:t>
            </a:r>
          </a:p>
          <a:p>
            <a:r>
              <a:rPr lang="en-US" dirty="0" smtClean="0"/>
              <a:t>   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5240</TotalTime>
  <Words>547</Words>
  <Application>Microsoft Office PowerPoint</Application>
  <PresentationFormat>On-screen Show (4:3)</PresentationFormat>
  <Paragraphs>132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ＭＳ Ｐゴシック</vt:lpstr>
      <vt:lpstr>ＭＳ Ｐゴシック</vt:lpstr>
      <vt:lpstr>Arial</vt:lpstr>
      <vt:lpstr>Calibri</vt:lpstr>
      <vt:lpstr>Verdana</vt:lpstr>
      <vt:lpstr>ヒラギノ角ゴ Pro W3</vt:lpstr>
      <vt:lpstr>syse802Template</vt:lpstr>
      <vt:lpstr>CPSC 875</vt:lpstr>
      <vt:lpstr>Strategy</vt:lpstr>
      <vt:lpstr>Platform strategy</vt:lpstr>
      <vt:lpstr>Simple platform – Apple IPhone</vt:lpstr>
      <vt:lpstr>Vendor lock-in</vt:lpstr>
      <vt:lpstr>Synergy</vt:lpstr>
      <vt:lpstr>Open source but who cares?</vt:lpstr>
      <vt:lpstr>Monetize the platform.. Now everyone cares </vt:lpstr>
      <vt:lpstr>Multiple platform deployments</vt:lpstr>
      <vt:lpstr>Software Product Line Strategy</vt:lpstr>
      <vt:lpstr>Challenges</vt:lpstr>
      <vt:lpstr>Challenge categories</vt:lpstr>
      <vt:lpstr>Challenge categories</vt:lpstr>
      <vt:lpstr>Autosar</vt:lpstr>
      <vt:lpstr>Roles</vt:lpstr>
      <vt:lpstr>Conformance</vt:lpstr>
      <vt:lpstr>Business value</vt:lpstr>
      <vt:lpstr>Variation management</vt:lpstr>
      <vt:lpstr>Configuration management</vt:lpstr>
      <vt:lpstr>AADL in a platform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John Mcgregor</cp:lastModifiedBy>
  <cp:revision>37</cp:revision>
  <dcterms:created xsi:type="dcterms:W3CDTF">2011-04-11T00:12:08Z</dcterms:created>
  <dcterms:modified xsi:type="dcterms:W3CDTF">2017-03-30T01:01:59Z</dcterms:modified>
</cp:coreProperties>
</file>