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02" r:id="rId2"/>
    <p:sldId id="303" r:id="rId3"/>
    <p:sldId id="304" r:id="rId4"/>
    <p:sldId id="305" r:id="rId5"/>
    <p:sldId id="306" r:id="rId6"/>
    <p:sldId id="312" r:id="rId7"/>
    <p:sldId id="313" r:id="rId8"/>
    <p:sldId id="307" r:id="rId9"/>
    <p:sldId id="308" r:id="rId10"/>
    <p:sldId id="309" r:id="rId11"/>
    <p:sldId id="311" r:id="rId12"/>
    <p:sldId id="310"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4" autoAdjust="0"/>
    <p:restoredTop sz="90782" autoAdjust="0"/>
  </p:normalViewPr>
  <p:slideViewPr>
    <p:cSldViewPr>
      <p:cViewPr varScale="1">
        <p:scale>
          <a:sx n="48" d="100"/>
          <a:sy n="48" d="100"/>
        </p:scale>
        <p:origin x="-1171" y="-7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1" d="100"/>
          <a:sy n="51" d="100"/>
        </p:scale>
        <p:origin x="-285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002816-26D2-44A9-B2CD-08B4A592CB97}" type="datetimeFigureOut">
              <a:rPr lang="en-US" smtClean="0"/>
              <a:t>3/8/2014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D0F219-BEB9-4D8B-9270-FF96972D2C89}" type="slidenum">
              <a:rPr lang="en-US" smtClean="0"/>
              <a:t>‹#›</a:t>
            </a:fld>
            <a:endParaRPr lang="en-US"/>
          </a:p>
        </p:txBody>
      </p:sp>
    </p:spTree>
    <p:extLst>
      <p:ext uri="{BB962C8B-B14F-4D97-AF65-F5344CB8AC3E}">
        <p14:creationId xmlns:p14="http://schemas.microsoft.com/office/powerpoint/2010/main" val="3424434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a:lstStyle/>
          <a:p>
            <a:fld id="{BFFA5608-FB1D-4DF2-A89C-2004C948F9D8}" type="slidenum">
              <a:rPr lang="en-US">
                <a:latin typeface="Arial" pitchFamily="34" charset="0"/>
                <a:ea typeface="ヒラギノ角ゴ Pro W3" charset="-128"/>
              </a:rPr>
              <a:pPr/>
              <a:t>1</a:t>
            </a:fld>
            <a:endParaRPr lang="en-US">
              <a:latin typeface="Arial" pitchFamily="34" charset="0"/>
              <a:ea typeface="ヒラギノ角ゴ Pro W3" charset="-128"/>
            </a:endParaRPr>
          </a:p>
        </p:txBody>
      </p:sp>
      <p:sp>
        <p:nvSpPr>
          <p:cNvPr id="34819"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34820"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dirty="0" smtClean="0">
              <a:latin typeface="Arial" pitchFamily="34" charset="0"/>
              <a:ea typeface="ヒラギノ角ゴ Pro W3"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BAFE27-8C6F-4CE1-88E3-77AD1F129780}" type="datetimeFigureOut">
              <a:rPr lang="en-US" smtClean="0"/>
              <a:t>3/8/2014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79ABD-4E49-4B2E-8E7A-10B4397FA201}" type="slidenum">
              <a:rPr lang="en-US" smtClean="0"/>
              <a:t>‹#›</a:t>
            </a:fld>
            <a:endParaRPr lang="en-US"/>
          </a:p>
        </p:txBody>
      </p:sp>
    </p:spTree>
    <p:extLst>
      <p:ext uri="{BB962C8B-B14F-4D97-AF65-F5344CB8AC3E}">
        <p14:creationId xmlns:p14="http://schemas.microsoft.com/office/powerpoint/2010/main" val="1738580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BAFE27-8C6F-4CE1-88E3-77AD1F129780}" type="datetimeFigureOut">
              <a:rPr lang="en-US" smtClean="0"/>
              <a:t>3/8/2014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79ABD-4E49-4B2E-8E7A-10B4397FA201}" type="slidenum">
              <a:rPr lang="en-US" smtClean="0"/>
              <a:t>‹#›</a:t>
            </a:fld>
            <a:endParaRPr lang="en-US"/>
          </a:p>
        </p:txBody>
      </p:sp>
    </p:spTree>
    <p:extLst>
      <p:ext uri="{BB962C8B-B14F-4D97-AF65-F5344CB8AC3E}">
        <p14:creationId xmlns:p14="http://schemas.microsoft.com/office/powerpoint/2010/main" val="981948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BAFE27-8C6F-4CE1-88E3-77AD1F129780}" type="datetimeFigureOut">
              <a:rPr lang="en-US" smtClean="0"/>
              <a:t>3/8/2014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79ABD-4E49-4B2E-8E7A-10B4397FA201}" type="slidenum">
              <a:rPr lang="en-US" smtClean="0"/>
              <a:t>‹#›</a:t>
            </a:fld>
            <a:endParaRPr lang="en-US"/>
          </a:p>
        </p:txBody>
      </p:sp>
    </p:spTree>
    <p:extLst>
      <p:ext uri="{BB962C8B-B14F-4D97-AF65-F5344CB8AC3E}">
        <p14:creationId xmlns:p14="http://schemas.microsoft.com/office/powerpoint/2010/main" val="769080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BAFE27-8C6F-4CE1-88E3-77AD1F129780}" type="datetimeFigureOut">
              <a:rPr lang="en-US" smtClean="0"/>
              <a:t>3/8/2014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79ABD-4E49-4B2E-8E7A-10B4397FA201}" type="slidenum">
              <a:rPr lang="en-US" smtClean="0"/>
              <a:t>‹#›</a:t>
            </a:fld>
            <a:endParaRPr lang="en-US"/>
          </a:p>
        </p:txBody>
      </p:sp>
    </p:spTree>
    <p:extLst>
      <p:ext uri="{BB962C8B-B14F-4D97-AF65-F5344CB8AC3E}">
        <p14:creationId xmlns:p14="http://schemas.microsoft.com/office/powerpoint/2010/main" val="859108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BAFE27-8C6F-4CE1-88E3-77AD1F129780}" type="datetimeFigureOut">
              <a:rPr lang="en-US" smtClean="0"/>
              <a:t>3/8/2014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79ABD-4E49-4B2E-8E7A-10B4397FA201}" type="slidenum">
              <a:rPr lang="en-US" smtClean="0"/>
              <a:t>‹#›</a:t>
            </a:fld>
            <a:endParaRPr lang="en-US"/>
          </a:p>
        </p:txBody>
      </p:sp>
    </p:spTree>
    <p:extLst>
      <p:ext uri="{BB962C8B-B14F-4D97-AF65-F5344CB8AC3E}">
        <p14:creationId xmlns:p14="http://schemas.microsoft.com/office/powerpoint/2010/main" val="2488052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BAFE27-8C6F-4CE1-88E3-77AD1F129780}" type="datetimeFigureOut">
              <a:rPr lang="en-US" smtClean="0"/>
              <a:t>3/8/2014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79ABD-4E49-4B2E-8E7A-10B4397FA201}" type="slidenum">
              <a:rPr lang="en-US" smtClean="0"/>
              <a:t>‹#›</a:t>
            </a:fld>
            <a:endParaRPr lang="en-US"/>
          </a:p>
        </p:txBody>
      </p:sp>
    </p:spTree>
    <p:extLst>
      <p:ext uri="{BB962C8B-B14F-4D97-AF65-F5344CB8AC3E}">
        <p14:creationId xmlns:p14="http://schemas.microsoft.com/office/powerpoint/2010/main" val="3361241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BAFE27-8C6F-4CE1-88E3-77AD1F129780}" type="datetimeFigureOut">
              <a:rPr lang="en-US" smtClean="0"/>
              <a:t>3/8/2014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D79ABD-4E49-4B2E-8E7A-10B4397FA201}" type="slidenum">
              <a:rPr lang="en-US" smtClean="0"/>
              <a:t>‹#›</a:t>
            </a:fld>
            <a:endParaRPr lang="en-US"/>
          </a:p>
        </p:txBody>
      </p:sp>
    </p:spTree>
    <p:extLst>
      <p:ext uri="{BB962C8B-B14F-4D97-AF65-F5344CB8AC3E}">
        <p14:creationId xmlns:p14="http://schemas.microsoft.com/office/powerpoint/2010/main" val="2952489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BAFE27-8C6F-4CE1-88E3-77AD1F129780}" type="datetimeFigureOut">
              <a:rPr lang="en-US" smtClean="0"/>
              <a:t>3/8/2014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D79ABD-4E49-4B2E-8E7A-10B4397FA201}" type="slidenum">
              <a:rPr lang="en-US" smtClean="0"/>
              <a:t>‹#›</a:t>
            </a:fld>
            <a:endParaRPr lang="en-US"/>
          </a:p>
        </p:txBody>
      </p:sp>
    </p:spTree>
    <p:extLst>
      <p:ext uri="{BB962C8B-B14F-4D97-AF65-F5344CB8AC3E}">
        <p14:creationId xmlns:p14="http://schemas.microsoft.com/office/powerpoint/2010/main" val="902418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BAFE27-8C6F-4CE1-88E3-77AD1F129780}" type="datetimeFigureOut">
              <a:rPr lang="en-US" smtClean="0"/>
              <a:t>3/8/2014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D79ABD-4E49-4B2E-8E7A-10B4397FA201}" type="slidenum">
              <a:rPr lang="en-US" smtClean="0"/>
              <a:t>‹#›</a:t>
            </a:fld>
            <a:endParaRPr lang="en-US"/>
          </a:p>
        </p:txBody>
      </p:sp>
    </p:spTree>
    <p:extLst>
      <p:ext uri="{BB962C8B-B14F-4D97-AF65-F5344CB8AC3E}">
        <p14:creationId xmlns:p14="http://schemas.microsoft.com/office/powerpoint/2010/main" val="3800424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BAFE27-8C6F-4CE1-88E3-77AD1F129780}" type="datetimeFigureOut">
              <a:rPr lang="en-US" smtClean="0"/>
              <a:t>3/8/2014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79ABD-4E49-4B2E-8E7A-10B4397FA201}" type="slidenum">
              <a:rPr lang="en-US" smtClean="0"/>
              <a:t>‹#›</a:t>
            </a:fld>
            <a:endParaRPr lang="en-US"/>
          </a:p>
        </p:txBody>
      </p:sp>
    </p:spTree>
    <p:extLst>
      <p:ext uri="{BB962C8B-B14F-4D97-AF65-F5344CB8AC3E}">
        <p14:creationId xmlns:p14="http://schemas.microsoft.com/office/powerpoint/2010/main" val="1379897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BAFE27-8C6F-4CE1-88E3-77AD1F129780}" type="datetimeFigureOut">
              <a:rPr lang="en-US" smtClean="0"/>
              <a:t>3/8/2014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79ABD-4E49-4B2E-8E7A-10B4397FA201}" type="slidenum">
              <a:rPr lang="en-US" smtClean="0"/>
              <a:t>‹#›</a:t>
            </a:fld>
            <a:endParaRPr lang="en-US"/>
          </a:p>
        </p:txBody>
      </p:sp>
    </p:spTree>
    <p:extLst>
      <p:ext uri="{BB962C8B-B14F-4D97-AF65-F5344CB8AC3E}">
        <p14:creationId xmlns:p14="http://schemas.microsoft.com/office/powerpoint/2010/main" val="226503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BAFE27-8C6F-4CE1-88E3-77AD1F129780}" type="datetimeFigureOut">
              <a:rPr lang="en-US" smtClean="0"/>
              <a:t>3/8/2014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D79ABD-4E49-4B2E-8E7A-10B4397FA201}" type="slidenum">
              <a:rPr lang="en-US" smtClean="0"/>
              <a:t>‹#›</a:t>
            </a:fld>
            <a:endParaRPr lang="en-US"/>
          </a:p>
        </p:txBody>
      </p:sp>
    </p:spTree>
    <p:extLst>
      <p:ext uri="{BB962C8B-B14F-4D97-AF65-F5344CB8AC3E}">
        <p14:creationId xmlns:p14="http://schemas.microsoft.com/office/powerpoint/2010/main" val="40825742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oracle.com/technetwork/articles/cloudcomp/jimerson-ha-arch-cloud-1669855.html" TargetMode="External"/><Relationship Id="rId2" Type="http://schemas.openxmlformats.org/officeDocument/2006/relationships/hyperlink" Target="http://www.ibm.com/developerworks/cloud/library/cl-open-architecture/cl-open-architecture-pdf.pdf" TargetMode="External"/><Relationship Id="rId1" Type="http://schemas.openxmlformats.org/officeDocument/2006/relationships/slideLayout" Target="../slideLayouts/slideLayout2.xml"/><Relationship Id="rId4" Type="http://schemas.openxmlformats.org/officeDocument/2006/relationships/hyperlink" Target="http://mqtt.or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ChangeArrowheads="1"/>
          </p:cNvSpPr>
          <p:nvPr/>
        </p:nvSpPr>
        <p:spPr bwMode="auto">
          <a:xfrm>
            <a:off x="1524000" y="4770438"/>
            <a:ext cx="6781800" cy="1201737"/>
          </a:xfrm>
          <a:prstGeom prst="rect">
            <a:avLst/>
          </a:prstGeom>
          <a:noFill/>
          <a:ln w="9525">
            <a:noFill/>
            <a:miter lim="800000"/>
            <a:headEnd/>
            <a:tailEnd/>
          </a:ln>
        </p:spPr>
        <p:txBody>
          <a:bodyPr>
            <a:spAutoFit/>
          </a:bodyPr>
          <a:lstStyle/>
          <a:p>
            <a:pPr eaLnBrk="0" hangingPunct="0"/>
            <a:endParaRPr lang="en-US">
              <a:latin typeface="Verdana" pitchFamily="34" charset="0"/>
            </a:endParaRPr>
          </a:p>
          <a:p>
            <a:pPr eaLnBrk="0" hangingPunct="0"/>
            <a:endParaRPr lang="en-US">
              <a:latin typeface="Verdana" pitchFamily="34" charset="0"/>
            </a:endParaRPr>
          </a:p>
          <a:p>
            <a:pPr eaLnBrk="0" hangingPunct="0"/>
            <a:endParaRPr lang="en-US">
              <a:latin typeface="Verdana" pitchFamily="34" charset="0"/>
            </a:endParaRPr>
          </a:p>
          <a:p>
            <a:pPr eaLnBrk="0" hangingPunct="0"/>
            <a:endParaRPr lang="en-US">
              <a:latin typeface="Verdana" pitchFamily="34" charset="0"/>
            </a:endParaRPr>
          </a:p>
          <a:p>
            <a:pPr eaLnBrk="0" hangingPunct="0"/>
            <a:endParaRPr lang="en-US">
              <a:latin typeface="Calibri" pitchFamily="34" charset="0"/>
            </a:endParaRPr>
          </a:p>
        </p:txBody>
      </p:sp>
      <p:sp>
        <p:nvSpPr>
          <p:cNvPr id="33795" name="Rectangle 8"/>
          <p:cNvSpPr>
            <a:spLocks noChangeArrowheads="1"/>
          </p:cNvSpPr>
          <p:nvPr/>
        </p:nvSpPr>
        <p:spPr bwMode="auto">
          <a:xfrm>
            <a:off x="381000" y="228600"/>
            <a:ext cx="8305800" cy="6019800"/>
          </a:xfrm>
          <a:prstGeom prst="rect">
            <a:avLst/>
          </a:prstGeom>
          <a:noFill/>
          <a:ln w="9525">
            <a:solidFill>
              <a:schemeClr val="tx1"/>
            </a:solidFill>
            <a:round/>
            <a:headEnd/>
            <a:tailEnd/>
          </a:ln>
        </p:spPr>
        <p:txBody>
          <a:bodyPr/>
          <a:lstStyle/>
          <a:p>
            <a:pPr eaLnBrk="0" hangingPunct="0"/>
            <a:endParaRPr lang="en-US">
              <a:latin typeface="Calibri" pitchFamily="34" charset="0"/>
            </a:endParaRPr>
          </a:p>
        </p:txBody>
      </p:sp>
      <p:sp>
        <p:nvSpPr>
          <p:cNvPr id="33796" name="Rectangle 7"/>
          <p:cNvSpPr>
            <a:spLocks noChangeArrowheads="1"/>
          </p:cNvSpPr>
          <p:nvPr/>
        </p:nvSpPr>
        <p:spPr bwMode="auto">
          <a:xfrm>
            <a:off x="381000" y="152400"/>
            <a:ext cx="8305800" cy="76200"/>
          </a:xfrm>
          <a:prstGeom prst="rect">
            <a:avLst/>
          </a:prstGeom>
          <a:solidFill>
            <a:srgbClr val="FF6600"/>
          </a:solidFill>
          <a:ln w="9525">
            <a:solidFill>
              <a:schemeClr val="tx1"/>
            </a:solidFill>
            <a:round/>
            <a:headEnd/>
            <a:tailEnd/>
          </a:ln>
        </p:spPr>
        <p:txBody>
          <a:bodyPr/>
          <a:lstStyle/>
          <a:p>
            <a:pPr eaLnBrk="0" hangingPunct="0"/>
            <a:endParaRPr lang="en-US">
              <a:latin typeface="Calibri" pitchFamily="34" charset="0"/>
            </a:endParaRPr>
          </a:p>
        </p:txBody>
      </p:sp>
      <p:cxnSp>
        <p:nvCxnSpPr>
          <p:cNvPr id="9" name="Straight Connector 8"/>
          <p:cNvCxnSpPr/>
          <p:nvPr/>
        </p:nvCxnSpPr>
        <p:spPr>
          <a:xfrm rot="10800000">
            <a:off x="381000" y="1219200"/>
            <a:ext cx="8305800" cy="158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10800000">
            <a:off x="381000" y="1273175"/>
            <a:ext cx="8305800" cy="158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33799" name="Picture 10" descr="academicSymbolWdm_copur.jpg"/>
          <p:cNvPicPr>
            <a:picLocks noChangeAspect="1"/>
          </p:cNvPicPr>
          <p:nvPr/>
        </p:nvPicPr>
        <p:blipFill>
          <a:blip r:embed="rId3"/>
          <a:srcRect/>
          <a:stretch>
            <a:fillRect/>
          </a:stretch>
        </p:blipFill>
        <p:spPr bwMode="auto">
          <a:xfrm>
            <a:off x="762000" y="442913"/>
            <a:ext cx="2570163" cy="547687"/>
          </a:xfrm>
          <a:prstGeom prst="rect">
            <a:avLst/>
          </a:prstGeom>
          <a:noFill/>
          <a:ln w="9525">
            <a:noFill/>
            <a:miter lim="800000"/>
            <a:headEnd/>
            <a:tailEnd/>
          </a:ln>
        </p:spPr>
      </p:pic>
      <p:sp>
        <p:nvSpPr>
          <p:cNvPr id="33800" name="Title 1"/>
          <p:cNvSpPr>
            <a:spLocks noGrp="1"/>
          </p:cNvSpPr>
          <p:nvPr>
            <p:ph type="ctrTitle"/>
          </p:nvPr>
        </p:nvSpPr>
        <p:spPr>
          <a:xfrm>
            <a:off x="381000" y="2130425"/>
            <a:ext cx="8305800" cy="2060575"/>
          </a:xfrm>
        </p:spPr>
        <p:txBody>
          <a:bodyPr>
            <a:normAutofit/>
          </a:bodyPr>
          <a:lstStyle/>
          <a:p>
            <a:r>
              <a:rPr lang="en-US" sz="3600" b="1" dirty="0" smtClean="0"/>
              <a:t>Cloud architectures</a:t>
            </a:r>
            <a:endParaRPr lang="en-US" sz="3600" dirty="0"/>
          </a:p>
        </p:txBody>
      </p:sp>
      <p:sp>
        <p:nvSpPr>
          <p:cNvPr id="33801" name="Subtitle 2"/>
          <p:cNvSpPr>
            <a:spLocks noGrp="1"/>
          </p:cNvSpPr>
          <p:nvPr>
            <p:ph type="subTitle" idx="1"/>
          </p:nvPr>
        </p:nvSpPr>
        <p:spPr>
          <a:xfrm>
            <a:off x="1113631" y="4495006"/>
            <a:ext cx="6840538" cy="1752600"/>
          </a:xfrm>
        </p:spPr>
        <p:txBody>
          <a:bodyPr/>
          <a:lstStyle/>
          <a:p>
            <a:r>
              <a:rPr lang="en-US" dirty="0" smtClean="0">
                <a:solidFill>
                  <a:schemeClr val="tx1"/>
                </a:solidFill>
              </a:rPr>
              <a:t>John D. McGregor</a:t>
            </a:r>
          </a:p>
          <a:p>
            <a:r>
              <a:rPr lang="en-US" dirty="0" smtClean="0">
                <a:solidFill>
                  <a:schemeClr val="tx1"/>
                </a:solidFill>
              </a:rPr>
              <a:t>johnmc@clemson.edu</a:t>
            </a:r>
          </a:p>
        </p:txBody>
      </p:sp>
      <p:sp>
        <p:nvSpPr>
          <p:cNvPr id="11" name="Slide Number Placeholder 10"/>
          <p:cNvSpPr>
            <a:spLocks noGrp="1"/>
          </p:cNvSpPr>
          <p:nvPr>
            <p:ph type="sldNum" sz="quarter" idx="12"/>
          </p:nvPr>
        </p:nvSpPr>
        <p:spPr/>
        <p:txBody>
          <a:bodyPr/>
          <a:lstStyle/>
          <a:p>
            <a:fld id="{96FF6458-F23B-405C-8F21-21F697F72E89}" type="slidenum">
              <a:rPr lang="en-US" smtClean="0"/>
              <a:pPr/>
              <a:t>1</a:t>
            </a:fld>
            <a:endParaRPr lang="en-U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machine for client</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773291"/>
            <a:ext cx="7006105" cy="484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93548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hlinkClick r:id="rId2"/>
              </a:rPr>
              <a:t>http://</a:t>
            </a:r>
            <a:r>
              <a:rPr lang="en-US" dirty="0" smtClean="0">
                <a:hlinkClick r:id="rId2"/>
              </a:rPr>
              <a:t>www.ibm.com/developerworks/cloud/library/cl-open-architecture/cl-open-architecture-pdf.pdf</a:t>
            </a:r>
            <a:endParaRPr lang="en-US" dirty="0" smtClean="0"/>
          </a:p>
          <a:p>
            <a:r>
              <a:rPr lang="en-US" dirty="0">
                <a:hlinkClick r:id="rId3"/>
              </a:rPr>
              <a:t>http://</a:t>
            </a:r>
            <a:r>
              <a:rPr lang="en-US" dirty="0" smtClean="0">
                <a:hlinkClick r:id="rId3"/>
              </a:rPr>
              <a:t>www.oracle.com/technetwork/articles/cloudcomp/jimerson-ha-arch-cloud-1669855.html</a:t>
            </a:r>
            <a:endParaRPr lang="en-US" dirty="0" smtClean="0"/>
          </a:p>
          <a:p>
            <a:r>
              <a:rPr lang="en-US" dirty="0" smtClean="0">
                <a:hlinkClick r:id="rId4"/>
              </a:rPr>
              <a:t>http</a:t>
            </a:r>
            <a:r>
              <a:rPr lang="en-US" dirty="0">
                <a:hlinkClick r:id="rId4"/>
              </a:rPr>
              <a:t>://mqtt.org</a:t>
            </a:r>
            <a:r>
              <a:rPr lang="en-US" dirty="0" smtClean="0">
                <a:hlinkClick r:id="rId4"/>
              </a:rPr>
              <a:t>/</a:t>
            </a:r>
            <a:endParaRPr lang="en-US" dirty="0" smtClean="0"/>
          </a:p>
          <a:p>
            <a:endParaRPr lang="en-US" dirty="0"/>
          </a:p>
        </p:txBody>
      </p:sp>
    </p:spTree>
    <p:extLst>
      <p:ext uri="{BB962C8B-B14F-4D97-AF65-F5344CB8AC3E}">
        <p14:creationId xmlns:p14="http://schemas.microsoft.com/office/powerpoint/2010/main" val="22158896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Here’s what you are going to do…</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Revise your architecture and its AADL model based on the results of the ATAM </a:t>
            </a:r>
          </a:p>
          <a:p>
            <a:r>
              <a:rPr lang="en-US" dirty="0" smtClean="0"/>
              <a:t>And include an analysis of how your design would connect to the cloud. If there is no direct connection (such as brake assembly) explain in English how the cloud would affect your design.</a:t>
            </a:r>
          </a:p>
          <a:p>
            <a:r>
              <a:rPr lang="en-US" dirty="0" smtClean="0"/>
              <a:t>Take two design principles and explain how they apply to your design</a:t>
            </a:r>
          </a:p>
          <a:p>
            <a:r>
              <a:rPr lang="en-US" dirty="0" smtClean="0"/>
              <a:t>Take one principle that you think you have done well and one that you think you have not done well.</a:t>
            </a:r>
          </a:p>
          <a:p>
            <a:r>
              <a:rPr lang="en-US" dirty="0" smtClean="0"/>
              <a:t>Due March 25</a:t>
            </a:r>
            <a:r>
              <a:rPr lang="en-US" baseline="30000" dirty="0" smtClean="0"/>
              <a:t>th</a:t>
            </a:r>
            <a:r>
              <a:rPr lang="en-US" dirty="0" smtClean="0"/>
              <a:t> at 6am</a:t>
            </a:r>
            <a:endParaRPr lang="en-US" dirty="0"/>
          </a:p>
        </p:txBody>
      </p:sp>
    </p:spTree>
    <p:extLst>
      <p:ext uri="{BB962C8B-B14F-4D97-AF65-F5344CB8AC3E}">
        <p14:creationId xmlns:p14="http://schemas.microsoft.com/office/powerpoint/2010/main" val="7945583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166" y="1600200"/>
            <a:ext cx="9054919" cy="4495800"/>
          </a:xfrm>
        </p:spPr>
      </p:pic>
    </p:spTree>
    <p:extLst>
      <p:ext uri="{BB962C8B-B14F-4D97-AF65-F5344CB8AC3E}">
        <p14:creationId xmlns:p14="http://schemas.microsoft.com/office/powerpoint/2010/main" val="42507019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162" y="1447800"/>
            <a:ext cx="9032838" cy="4890952"/>
          </a:xfrm>
        </p:spPr>
      </p:pic>
    </p:spTree>
    <p:extLst>
      <p:ext uri="{BB962C8B-B14F-4D97-AF65-F5344CB8AC3E}">
        <p14:creationId xmlns:p14="http://schemas.microsoft.com/office/powerpoint/2010/main" val="26152705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933" y="1752600"/>
            <a:ext cx="9096272" cy="4267200"/>
          </a:xfrm>
        </p:spPr>
      </p:pic>
    </p:spTree>
    <p:extLst>
      <p:ext uri="{BB962C8B-B14F-4D97-AF65-F5344CB8AC3E}">
        <p14:creationId xmlns:p14="http://schemas.microsoft.com/office/powerpoint/2010/main" val="23425723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253658"/>
            <a:ext cx="9151521" cy="5223342"/>
          </a:xfrm>
        </p:spPr>
      </p:pic>
    </p:spTree>
    <p:extLst>
      <p:ext uri="{BB962C8B-B14F-4D97-AF65-F5344CB8AC3E}">
        <p14:creationId xmlns:p14="http://schemas.microsoft.com/office/powerpoint/2010/main" val="26408408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600200"/>
            <a:ext cx="7315200" cy="5154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08310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Amazon web architecture</a:t>
            </a:r>
            <a:endParaRPr lang="en-US"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140660"/>
            <a:ext cx="8229600" cy="4107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3712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MQTT</a:t>
            </a:r>
            <a:endParaRPr lang="en-US" dirty="0"/>
          </a:p>
        </p:txBody>
      </p:sp>
      <p:sp>
        <p:nvSpPr>
          <p:cNvPr id="3" name="Content Placeholder 2"/>
          <p:cNvSpPr>
            <a:spLocks noGrp="1"/>
          </p:cNvSpPr>
          <p:nvPr>
            <p:ph idx="1"/>
          </p:nvPr>
        </p:nvSpPr>
        <p:spPr/>
        <p:txBody>
          <a:bodyPr>
            <a:normAutofit/>
          </a:bodyPr>
          <a:lstStyle/>
          <a:p>
            <a:r>
              <a:rPr lang="en-US" dirty="0"/>
              <a:t>MQTT is a machine-to-machine (M2M)/"Internet of Things" connectivity protocol</a:t>
            </a:r>
            <a:r>
              <a:rPr lang="en-US" dirty="0" smtClean="0"/>
              <a:t>.</a:t>
            </a:r>
          </a:p>
          <a:p>
            <a:r>
              <a:rPr lang="en-US" dirty="0"/>
              <a:t>MQTT-SN is designed to be as close as possible to MQTT, but is adapted to the peculiarities of a wireless </a:t>
            </a:r>
            <a:r>
              <a:rPr lang="en-US" dirty="0" smtClean="0"/>
              <a:t>communication </a:t>
            </a:r>
            <a:r>
              <a:rPr lang="en-US" dirty="0"/>
              <a:t>environment such as low bandwidth, high link failures, short message length, </a:t>
            </a:r>
            <a:r>
              <a:rPr lang="en-US" dirty="0" err="1"/>
              <a:t>etc</a:t>
            </a:r>
            <a:endParaRPr lang="en-US" dirty="0"/>
          </a:p>
        </p:txBody>
      </p:sp>
    </p:spTree>
    <p:extLst>
      <p:ext uri="{BB962C8B-B14F-4D97-AF65-F5344CB8AC3E}">
        <p14:creationId xmlns:p14="http://schemas.microsoft.com/office/powerpoint/2010/main" val="21771747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nodes</a:t>
            </a:r>
            <a:endParaRPr lang="en-US" dirty="0"/>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752600"/>
            <a:ext cx="7657571" cy="4538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9641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24737</TotalTime>
  <Words>178</Words>
  <Application>Microsoft Office PowerPoint</Application>
  <PresentationFormat>On-screen Show (4:3)</PresentationFormat>
  <Paragraphs>23</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Cloud architectures</vt:lpstr>
      <vt:lpstr>PowerPoint Presentation</vt:lpstr>
      <vt:lpstr>PowerPoint Presentation</vt:lpstr>
      <vt:lpstr>PowerPoint Presentation</vt:lpstr>
      <vt:lpstr>PowerPoint Presentation</vt:lpstr>
      <vt:lpstr>PowerPoint Presentation</vt:lpstr>
      <vt:lpstr>Amazon web architecture</vt:lpstr>
      <vt:lpstr>MQTT</vt:lpstr>
      <vt:lpstr>Types of nodes</vt:lpstr>
      <vt:lpstr>State machine for client</vt:lpstr>
      <vt:lpstr>PowerPoint Presentation</vt:lpstr>
      <vt:lpstr>Here’s what you are going to do…</vt:lpstr>
    </vt:vector>
  </TitlesOfParts>
  <Company>Clemson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181</cp:revision>
  <dcterms:created xsi:type="dcterms:W3CDTF">2013-08-22T12:07:26Z</dcterms:created>
  <dcterms:modified xsi:type="dcterms:W3CDTF">2014-03-11T11:10:15Z</dcterms:modified>
</cp:coreProperties>
</file>