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0" r:id="rId2"/>
    <p:sldId id="261" r:id="rId3"/>
    <p:sldId id="262" r:id="rId4"/>
    <p:sldId id="263" r:id="rId5"/>
    <p:sldId id="264" r:id="rId6"/>
    <p:sldId id="265" r:id="rId7"/>
    <p:sldId id="266" r:id="rId8"/>
    <p:sldId id="278" r:id="rId9"/>
    <p:sldId id="269" r:id="rId10"/>
    <p:sldId id="270" r:id="rId11"/>
    <p:sldId id="271" r:id="rId12"/>
    <p:sldId id="272" r:id="rId13"/>
    <p:sldId id="268" r:id="rId14"/>
    <p:sldId id="267" r:id="rId15"/>
    <p:sldId id="273" r:id="rId16"/>
    <p:sldId id="274" r:id="rId17"/>
    <p:sldId id="275" r:id="rId18"/>
    <p:sldId id="276" r:id="rId19"/>
    <p:sldId id="277"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01" d="100"/>
          <a:sy n="101" d="100"/>
        </p:scale>
        <p:origin x="1116"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extLst>
      <p:ext uri="{BB962C8B-B14F-4D97-AF65-F5344CB8AC3E}">
        <p14:creationId xmlns:p14="http://schemas.microsoft.com/office/powerpoint/2010/main" val="36419075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3/27/2017</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3/27/2017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3/27/2017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3/27/2017</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3/27/2017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3/27/2017</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3/27/2017</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3/27/2017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3/27/2017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3/27/2017</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3/27/2017</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3/27/2017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CPSC 875</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C24</a:t>
            </a:r>
            <a:endParaRPr lang="en-US" dirty="0" smtClean="0">
              <a:solidFill>
                <a:schemeClr val="tx1"/>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Dataflow diagram for CC</a:t>
            </a:r>
            <a:endParaRPr lang="en-US" dirty="0"/>
          </a:p>
        </p:txBody>
      </p:sp>
      <p:sp>
        <p:nvSpPr>
          <p:cNvPr id="3" name="Content Placeholder 2"/>
          <p:cNvSpPr>
            <a:spLocks noGrp="1"/>
          </p:cNvSpPr>
          <p:nvPr>
            <p:ph idx="1"/>
          </p:nvPr>
        </p:nvSpPr>
        <p:spPr>
          <a:xfrm>
            <a:off x="457200" y="1600201"/>
            <a:ext cx="8229600" cy="1600200"/>
          </a:xfrm>
        </p:spPr>
        <p:txBody>
          <a:bodyPr/>
          <a:lstStyle/>
          <a:p>
            <a:endParaRPr lang="en-US" dirty="0"/>
          </a:p>
        </p:txBody>
      </p:sp>
      <p:grpSp>
        <p:nvGrpSpPr>
          <p:cNvPr id="4" name="Group 3"/>
          <p:cNvGrpSpPr/>
          <p:nvPr/>
        </p:nvGrpSpPr>
        <p:grpSpPr>
          <a:xfrm>
            <a:off x="2362200" y="3200400"/>
            <a:ext cx="4980305" cy="3571876"/>
            <a:chOff x="-152400" y="0"/>
            <a:chExt cx="4980432" cy="3572256"/>
          </a:xfrm>
        </p:grpSpPr>
        <p:pic>
          <p:nvPicPr>
            <p:cNvPr id="5" name="Picture 4"/>
            <p:cNvPicPr/>
            <p:nvPr/>
          </p:nvPicPr>
          <p:blipFill>
            <a:blip r:embed="rId2"/>
            <a:stretch>
              <a:fillRect/>
            </a:stretch>
          </p:blipFill>
          <p:spPr>
            <a:xfrm>
              <a:off x="0" y="0"/>
              <a:ext cx="4828032" cy="1786128"/>
            </a:xfrm>
            <a:prstGeom prst="rect">
              <a:avLst/>
            </a:prstGeom>
          </p:spPr>
        </p:pic>
        <p:pic>
          <p:nvPicPr>
            <p:cNvPr id="6" name="Picture 5"/>
            <p:cNvPicPr/>
            <p:nvPr/>
          </p:nvPicPr>
          <p:blipFill>
            <a:blip r:embed="rId3"/>
            <a:stretch>
              <a:fillRect/>
            </a:stretch>
          </p:blipFill>
          <p:spPr>
            <a:xfrm>
              <a:off x="-152400" y="1786128"/>
              <a:ext cx="4828032" cy="1786128"/>
            </a:xfrm>
            <a:prstGeom prst="rect">
              <a:avLst/>
            </a:prstGeom>
          </p:spPr>
        </p:pic>
      </p:grpSp>
    </p:spTree>
    <p:extLst>
      <p:ext uri="{BB962C8B-B14F-4D97-AF65-F5344CB8AC3E}">
        <p14:creationId xmlns:p14="http://schemas.microsoft.com/office/powerpoint/2010/main" val="11041947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Hazards and risks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96051583"/>
              </p:ext>
            </p:extLst>
          </p:nvPr>
        </p:nvGraphicFramePr>
        <p:xfrm>
          <a:off x="1676400" y="2590800"/>
          <a:ext cx="5463540" cy="3084226"/>
        </p:xfrm>
        <a:graphic>
          <a:graphicData uri="http://schemas.openxmlformats.org/drawingml/2006/table">
            <a:tbl>
              <a:tblPr firstRow="1" firstCol="1" bandRow="1">
                <a:tableStyleId>{5C22544A-7EE6-4342-B048-85BDC9FD1C3A}</a:tableStyleId>
              </a:tblPr>
              <a:tblGrid>
                <a:gridCol w="1059574">
                  <a:extLst>
                    <a:ext uri="{9D8B030D-6E8A-4147-A177-3AD203B41FA5}">
                      <a16:colId xmlns:a16="http://schemas.microsoft.com/office/drawing/2014/main" val="681252561"/>
                    </a:ext>
                  </a:extLst>
                </a:gridCol>
                <a:gridCol w="1590247">
                  <a:extLst>
                    <a:ext uri="{9D8B030D-6E8A-4147-A177-3AD203B41FA5}">
                      <a16:colId xmlns:a16="http://schemas.microsoft.com/office/drawing/2014/main" val="101566089"/>
                    </a:ext>
                  </a:extLst>
                </a:gridCol>
                <a:gridCol w="2813719">
                  <a:extLst>
                    <a:ext uri="{9D8B030D-6E8A-4147-A177-3AD203B41FA5}">
                      <a16:colId xmlns:a16="http://schemas.microsoft.com/office/drawing/2014/main" val="4069872350"/>
                    </a:ext>
                  </a:extLst>
                </a:gridCol>
              </a:tblGrid>
              <a:tr h="475398">
                <a:tc>
                  <a:txBody>
                    <a:bodyPr/>
                    <a:lstStyle/>
                    <a:p>
                      <a:pPr marL="0" marR="0" indent="0">
                        <a:lnSpc>
                          <a:spcPct val="107000"/>
                        </a:lnSpc>
                        <a:spcBef>
                          <a:spcPts val="0"/>
                        </a:spcBef>
                        <a:spcAft>
                          <a:spcPts val="800"/>
                        </a:spcAft>
                      </a:pPr>
                      <a:r>
                        <a:rPr lang="en-US" sz="1050" dirty="0">
                          <a:effectLst/>
                        </a:rPr>
                        <a:t> </a:t>
                      </a:r>
                      <a:endPar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0" marR="0" indent="0">
                        <a:lnSpc>
                          <a:spcPct val="107000"/>
                        </a:lnSpc>
                        <a:spcBef>
                          <a:spcPts val="0"/>
                        </a:spcBef>
                        <a:spcAft>
                          <a:spcPts val="0"/>
                        </a:spcAft>
                      </a:pPr>
                      <a:r>
                        <a:rPr lang="en-US" sz="800">
                          <a:effectLst/>
                        </a:rPr>
                        <a:t>Hazards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31115" marR="0" indent="0" algn="ctr">
                        <a:lnSpc>
                          <a:spcPct val="107000"/>
                        </a:lnSpc>
                        <a:spcBef>
                          <a:spcPts val="0"/>
                        </a:spcBef>
                        <a:spcAft>
                          <a:spcPts val="0"/>
                        </a:spcAft>
                      </a:pPr>
                      <a:r>
                        <a:rPr lang="en-US" sz="800">
                          <a:effectLst/>
                        </a:rPr>
                        <a:t>Health Risks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extLst>
                  <a:ext uri="{0D108BD9-81ED-4DB2-BD59-A6C34878D82A}">
                    <a16:rowId xmlns:a16="http://schemas.microsoft.com/office/drawing/2014/main" val="1598307889"/>
                  </a:ext>
                </a:extLst>
              </a:tr>
              <a:tr h="465108">
                <a:tc>
                  <a:txBody>
                    <a:bodyPr/>
                    <a:lstStyle/>
                    <a:p>
                      <a:pPr marL="67945" marR="0" indent="0">
                        <a:lnSpc>
                          <a:spcPct val="107000"/>
                        </a:lnSpc>
                        <a:spcBef>
                          <a:spcPts val="0"/>
                        </a:spcBef>
                        <a:spcAft>
                          <a:spcPts val="0"/>
                        </a:spcAft>
                      </a:pPr>
                      <a:r>
                        <a:rPr lang="en-US" sz="800">
                          <a:effectLst/>
                        </a:rPr>
                        <a:t>Software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313690" marR="0" indent="0">
                        <a:lnSpc>
                          <a:spcPct val="107000"/>
                        </a:lnSpc>
                        <a:spcBef>
                          <a:spcPts val="0"/>
                        </a:spcBef>
                        <a:spcAft>
                          <a:spcPts val="0"/>
                        </a:spcAft>
                      </a:pPr>
                      <a:r>
                        <a:rPr lang="en-US" sz="800">
                          <a:effectLst/>
                        </a:rPr>
                        <a:t>Environmental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0" marR="0" indent="0">
                        <a:lnSpc>
                          <a:spcPct val="107000"/>
                        </a:lnSpc>
                        <a:spcBef>
                          <a:spcPts val="0"/>
                        </a:spcBef>
                        <a:spcAft>
                          <a:spcPts val="0"/>
                        </a:spcAft>
                        <a:tabLst>
                          <a:tab pos="1250315" algn="ctr"/>
                        </a:tabLst>
                      </a:pPr>
                      <a:r>
                        <a:rPr lang="en-US" sz="800">
                          <a:effectLst/>
                        </a:rPr>
                        <a:t>Overdose 	Trauma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extLst>
                  <a:ext uri="{0D108BD9-81ED-4DB2-BD59-A6C34878D82A}">
                    <a16:rowId xmlns:a16="http://schemas.microsoft.com/office/drawing/2014/main" val="436105909"/>
                  </a:ext>
                </a:extLst>
              </a:tr>
              <a:tr h="466516">
                <a:tc>
                  <a:txBody>
                    <a:bodyPr/>
                    <a:lstStyle/>
                    <a:p>
                      <a:pPr marL="67945" marR="0" indent="0">
                        <a:lnSpc>
                          <a:spcPct val="107000"/>
                        </a:lnSpc>
                        <a:spcBef>
                          <a:spcPts val="0"/>
                        </a:spcBef>
                        <a:spcAft>
                          <a:spcPts val="0"/>
                        </a:spcAft>
                      </a:pPr>
                      <a:r>
                        <a:rPr lang="en-US" sz="800">
                          <a:effectLst/>
                        </a:rPr>
                        <a:t>Operational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32385" marR="0" indent="0" algn="ctr">
                        <a:lnSpc>
                          <a:spcPct val="107000"/>
                        </a:lnSpc>
                        <a:spcBef>
                          <a:spcPts val="0"/>
                        </a:spcBef>
                        <a:spcAft>
                          <a:spcPts val="0"/>
                        </a:spcAft>
                      </a:pPr>
                      <a:r>
                        <a:rPr lang="en-US" sz="800">
                          <a:effectLst/>
                        </a:rPr>
                        <a:t>Mechanical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0" marR="0" indent="0">
                        <a:lnSpc>
                          <a:spcPct val="107000"/>
                        </a:lnSpc>
                        <a:spcBef>
                          <a:spcPts val="0"/>
                        </a:spcBef>
                        <a:spcAft>
                          <a:spcPts val="0"/>
                        </a:spcAft>
                        <a:tabLst>
                          <a:tab pos="1421765" algn="ctr"/>
                        </a:tabLst>
                      </a:pPr>
                      <a:r>
                        <a:rPr lang="en-US" sz="800">
                          <a:effectLst/>
                        </a:rPr>
                        <a:t>Air embolism 	Exsanguination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extLst>
                  <a:ext uri="{0D108BD9-81ED-4DB2-BD59-A6C34878D82A}">
                    <a16:rowId xmlns:a16="http://schemas.microsoft.com/office/drawing/2014/main" val="869781320"/>
                  </a:ext>
                </a:extLst>
              </a:tr>
              <a:tr h="463698">
                <a:tc>
                  <a:txBody>
                    <a:bodyPr/>
                    <a:lstStyle/>
                    <a:p>
                      <a:pPr marL="67945" marR="0" indent="0">
                        <a:lnSpc>
                          <a:spcPct val="107000"/>
                        </a:lnSpc>
                        <a:spcBef>
                          <a:spcPts val="0"/>
                        </a:spcBef>
                        <a:spcAft>
                          <a:spcPts val="0"/>
                        </a:spcAft>
                      </a:pPr>
                      <a:r>
                        <a:rPr lang="en-US" sz="800">
                          <a:effectLst/>
                        </a:rPr>
                        <a:t>Electrical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0" marR="43180" indent="0" algn="ctr">
                        <a:lnSpc>
                          <a:spcPct val="107000"/>
                        </a:lnSpc>
                        <a:spcBef>
                          <a:spcPts val="0"/>
                        </a:spcBef>
                        <a:spcAft>
                          <a:spcPts val="0"/>
                        </a:spcAft>
                      </a:pPr>
                      <a:r>
                        <a:rPr lang="en-US" sz="800">
                          <a:effectLst/>
                        </a:rPr>
                        <a:t>Hardware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0" marR="0" indent="0">
                        <a:lnSpc>
                          <a:spcPct val="107000"/>
                        </a:lnSpc>
                        <a:spcBef>
                          <a:spcPts val="0"/>
                        </a:spcBef>
                        <a:spcAft>
                          <a:spcPts val="0"/>
                        </a:spcAft>
                        <a:tabLst>
                          <a:tab pos="1388110" algn="ctr"/>
                        </a:tabLst>
                      </a:pPr>
                      <a:r>
                        <a:rPr lang="en-US" sz="800">
                          <a:effectLst/>
                        </a:rPr>
                        <a:t>Infection 	Electric shock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extLst>
                  <a:ext uri="{0D108BD9-81ED-4DB2-BD59-A6C34878D82A}">
                    <a16:rowId xmlns:a16="http://schemas.microsoft.com/office/drawing/2014/main" val="939990159"/>
                  </a:ext>
                </a:extLst>
              </a:tr>
              <a:tr h="746990">
                <a:tc>
                  <a:txBody>
                    <a:bodyPr/>
                    <a:lstStyle/>
                    <a:p>
                      <a:pPr marL="67945" marR="0" indent="0">
                        <a:lnSpc>
                          <a:spcPct val="107000"/>
                        </a:lnSpc>
                        <a:spcBef>
                          <a:spcPts val="0"/>
                        </a:spcBef>
                        <a:spcAft>
                          <a:spcPts val="0"/>
                        </a:spcAft>
                      </a:pPr>
                      <a:r>
                        <a:rPr lang="en-US" sz="800" dirty="0">
                          <a:effectLst/>
                        </a:rPr>
                        <a:t>Biological and chemical </a:t>
                      </a:r>
                      <a:endPar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313690" marR="0" indent="0">
                        <a:lnSpc>
                          <a:spcPct val="107000"/>
                        </a:lnSpc>
                        <a:spcBef>
                          <a:spcPts val="0"/>
                        </a:spcBef>
                        <a:spcAft>
                          <a:spcPts val="0"/>
                        </a:spcAft>
                      </a:pPr>
                      <a:r>
                        <a:rPr lang="en-US" sz="800" dirty="0">
                          <a:effectLst/>
                        </a:rPr>
                        <a:t>Use </a:t>
                      </a:r>
                      <a:endPar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0" marR="0" indent="0">
                        <a:lnSpc>
                          <a:spcPct val="107000"/>
                        </a:lnSpc>
                        <a:spcBef>
                          <a:spcPts val="0"/>
                        </a:spcBef>
                        <a:spcAft>
                          <a:spcPts val="0"/>
                        </a:spcAft>
                        <a:tabLst>
                          <a:tab pos="1322705" algn="ctr"/>
                        </a:tabLst>
                      </a:pPr>
                      <a:r>
                        <a:rPr lang="en-US" sz="800">
                          <a:effectLst/>
                        </a:rPr>
                        <a:t>Allergic response 	Underdose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extLst>
                  <a:ext uri="{0D108BD9-81ED-4DB2-BD59-A6C34878D82A}">
                    <a16:rowId xmlns:a16="http://schemas.microsoft.com/office/drawing/2014/main" val="1433096390"/>
                  </a:ext>
                </a:extLst>
              </a:tr>
              <a:tr h="466516">
                <a:tc>
                  <a:txBody>
                    <a:bodyPr/>
                    <a:lstStyle/>
                    <a:p>
                      <a:pPr marL="67945" marR="0" indent="0">
                        <a:lnSpc>
                          <a:spcPct val="107000"/>
                        </a:lnSpc>
                        <a:spcBef>
                          <a:spcPts val="0"/>
                        </a:spcBef>
                        <a:spcAft>
                          <a:spcPts val="0"/>
                        </a:spcAft>
                      </a:pPr>
                      <a:r>
                        <a:rPr lang="en-US" sz="800">
                          <a:effectLst/>
                        </a:rPr>
                        <a:t>All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313690" marR="0" indent="0">
                        <a:lnSpc>
                          <a:spcPct val="107000"/>
                        </a:lnSpc>
                        <a:spcBef>
                          <a:spcPts val="0"/>
                        </a:spcBef>
                        <a:spcAft>
                          <a:spcPts val="0"/>
                        </a:spcAft>
                      </a:pPr>
                      <a:r>
                        <a:rPr lang="en-US" sz="80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tc>
                  <a:txBody>
                    <a:bodyPr/>
                    <a:lstStyle/>
                    <a:p>
                      <a:pPr marL="0" marR="0" indent="0">
                        <a:lnSpc>
                          <a:spcPct val="107000"/>
                        </a:lnSpc>
                        <a:spcBef>
                          <a:spcPts val="0"/>
                        </a:spcBef>
                        <a:spcAft>
                          <a:spcPts val="0"/>
                        </a:spcAft>
                        <a:tabLst>
                          <a:tab pos="1074420" algn="ctr"/>
                        </a:tabLst>
                      </a:pPr>
                      <a:r>
                        <a:rPr lang="en-US" sz="800" dirty="0">
                          <a:effectLst/>
                        </a:rPr>
                        <a:t>Delay of therapy 	 </a:t>
                      </a:r>
                      <a:endPar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29845" marT="51435" marB="0"/>
                </a:tc>
                <a:extLst>
                  <a:ext uri="{0D108BD9-81ED-4DB2-BD59-A6C34878D82A}">
                    <a16:rowId xmlns:a16="http://schemas.microsoft.com/office/drawing/2014/main" val="1098046857"/>
                  </a:ext>
                </a:extLst>
              </a:tr>
            </a:tbl>
          </a:graphicData>
        </a:graphic>
      </p:graphicFrame>
    </p:spTree>
    <p:extLst>
      <p:ext uri="{BB962C8B-B14F-4D97-AF65-F5344CB8AC3E}">
        <p14:creationId xmlns:p14="http://schemas.microsoft.com/office/powerpoint/2010/main" val="2471861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5218651"/>
              </p:ext>
            </p:extLst>
          </p:nvPr>
        </p:nvGraphicFramePr>
        <p:xfrm>
          <a:off x="1219198" y="1676401"/>
          <a:ext cx="6096001" cy="4800602"/>
        </p:xfrm>
        <a:graphic>
          <a:graphicData uri="http://schemas.openxmlformats.org/drawingml/2006/table">
            <a:tbl>
              <a:tblPr firstRow="1" firstCol="1" bandRow="1">
                <a:tableStyleId>{5C22544A-7EE6-4342-B048-85BDC9FD1C3A}</a:tableStyleId>
              </a:tblPr>
              <a:tblGrid>
                <a:gridCol w="1451909">
                  <a:extLst>
                    <a:ext uri="{9D8B030D-6E8A-4147-A177-3AD203B41FA5}">
                      <a16:colId xmlns:a16="http://schemas.microsoft.com/office/drawing/2014/main" val="1764665547"/>
                    </a:ext>
                  </a:extLst>
                </a:gridCol>
                <a:gridCol w="1160519">
                  <a:extLst>
                    <a:ext uri="{9D8B030D-6E8A-4147-A177-3AD203B41FA5}">
                      <a16:colId xmlns:a16="http://schemas.microsoft.com/office/drawing/2014/main" val="2868191231"/>
                    </a:ext>
                  </a:extLst>
                </a:gridCol>
                <a:gridCol w="1161527">
                  <a:extLst>
                    <a:ext uri="{9D8B030D-6E8A-4147-A177-3AD203B41FA5}">
                      <a16:colId xmlns:a16="http://schemas.microsoft.com/office/drawing/2014/main" val="4041118290"/>
                    </a:ext>
                  </a:extLst>
                </a:gridCol>
                <a:gridCol w="1161527">
                  <a:extLst>
                    <a:ext uri="{9D8B030D-6E8A-4147-A177-3AD203B41FA5}">
                      <a16:colId xmlns:a16="http://schemas.microsoft.com/office/drawing/2014/main" val="1878608035"/>
                    </a:ext>
                  </a:extLst>
                </a:gridCol>
                <a:gridCol w="1160519">
                  <a:extLst>
                    <a:ext uri="{9D8B030D-6E8A-4147-A177-3AD203B41FA5}">
                      <a16:colId xmlns:a16="http://schemas.microsoft.com/office/drawing/2014/main" val="1714724411"/>
                    </a:ext>
                  </a:extLst>
                </a:gridCol>
              </a:tblGrid>
              <a:tr h="875243">
                <a:tc>
                  <a:txBody>
                    <a:bodyPr/>
                    <a:lstStyle/>
                    <a:p>
                      <a:pPr marL="0" marR="13335" indent="0" algn="ctr">
                        <a:lnSpc>
                          <a:spcPct val="107000"/>
                        </a:lnSpc>
                        <a:spcBef>
                          <a:spcPts val="0"/>
                        </a:spcBef>
                        <a:spcAft>
                          <a:spcPts val="0"/>
                        </a:spcAft>
                      </a:pPr>
                      <a:r>
                        <a:rPr lang="en-US" sz="800">
                          <a:effectLst/>
                        </a:rPr>
                        <a:t>Element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tc>
                <a:tc>
                  <a:txBody>
                    <a:bodyPr/>
                    <a:lstStyle/>
                    <a:p>
                      <a:pPr marL="0" marR="14605" indent="0" algn="ctr">
                        <a:lnSpc>
                          <a:spcPct val="107000"/>
                        </a:lnSpc>
                        <a:spcBef>
                          <a:spcPts val="0"/>
                        </a:spcBef>
                        <a:spcAft>
                          <a:spcPts val="0"/>
                        </a:spcAft>
                      </a:pPr>
                      <a:r>
                        <a:rPr lang="en-US" sz="800">
                          <a:effectLst/>
                        </a:rPr>
                        <a:t>Interactors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tc>
                <a:tc>
                  <a:txBody>
                    <a:bodyPr/>
                    <a:lstStyle/>
                    <a:p>
                      <a:pPr marL="29845" marR="0" indent="0">
                        <a:lnSpc>
                          <a:spcPct val="107000"/>
                        </a:lnSpc>
                        <a:spcBef>
                          <a:spcPts val="0"/>
                        </a:spcBef>
                        <a:spcAft>
                          <a:spcPts val="0"/>
                        </a:spcAft>
                      </a:pPr>
                      <a:r>
                        <a:rPr lang="en-US" sz="800">
                          <a:effectLst/>
                        </a:rPr>
                        <a:t>Data Flows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tc>
                <a:tc>
                  <a:txBody>
                    <a:bodyPr/>
                    <a:lstStyle/>
                    <a:p>
                      <a:pPr marL="14605" marR="0" indent="0">
                        <a:lnSpc>
                          <a:spcPct val="107000"/>
                        </a:lnSpc>
                        <a:spcBef>
                          <a:spcPts val="0"/>
                        </a:spcBef>
                        <a:spcAft>
                          <a:spcPts val="0"/>
                        </a:spcAft>
                      </a:pPr>
                      <a:r>
                        <a:rPr lang="en-US" sz="800">
                          <a:effectLst/>
                        </a:rPr>
                        <a:t>Data Stores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tc>
                <a:tc>
                  <a:txBody>
                    <a:bodyPr/>
                    <a:lstStyle/>
                    <a:p>
                      <a:pPr marL="0" marR="0" indent="0" algn="ctr">
                        <a:lnSpc>
                          <a:spcPct val="107000"/>
                        </a:lnSpc>
                        <a:spcBef>
                          <a:spcPts val="0"/>
                        </a:spcBef>
                        <a:spcAft>
                          <a:spcPts val="0"/>
                        </a:spcAft>
                      </a:pPr>
                      <a:r>
                        <a:rPr lang="en-US" sz="800">
                          <a:effectLst/>
                        </a:rPr>
                        <a:t>Software Processes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extLst>
                  <a:ext uri="{0D108BD9-81ED-4DB2-BD59-A6C34878D82A}">
                    <a16:rowId xmlns:a16="http://schemas.microsoft.com/office/drawing/2014/main" val="4007810437"/>
                  </a:ext>
                </a:extLst>
              </a:tr>
              <a:tr h="656904">
                <a:tc>
                  <a:txBody>
                    <a:bodyPr/>
                    <a:lstStyle/>
                    <a:p>
                      <a:pPr marL="0" marR="0" indent="0">
                        <a:lnSpc>
                          <a:spcPct val="107000"/>
                        </a:lnSpc>
                        <a:spcBef>
                          <a:spcPts val="0"/>
                        </a:spcBef>
                        <a:spcAft>
                          <a:spcPts val="0"/>
                        </a:spcAft>
                      </a:pPr>
                      <a:r>
                        <a:rPr lang="en-US" sz="800">
                          <a:effectLst/>
                        </a:rPr>
                        <a:t>Spoofing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3335" indent="0" algn="ctr">
                        <a:lnSpc>
                          <a:spcPct val="107000"/>
                        </a:lnSpc>
                        <a:spcBef>
                          <a:spcPts val="0"/>
                        </a:spcBef>
                        <a:spcAft>
                          <a:spcPts val="0"/>
                        </a:spcAft>
                      </a:pPr>
                      <a:r>
                        <a:rPr lang="en-US" sz="140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955"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955"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065"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extLst>
                  <a:ext uri="{0D108BD9-81ED-4DB2-BD59-A6C34878D82A}">
                    <a16:rowId xmlns:a16="http://schemas.microsoft.com/office/drawing/2014/main" val="2484931426"/>
                  </a:ext>
                </a:extLst>
              </a:tr>
              <a:tr h="653124">
                <a:tc>
                  <a:txBody>
                    <a:bodyPr/>
                    <a:lstStyle/>
                    <a:p>
                      <a:pPr marL="0" marR="0" indent="0">
                        <a:lnSpc>
                          <a:spcPct val="107000"/>
                        </a:lnSpc>
                        <a:spcBef>
                          <a:spcPts val="0"/>
                        </a:spcBef>
                        <a:spcAft>
                          <a:spcPts val="0"/>
                        </a:spcAft>
                      </a:pPr>
                      <a:r>
                        <a:rPr lang="en-US" sz="800">
                          <a:effectLst/>
                        </a:rPr>
                        <a:t>Information  disclosure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320"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700"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700"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065"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extLst>
                  <a:ext uri="{0D108BD9-81ED-4DB2-BD59-A6C34878D82A}">
                    <a16:rowId xmlns:a16="http://schemas.microsoft.com/office/drawing/2014/main" val="2387948121"/>
                  </a:ext>
                </a:extLst>
              </a:tr>
              <a:tr h="653124">
                <a:tc>
                  <a:txBody>
                    <a:bodyPr/>
                    <a:lstStyle/>
                    <a:p>
                      <a:pPr marL="0" marR="0" indent="0">
                        <a:lnSpc>
                          <a:spcPct val="107000"/>
                        </a:lnSpc>
                        <a:spcBef>
                          <a:spcPts val="0"/>
                        </a:spcBef>
                        <a:spcAft>
                          <a:spcPts val="0"/>
                        </a:spcAft>
                      </a:pPr>
                      <a:r>
                        <a:rPr lang="en-US" sz="800">
                          <a:effectLst/>
                        </a:rPr>
                        <a:t>Tampering with data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3335"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955"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955"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065"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extLst>
                  <a:ext uri="{0D108BD9-81ED-4DB2-BD59-A6C34878D82A}">
                    <a16:rowId xmlns:a16="http://schemas.microsoft.com/office/drawing/2014/main" val="472550318"/>
                  </a:ext>
                </a:extLst>
              </a:tr>
              <a:tr h="655959">
                <a:tc>
                  <a:txBody>
                    <a:bodyPr/>
                    <a:lstStyle/>
                    <a:p>
                      <a:pPr marL="0" marR="0" indent="0">
                        <a:lnSpc>
                          <a:spcPct val="107000"/>
                        </a:lnSpc>
                        <a:spcBef>
                          <a:spcPts val="0"/>
                        </a:spcBef>
                        <a:spcAft>
                          <a:spcPts val="0"/>
                        </a:spcAft>
                      </a:pPr>
                      <a:r>
                        <a:rPr lang="en-US" sz="800">
                          <a:effectLst/>
                        </a:rPr>
                        <a:t>Repudiation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320"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700"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700"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065"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extLst>
                  <a:ext uri="{0D108BD9-81ED-4DB2-BD59-A6C34878D82A}">
                    <a16:rowId xmlns:a16="http://schemas.microsoft.com/office/drawing/2014/main" val="3259468710"/>
                  </a:ext>
                </a:extLst>
              </a:tr>
              <a:tr h="653124">
                <a:tc>
                  <a:txBody>
                    <a:bodyPr/>
                    <a:lstStyle/>
                    <a:p>
                      <a:pPr marL="0" marR="0" indent="0">
                        <a:lnSpc>
                          <a:spcPct val="107000"/>
                        </a:lnSpc>
                        <a:spcBef>
                          <a:spcPts val="0"/>
                        </a:spcBef>
                        <a:spcAft>
                          <a:spcPts val="0"/>
                        </a:spcAft>
                      </a:pPr>
                      <a:r>
                        <a:rPr lang="en-US" sz="800">
                          <a:effectLst/>
                        </a:rPr>
                        <a:t>Denial of service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320"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700"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700"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065" indent="0" algn="ctr">
                        <a:lnSpc>
                          <a:spcPct val="107000"/>
                        </a:lnSpc>
                        <a:spcBef>
                          <a:spcPts val="0"/>
                        </a:spcBef>
                        <a:spcAft>
                          <a:spcPts val="0"/>
                        </a:spcAft>
                      </a:pPr>
                      <a:r>
                        <a:rPr lang="en-US" sz="1400">
                          <a:effectLst/>
                        </a:rPr>
                        <a:t>◊</a:t>
                      </a: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extLst>
                  <a:ext uri="{0D108BD9-81ED-4DB2-BD59-A6C34878D82A}">
                    <a16:rowId xmlns:a16="http://schemas.microsoft.com/office/drawing/2014/main" val="3673595844"/>
                  </a:ext>
                </a:extLst>
              </a:tr>
              <a:tr h="653124">
                <a:tc>
                  <a:txBody>
                    <a:bodyPr/>
                    <a:lstStyle/>
                    <a:p>
                      <a:pPr marL="0" marR="0" indent="0">
                        <a:lnSpc>
                          <a:spcPct val="107000"/>
                        </a:lnSpc>
                        <a:spcBef>
                          <a:spcPts val="0"/>
                        </a:spcBef>
                        <a:spcAft>
                          <a:spcPts val="0"/>
                        </a:spcAft>
                      </a:pPr>
                      <a:r>
                        <a:rPr lang="en-US" sz="800">
                          <a:effectLst/>
                        </a:rPr>
                        <a:t>Elevation of  privilege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320"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955"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20955" marR="0" indent="0" algn="ctr">
                        <a:lnSpc>
                          <a:spcPct val="107000"/>
                        </a:lnSpc>
                        <a:spcBef>
                          <a:spcPts val="0"/>
                        </a:spcBef>
                        <a:spcAft>
                          <a:spcPts val="0"/>
                        </a:spcAft>
                      </a:pPr>
                      <a:r>
                        <a:rPr lang="en-US" sz="1050">
                          <a:effectLst/>
                        </a:rPr>
                        <a:t> </a:t>
                      </a:r>
                      <a:endParaRPr lang="en-US" sz="105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tc>
                  <a:txBody>
                    <a:bodyPr/>
                    <a:lstStyle/>
                    <a:p>
                      <a:pPr marL="0" marR="12065" indent="0" algn="ctr">
                        <a:lnSpc>
                          <a:spcPct val="107000"/>
                        </a:lnSpc>
                        <a:spcBef>
                          <a:spcPts val="0"/>
                        </a:spcBef>
                        <a:spcAft>
                          <a:spcPts val="0"/>
                        </a:spcAft>
                      </a:pPr>
                      <a:r>
                        <a:rPr lang="en-US" sz="1400" dirty="0">
                          <a:effectLst/>
                        </a:rPr>
                        <a:t>◊</a:t>
                      </a:r>
                      <a:r>
                        <a:rPr lang="en-US" sz="1050" dirty="0">
                          <a:effectLst/>
                        </a:rPr>
                        <a:t> </a:t>
                      </a:r>
                      <a:endParaRPr lang="en-US" sz="105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7945" marR="55245" marT="102870" marB="0" anchor="ctr"/>
                </a:tc>
                <a:extLst>
                  <a:ext uri="{0D108BD9-81ED-4DB2-BD59-A6C34878D82A}">
                    <a16:rowId xmlns:a16="http://schemas.microsoft.com/office/drawing/2014/main" val="1365625330"/>
                  </a:ext>
                </a:extLst>
              </a:tr>
            </a:tbl>
          </a:graphicData>
        </a:graphic>
      </p:graphicFrame>
    </p:spTree>
    <p:extLst>
      <p:ext uri="{BB962C8B-B14F-4D97-AF65-F5344CB8AC3E}">
        <p14:creationId xmlns:p14="http://schemas.microsoft.com/office/powerpoint/2010/main" val="695526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STRIDE</a:t>
            </a:r>
            <a:endParaRPr lang="en-US" dirty="0"/>
          </a:p>
        </p:txBody>
      </p:sp>
      <p:sp>
        <p:nvSpPr>
          <p:cNvPr id="3" name="Content Placeholder 2"/>
          <p:cNvSpPr>
            <a:spLocks noGrp="1"/>
          </p:cNvSpPr>
          <p:nvPr>
            <p:ph idx="1"/>
          </p:nvPr>
        </p:nvSpPr>
        <p:spPr/>
        <p:txBody>
          <a:bodyPr/>
          <a:lstStyle/>
          <a:p>
            <a:pPr marL="0" indent="0">
              <a:buNone/>
            </a:pPr>
            <a:r>
              <a:rPr lang="en-US" sz="1400" b="1" dirty="0"/>
              <a:t>Spoofing </a:t>
            </a:r>
          </a:p>
          <a:p>
            <a:pPr marL="0" indent="0">
              <a:buNone/>
            </a:pPr>
            <a:r>
              <a:rPr lang="en-US" sz="1400" dirty="0"/>
              <a:t>Authentication: the process of determining whether someone or something is, in fact, who or </a:t>
            </a:r>
          </a:p>
          <a:p>
            <a:pPr marL="0" indent="0">
              <a:buNone/>
            </a:pPr>
            <a:r>
              <a:rPr lang="en-US" sz="1400" dirty="0"/>
              <a:t>what it is declared to be </a:t>
            </a:r>
          </a:p>
          <a:p>
            <a:pPr marL="0" indent="0">
              <a:buNone/>
            </a:pPr>
            <a:r>
              <a:rPr lang="en-US" sz="1400" b="1" dirty="0"/>
              <a:t>Tampering </a:t>
            </a:r>
          </a:p>
          <a:p>
            <a:pPr marL="0" indent="0">
              <a:buNone/>
            </a:pPr>
            <a:r>
              <a:rPr lang="en-US" sz="1400" dirty="0"/>
              <a:t>Integrity: maintaining the consistency, accuracy, and trustworthiness of data over its entire </a:t>
            </a:r>
          </a:p>
          <a:p>
            <a:pPr marL="0" indent="0">
              <a:buNone/>
            </a:pPr>
            <a:r>
              <a:rPr lang="en-US" sz="1400" dirty="0"/>
              <a:t>lifecycle </a:t>
            </a:r>
          </a:p>
          <a:p>
            <a:pPr marL="0" indent="0">
              <a:buNone/>
            </a:pPr>
            <a:r>
              <a:rPr lang="en-US" sz="1400" b="1" dirty="0"/>
              <a:t>Repudiation</a:t>
            </a:r>
            <a:r>
              <a:rPr lang="en-US" sz="1400" dirty="0"/>
              <a:t> </a:t>
            </a:r>
          </a:p>
          <a:p>
            <a:pPr marL="0" indent="0">
              <a:buNone/>
            </a:pPr>
            <a:r>
              <a:rPr lang="en-US" sz="1400" dirty="0"/>
              <a:t>Non-repudiation: Users can’t perform an action and later deny performing it. </a:t>
            </a:r>
          </a:p>
          <a:p>
            <a:pPr marL="0" indent="0">
              <a:buNone/>
            </a:pPr>
            <a:r>
              <a:rPr lang="en-US" sz="1400" b="1" dirty="0"/>
              <a:t>Information </a:t>
            </a:r>
            <a:r>
              <a:rPr lang="en-US" sz="1400" b="1" dirty="0" smtClean="0"/>
              <a:t>                                                                                                                                                                                                                                                         disclosure </a:t>
            </a:r>
            <a:endParaRPr lang="en-US" sz="1400" b="1" dirty="0"/>
          </a:p>
          <a:p>
            <a:pPr marL="0" indent="0">
              <a:buNone/>
            </a:pPr>
            <a:r>
              <a:rPr lang="en-US" sz="1400" dirty="0"/>
              <a:t>Confidentiality: Data access is restricted to those authorized to view the data in question. </a:t>
            </a:r>
          </a:p>
          <a:p>
            <a:pPr marL="0" indent="0">
              <a:buNone/>
            </a:pPr>
            <a:r>
              <a:rPr lang="en-US" sz="1400" b="1" dirty="0"/>
              <a:t>Denial of service </a:t>
            </a:r>
          </a:p>
          <a:p>
            <a:pPr marL="0" indent="0">
              <a:buNone/>
            </a:pPr>
            <a:r>
              <a:rPr lang="en-US" sz="1400" dirty="0"/>
              <a:t>Availability: Systems are ready when needed and perform acceptably. </a:t>
            </a:r>
          </a:p>
          <a:p>
            <a:pPr marL="0" indent="0">
              <a:buNone/>
            </a:pPr>
            <a:r>
              <a:rPr lang="en-US" sz="1400" b="1" dirty="0"/>
              <a:t>Elevation of </a:t>
            </a:r>
            <a:r>
              <a:rPr lang="en-US" sz="1400" b="1" dirty="0" smtClean="0"/>
              <a:t>privilege  </a:t>
            </a:r>
          </a:p>
          <a:p>
            <a:pPr marL="0" indent="0">
              <a:buNone/>
            </a:pPr>
            <a:r>
              <a:rPr lang="en-US" sz="1400" dirty="0" smtClean="0"/>
              <a:t>Authorization: the process of adding or denying individual user access to a computer network </a:t>
            </a:r>
          </a:p>
          <a:p>
            <a:pPr marL="0" indent="0">
              <a:buNone/>
            </a:pPr>
            <a:r>
              <a:rPr lang="en-US" sz="1400" dirty="0" smtClean="0"/>
              <a:t>and </a:t>
            </a:r>
            <a:r>
              <a:rPr lang="en-US" sz="1400" dirty="0"/>
              <a:t>its resource</a:t>
            </a:r>
          </a:p>
          <a:p>
            <a:endParaRPr lang="en-US" dirty="0"/>
          </a:p>
        </p:txBody>
      </p:sp>
    </p:spTree>
    <p:extLst>
      <p:ext uri="{BB962C8B-B14F-4D97-AF65-F5344CB8AC3E}">
        <p14:creationId xmlns:p14="http://schemas.microsoft.com/office/powerpoint/2010/main" val="20214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lstStyle/>
          <a:p>
            <a:pPr lvl="0"/>
            <a:r>
              <a:rPr lang="en-US" dirty="0"/>
              <a:t>Create information flows for use cases. </a:t>
            </a:r>
          </a:p>
          <a:p>
            <a:pPr lvl="0"/>
            <a:r>
              <a:rPr lang="en-US" dirty="0"/>
              <a:t>Gather a list of external dependencies. </a:t>
            </a:r>
          </a:p>
          <a:p>
            <a:pPr lvl="0"/>
            <a:r>
              <a:rPr lang="en-US" dirty="0"/>
              <a:t>Define the security assumptions. </a:t>
            </a:r>
          </a:p>
          <a:p>
            <a:pPr lvl="0"/>
            <a:r>
              <a:rPr lang="en-US" dirty="0"/>
              <a:t>Determine the threat types. </a:t>
            </a:r>
          </a:p>
          <a:p>
            <a:pPr lvl="0"/>
            <a:r>
              <a:rPr lang="en-US" dirty="0"/>
              <a:t>Identify the threats to the system. </a:t>
            </a:r>
          </a:p>
          <a:p>
            <a:pPr lvl="0"/>
            <a:r>
              <a:rPr lang="en-US" dirty="0"/>
              <a:t>Determine risk. </a:t>
            </a:r>
          </a:p>
          <a:p>
            <a:pPr lvl="0"/>
            <a:r>
              <a:rPr lang="en-US" dirty="0"/>
              <a:t>Plan mitigations. </a:t>
            </a:r>
          </a:p>
          <a:p>
            <a:pPr lvl="0"/>
            <a:r>
              <a:rPr lang="en-US" dirty="0"/>
              <a:t>Create external security notes. </a:t>
            </a:r>
          </a:p>
        </p:txBody>
      </p:sp>
    </p:spTree>
    <p:extLst>
      <p:ext uri="{BB962C8B-B14F-4D97-AF65-F5344CB8AC3E}">
        <p14:creationId xmlns:p14="http://schemas.microsoft.com/office/powerpoint/2010/main" val="2521705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Resolute</a:t>
            </a:r>
            <a:endParaRPr lang="en-US" dirty="0"/>
          </a:p>
        </p:txBody>
      </p:sp>
      <p:sp>
        <p:nvSpPr>
          <p:cNvPr id="3" name="Content Placeholder 2"/>
          <p:cNvSpPr>
            <a:spLocks noGrp="1"/>
          </p:cNvSpPr>
          <p:nvPr>
            <p:ph idx="1"/>
          </p:nvPr>
        </p:nvSpPr>
        <p:spPr/>
        <p:txBody>
          <a:bodyPr/>
          <a:lstStyle/>
          <a:p>
            <a:pPr marL="0" indent="0">
              <a:buNone/>
            </a:pPr>
            <a:r>
              <a:rPr lang="en-US" sz="2800" dirty="0" err="1"/>
              <a:t>only_receive_decrypt</a:t>
            </a:r>
            <a:r>
              <a:rPr lang="en-US" sz="2800" dirty="0"/>
              <a:t>(x : component) &lt;=  ** "The component " x " only receives messages that pass Decrypt" **  </a:t>
            </a:r>
            <a:r>
              <a:rPr lang="en-US" sz="2800" dirty="0" err="1"/>
              <a:t>forall</a:t>
            </a:r>
            <a:r>
              <a:rPr lang="en-US" sz="2800" dirty="0"/>
              <a:t> (c : connection</a:t>
            </a:r>
            <a:r>
              <a:rPr lang="en-US" sz="2800" dirty="0" smtClean="0"/>
              <a:t>).    </a:t>
            </a:r>
            <a:r>
              <a:rPr lang="en-US" sz="2800" dirty="0"/>
              <a:t>(parent(destination(c)) = x) =&gt; </a:t>
            </a:r>
            <a:r>
              <a:rPr lang="en-US" sz="2800" dirty="0" err="1" smtClean="0"/>
              <a:t>is_sensor_data</a:t>
            </a:r>
            <a:r>
              <a:rPr lang="en-US" sz="2800" dirty="0" smtClean="0"/>
              <a:t>(c</a:t>
            </a:r>
            <a:r>
              <a:rPr lang="en-US" sz="2800" dirty="0"/>
              <a:t>) or </a:t>
            </a:r>
            <a:r>
              <a:rPr lang="en-US" sz="2800" dirty="0" err="1"/>
              <a:t>only_receive_decrypt_connection</a:t>
            </a:r>
            <a:r>
              <a:rPr lang="en-US" sz="2800" dirty="0"/>
              <a:t>(c</a:t>
            </a:r>
            <a:r>
              <a:rPr lang="en-US" sz="2800" dirty="0" smtClean="0"/>
              <a:t>)</a:t>
            </a:r>
          </a:p>
          <a:p>
            <a:pPr marL="0" indent="0">
              <a:buNone/>
            </a:pPr>
            <a:r>
              <a:rPr lang="en-US" sz="2800" dirty="0" err="1" smtClean="0"/>
              <a:t>only_receive_decrypt_connection</a:t>
            </a:r>
            <a:r>
              <a:rPr lang="en-US" sz="2800" dirty="0" smtClean="0"/>
              <a:t>(c </a:t>
            </a:r>
            <a:r>
              <a:rPr lang="en-US" sz="2800" dirty="0"/>
              <a:t>: connection) &lt;=  ** "The connection " c " only carries messages that pass Decrypt" **  let </a:t>
            </a:r>
            <a:r>
              <a:rPr lang="en-US" sz="2800" dirty="0" err="1"/>
              <a:t>src</a:t>
            </a:r>
            <a:r>
              <a:rPr lang="en-US" sz="2800" dirty="0"/>
              <a:t> : component = parent(source(c));  </a:t>
            </a:r>
            <a:r>
              <a:rPr lang="en-US" sz="2800" dirty="0" err="1"/>
              <a:t>unalterable_connection</a:t>
            </a:r>
            <a:r>
              <a:rPr lang="en-US" sz="2800" dirty="0"/>
              <a:t>(c) and (</a:t>
            </a:r>
            <a:r>
              <a:rPr lang="en-US" sz="2800" dirty="0" err="1"/>
              <a:t>is_decrypt</a:t>
            </a:r>
            <a:r>
              <a:rPr lang="en-US" sz="2800" dirty="0"/>
              <a:t>(</a:t>
            </a:r>
            <a:r>
              <a:rPr lang="en-US" sz="2800" dirty="0" err="1"/>
              <a:t>src</a:t>
            </a:r>
            <a:r>
              <a:rPr lang="en-US" sz="2800" dirty="0"/>
              <a:t>) or   </a:t>
            </a:r>
            <a:r>
              <a:rPr lang="en-US" sz="2800" dirty="0" err="1"/>
              <a:t>only_receive_decrypt</a:t>
            </a:r>
            <a:r>
              <a:rPr lang="en-US" sz="2800" dirty="0"/>
              <a:t>(</a:t>
            </a:r>
            <a:r>
              <a:rPr lang="en-US" sz="2800" dirty="0" err="1"/>
              <a:t>src</a:t>
            </a:r>
            <a:r>
              <a:rPr lang="en-US" sz="2800" dirty="0"/>
              <a:t>)) </a:t>
            </a:r>
          </a:p>
          <a:p>
            <a:pPr marL="0" indent="0">
              <a:buNone/>
            </a:pPr>
            <a:endParaRPr lang="en-US" dirty="0"/>
          </a:p>
        </p:txBody>
      </p:sp>
    </p:spTree>
    <p:extLst>
      <p:ext uri="{BB962C8B-B14F-4D97-AF65-F5344CB8AC3E}">
        <p14:creationId xmlns:p14="http://schemas.microsoft.com/office/powerpoint/2010/main" val="523639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t>system</a:t>
            </a:r>
            <a:r>
              <a:rPr lang="en-US" sz="2000" dirty="0"/>
              <a:t> </a:t>
            </a:r>
            <a:r>
              <a:rPr lang="en-US" sz="2000" dirty="0" err="1"/>
              <a:t>CompleteSystem</a:t>
            </a:r>
            <a:r>
              <a:rPr lang="en-US" sz="2000" dirty="0"/>
              <a:t> </a:t>
            </a:r>
            <a:r>
              <a:rPr lang="en-US" sz="2000" b="1" dirty="0"/>
              <a:t>end</a:t>
            </a:r>
            <a:r>
              <a:rPr lang="en-US" sz="2000" dirty="0"/>
              <a:t> </a:t>
            </a:r>
            <a:r>
              <a:rPr lang="en-US" sz="2000" dirty="0" err="1"/>
              <a:t>CompleteSystem</a:t>
            </a:r>
            <a:r>
              <a:rPr lang="en-US" sz="2000" dirty="0"/>
              <a:t>; </a:t>
            </a:r>
          </a:p>
          <a:p>
            <a:pPr marL="0" indent="0">
              <a:buNone/>
            </a:pPr>
            <a:r>
              <a:rPr lang="en-US" sz="2000" b="1" dirty="0" smtClean="0"/>
              <a:t>system</a:t>
            </a:r>
            <a:r>
              <a:rPr lang="en-US" sz="2000" dirty="0" smtClean="0"/>
              <a:t> </a:t>
            </a:r>
            <a:r>
              <a:rPr lang="en-US" sz="2000" b="1" dirty="0"/>
              <a:t>implementation</a:t>
            </a:r>
            <a:r>
              <a:rPr lang="en-US" sz="2000" dirty="0"/>
              <a:t> </a:t>
            </a:r>
            <a:r>
              <a:rPr lang="en-US" sz="2000" dirty="0" err="1"/>
              <a:t>CompleteSystem.Impl</a:t>
            </a:r>
            <a:r>
              <a:rPr lang="en-US" sz="2000" dirty="0"/>
              <a:t>   </a:t>
            </a:r>
            <a:endParaRPr lang="en-US" sz="2000" dirty="0" smtClean="0"/>
          </a:p>
          <a:p>
            <a:pPr marL="0" indent="0">
              <a:buNone/>
            </a:pPr>
            <a:r>
              <a:rPr lang="en-US" sz="2000" b="1" dirty="0" smtClean="0"/>
              <a:t>subcomponents</a:t>
            </a:r>
            <a:r>
              <a:rPr lang="en-US" sz="2000" dirty="0" smtClean="0"/>
              <a:t> </a:t>
            </a:r>
            <a:endParaRPr lang="en-US" sz="2000" dirty="0"/>
          </a:p>
          <a:p>
            <a:pPr marL="0" indent="0">
              <a:buNone/>
            </a:pPr>
            <a:r>
              <a:rPr lang="en-US" sz="2000" dirty="0"/>
              <a:t>    </a:t>
            </a:r>
            <a:r>
              <a:rPr lang="en-US" sz="2000" dirty="0" err="1"/>
              <a:t>WheelSpeed</a:t>
            </a:r>
            <a:r>
              <a:rPr lang="en-US" sz="2000" dirty="0"/>
              <a:t>: </a:t>
            </a:r>
            <a:r>
              <a:rPr lang="en-US" sz="2000" b="1" dirty="0"/>
              <a:t>device</a:t>
            </a:r>
            <a:r>
              <a:rPr lang="en-US" sz="2000" dirty="0"/>
              <a:t> </a:t>
            </a:r>
            <a:r>
              <a:rPr lang="en-US" sz="2000" dirty="0" err="1"/>
              <a:t>WheelRotationSensor</a:t>
            </a:r>
            <a:r>
              <a:rPr lang="en-US" sz="2000" dirty="0"/>
              <a:t>;     </a:t>
            </a:r>
            <a:r>
              <a:rPr lang="en-US" sz="2000" dirty="0" smtClean="0"/>
              <a:t>          </a:t>
            </a:r>
          </a:p>
          <a:p>
            <a:pPr marL="0" indent="0">
              <a:buNone/>
            </a:pPr>
            <a:r>
              <a:rPr lang="en-US" sz="2000" dirty="0"/>
              <a:t> </a:t>
            </a:r>
            <a:r>
              <a:rPr lang="en-US" sz="2000" dirty="0" smtClean="0"/>
              <a:t>    </a:t>
            </a:r>
            <a:r>
              <a:rPr lang="en-US" sz="2000" dirty="0" err="1" smtClean="0"/>
              <a:t>CruiseControlApp</a:t>
            </a:r>
            <a:r>
              <a:rPr lang="en-US" sz="2000" dirty="0"/>
              <a:t>: </a:t>
            </a:r>
            <a:r>
              <a:rPr lang="en-US" sz="2000" b="1" dirty="0"/>
              <a:t>system</a:t>
            </a:r>
            <a:r>
              <a:rPr lang="en-US" sz="2000" dirty="0"/>
              <a:t> </a:t>
            </a:r>
            <a:r>
              <a:rPr lang="en-US" sz="2000" dirty="0" err="1"/>
              <a:t>CruiseControl</a:t>
            </a:r>
            <a:r>
              <a:rPr lang="en-US" sz="2000" dirty="0"/>
              <a:t>;   </a:t>
            </a:r>
            <a:endParaRPr lang="en-US" sz="2000" dirty="0" smtClean="0"/>
          </a:p>
          <a:p>
            <a:pPr marL="0" indent="0">
              <a:buNone/>
            </a:pPr>
            <a:r>
              <a:rPr lang="en-US" sz="2000" b="1" dirty="0" smtClean="0"/>
              <a:t>connections</a:t>
            </a:r>
            <a:r>
              <a:rPr lang="en-US" sz="2000" dirty="0" smtClean="0"/>
              <a:t> </a:t>
            </a:r>
            <a:endParaRPr lang="en-US" sz="2000" dirty="0"/>
          </a:p>
          <a:p>
            <a:pPr marL="0" indent="0">
              <a:buNone/>
            </a:pPr>
            <a:r>
              <a:rPr lang="en-US" sz="2000" dirty="0"/>
              <a:t>    c1: </a:t>
            </a:r>
            <a:r>
              <a:rPr lang="en-US" sz="2000" b="1" dirty="0"/>
              <a:t>port</a:t>
            </a:r>
            <a:r>
              <a:rPr lang="en-US" sz="2000" dirty="0"/>
              <a:t> </a:t>
            </a:r>
            <a:r>
              <a:rPr lang="en-US" sz="2000" dirty="0" err="1"/>
              <a:t>WheelRotationSensor.WheelRotationSpeed</a:t>
            </a:r>
            <a:r>
              <a:rPr lang="en-US" sz="2000" dirty="0"/>
              <a:t> -&gt; </a:t>
            </a:r>
            <a:r>
              <a:rPr lang="en-US" sz="2000" dirty="0" smtClean="0"/>
              <a:t>                </a:t>
            </a:r>
            <a:r>
              <a:rPr lang="en-US" sz="2000" dirty="0" err="1" smtClean="0"/>
              <a:t>CruiseControlApp.CruiseControl</a:t>
            </a:r>
            <a:r>
              <a:rPr lang="en-US" sz="2000" dirty="0"/>
              <a:t>; </a:t>
            </a:r>
            <a:endParaRPr lang="en-US" sz="2000" dirty="0" smtClean="0"/>
          </a:p>
          <a:p>
            <a:pPr marL="0" indent="0">
              <a:buNone/>
            </a:pPr>
            <a:r>
              <a:rPr lang="en-US" sz="2000" b="1" dirty="0" smtClean="0"/>
              <a:t>annex</a:t>
            </a:r>
            <a:r>
              <a:rPr lang="en-US" sz="2000" dirty="0" smtClean="0"/>
              <a:t> </a:t>
            </a:r>
            <a:r>
              <a:rPr lang="en-US" sz="2000" dirty="0"/>
              <a:t>Resolute {** </a:t>
            </a:r>
          </a:p>
          <a:p>
            <a:pPr marL="0" indent="0">
              <a:buNone/>
            </a:pPr>
            <a:r>
              <a:rPr lang="en-US" sz="2000" dirty="0"/>
              <a:t> prove</a:t>
            </a:r>
            <a:r>
              <a:rPr lang="en-US" sz="2000" b="1" dirty="0"/>
              <a:t> (</a:t>
            </a:r>
            <a:r>
              <a:rPr lang="en-US" sz="2000" dirty="0"/>
              <a:t>SC1c</a:t>
            </a:r>
            <a:r>
              <a:rPr lang="en-US" sz="2000" b="1" dirty="0"/>
              <a:t>(this)) –- Prove the complete </a:t>
            </a:r>
            <a:r>
              <a:rPr lang="en-US" sz="2000" b="1" dirty="0" err="1"/>
              <a:t>TrustLevel</a:t>
            </a:r>
            <a:r>
              <a:rPr lang="en-US" sz="2000" b="1" dirty="0"/>
              <a:t> Rule  </a:t>
            </a:r>
            <a:endParaRPr lang="en-US" sz="2000" b="1" dirty="0" smtClean="0"/>
          </a:p>
          <a:p>
            <a:pPr marL="0" indent="0">
              <a:buNone/>
            </a:pPr>
            <a:r>
              <a:rPr lang="en-US" sz="2000" b="1" dirty="0"/>
              <a:t> </a:t>
            </a:r>
            <a:r>
              <a:rPr lang="en-US" sz="2000" dirty="0" smtClean="0"/>
              <a:t>prove</a:t>
            </a:r>
            <a:r>
              <a:rPr lang="en-US" sz="2000" b="1" dirty="0" smtClean="0"/>
              <a:t> </a:t>
            </a:r>
            <a:r>
              <a:rPr lang="en-US" sz="2000" b="1" dirty="0"/>
              <a:t>(</a:t>
            </a:r>
            <a:r>
              <a:rPr lang="en-US" sz="2000" dirty="0"/>
              <a:t>SC1</a:t>
            </a:r>
            <a:r>
              <a:rPr lang="en-US" sz="2000" b="1" dirty="0"/>
              <a:t>(this))  -- For illustrative purposes, prove </a:t>
            </a:r>
            <a:r>
              <a:rPr lang="en-US" sz="2000" b="1" dirty="0" smtClean="0"/>
              <a:t>each </a:t>
            </a:r>
            <a:r>
              <a:rPr lang="en-US" sz="2000" b="1" dirty="0" err="1" smtClean="0"/>
              <a:t>subrule</a:t>
            </a:r>
            <a:r>
              <a:rPr lang="en-US" sz="2000" b="1" dirty="0" smtClean="0"/>
              <a:t>  </a:t>
            </a:r>
          </a:p>
          <a:p>
            <a:pPr marL="0" indent="0">
              <a:buNone/>
            </a:pPr>
            <a:r>
              <a:rPr lang="en-US" sz="2000" dirty="0" smtClean="0"/>
              <a:t> prove</a:t>
            </a:r>
            <a:r>
              <a:rPr lang="en-US" sz="2000" b="1" dirty="0" smtClean="0"/>
              <a:t> </a:t>
            </a:r>
            <a:r>
              <a:rPr lang="en-US" sz="2000" b="1" dirty="0"/>
              <a:t>(</a:t>
            </a:r>
            <a:r>
              <a:rPr lang="en-US" sz="2000" dirty="0"/>
              <a:t>SC1a</a:t>
            </a:r>
            <a:r>
              <a:rPr lang="en-US" sz="2000" b="1" dirty="0"/>
              <a:t>(this)) </a:t>
            </a:r>
            <a:endParaRPr lang="en-US" sz="2000" dirty="0"/>
          </a:p>
          <a:p>
            <a:pPr marL="0" indent="0">
              <a:buNone/>
            </a:pPr>
            <a:r>
              <a:rPr lang="en-US" sz="2000" dirty="0"/>
              <a:t>**}; </a:t>
            </a:r>
          </a:p>
          <a:p>
            <a:pPr marL="0" indent="0">
              <a:buNone/>
            </a:pPr>
            <a:r>
              <a:rPr lang="en-US" sz="2000" b="1" dirty="0"/>
              <a:t>end</a:t>
            </a:r>
            <a:r>
              <a:rPr lang="en-US" sz="2000" dirty="0"/>
              <a:t> </a:t>
            </a:r>
            <a:r>
              <a:rPr lang="en-US" sz="2000" dirty="0" err="1"/>
              <a:t>CompleteSystem.Impl</a:t>
            </a:r>
            <a:r>
              <a:rPr lang="en-US" sz="2000" dirty="0"/>
              <a:t>; </a:t>
            </a:r>
          </a:p>
          <a:p>
            <a:endParaRPr lang="en-US" dirty="0"/>
          </a:p>
        </p:txBody>
      </p:sp>
    </p:spTree>
    <p:extLst>
      <p:ext uri="{BB962C8B-B14F-4D97-AF65-F5344CB8AC3E}">
        <p14:creationId xmlns:p14="http://schemas.microsoft.com/office/powerpoint/2010/main" val="3319401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dirty="0"/>
              <a:t>--  </a:t>
            </a:r>
          </a:p>
          <a:p>
            <a:pPr marL="0" indent="0">
              <a:buNone/>
            </a:pPr>
            <a:r>
              <a:rPr lang="en-US" sz="2000" b="1" dirty="0"/>
              <a:t>-- Rule SC1 checks that the data component on sending side of a logical connection has a </a:t>
            </a:r>
            <a:r>
              <a:rPr lang="en-US" sz="2000" b="1" dirty="0" err="1"/>
              <a:t>trustlevel</a:t>
            </a:r>
            <a:r>
              <a:rPr lang="en-US" sz="2000" b="1" dirty="0"/>
              <a:t> equal to or greater than that of the data component of the receiving component. </a:t>
            </a:r>
            <a:endParaRPr lang="en-US" sz="2000" dirty="0"/>
          </a:p>
          <a:p>
            <a:pPr marL="0" indent="0">
              <a:buNone/>
            </a:pPr>
            <a:r>
              <a:rPr lang="en-US" sz="2000" b="1" dirty="0"/>
              <a:t>--  </a:t>
            </a:r>
            <a:endParaRPr lang="en-US" sz="2000" dirty="0"/>
          </a:p>
          <a:p>
            <a:pPr marL="0" indent="0">
              <a:buNone/>
            </a:pPr>
            <a:r>
              <a:rPr lang="en-US" sz="2000" dirty="0"/>
              <a:t> SC1</a:t>
            </a:r>
            <a:r>
              <a:rPr lang="en-US" sz="2000" b="1" dirty="0"/>
              <a:t>(</a:t>
            </a:r>
            <a:r>
              <a:rPr lang="en-US" sz="2000" dirty="0" err="1"/>
              <a:t>self</a:t>
            </a:r>
            <a:r>
              <a:rPr lang="en-US" sz="2000" b="1" dirty="0" err="1"/>
              <a:t>:component</a:t>
            </a:r>
            <a:r>
              <a:rPr lang="en-US" sz="2000" b="1" dirty="0"/>
              <a:t>)</a:t>
            </a:r>
            <a:r>
              <a:rPr lang="en-US" sz="2000" dirty="0"/>
              <a:t> </a:t>
            </a:r>
            <a:r>
              <a:rPr lang="en-US" sz="2000" b="1" dirty="0"/>
              <a:t>&lt;=</a:t>
            </a:r>
            <a:r>
              <a:rPr lang="en-US" sz="2000" dirty="0"/>
              <a:t> </a:t>
            </a:r>
          </a:p>
          <a:p>
            <a:pPr marL="0" indent="0">
              <a:buNone/>
            </a:pPr>
            <a:r>
              <a:rPr lang="en-US" sz="2000" dirty="0"/>
              <a:t> </a:t>
            </a:r>
            <a:r>
              <a:rPr lang="en-US" sz="2000" b="1" dirty="0"/>
              <a:t>**</a:t>
            </a:r>
            <a:r>
              <a:rPr lang="en-US" sz="2000" dirty="0"/>
              <a:t>  "</a:t>
            </a:r>
            <a:r>
              <a:rPr lang="en-US" sz="2000" dirty="0" err="1"/>
              <a:t>Confidentality</a:t>
            </a:r>
            <a:r>
              <a:rPr lang="en-US" sz="2000" dirty="0"/>
              <a:t> security level is met on " self </a:t>
            </a:r>
            <a:r>
              <a:rPr lang="en-US" sz="2000" b="1" dirty="0"/>
              <a:t>**</a:t>
            </a:r>
            <a:r>
              <a:rPr lang="en-US" sz="2000" dirty="0"/>
              <a:t> </a:t>
            </a:r>
          </a:p>
          <a:p>
            <a:pPr marL="0" indent="0">
              <a:buNone/>
            </a:pPr>
            <a:r>
              <a:rPr lang="en-US" sz="2000" dirty="0"/>
              <a:t> </a:t>
            </a:r>
            <a:r>
              <a:rPr lang="en-US" sz="2000" b="1" dirty="0" err="1"/>
              <a:t>forall</a:t>
            </a:r>
            <a:r>
              <a:rPr lang="en-US" sz="2000" dirty="0"/>
              <a:t> </a:t>
            </a:r>
            <a:r>
              <a:rPr lang="en-US" sz="2000" b="1" dirty="0"/>
              <a:t>(</a:t>
            </a:r>
            <a:r>
              <a:rPr lang="en-US" sz="2000" dirty="0"/>
              <a:t>c1 </a:t>
            </a:r>
            <a:r>
              <a:rPr lang="en-US" sz="2000" b="1" dirty="0"/>
              <a:t>:</a:t>
            </a:r>
            <a:r>
              <a:rPr lang="en-US" sz="2000" dirty="0"/>
              <a:t> </a:t>
            </a:r>
            <a:r>
              <a:rPr lang="en-US" sz="2000" b="1" dirty="0"/>
              <a:t>component)</a:t>
            </a:r>
            <a:r>
              <a:rPr lang="en-US" sz="2000" dirty="0"/>
              <a:t> </a:t>
            </a:r>
            <a:r>
              <a:rPr lang="en-US" sz="2000" b="1" dirty="0"/>
              <a:t>(</a:t>
            </a:r>
            <a:r>
              <a:rPr lang="en-US" sz="2000" dirty="0"/>
              <a:t>conn </a:t>
            </a:r>
            <a:r>
              <a:rPr lang="en-US" sz="2000" b="1" dirty="0"/>
              <a:t>:</a:t>
            </a:r>
            <a:r>
              <a:rPr lang="en-US" sz="2000" dirty="0"/>
              <a:t> </a:t>
            </a:r>
            <a:r>
              <a:rPr lang="en-US" sz="2000" b="1" dirty="0"/>
              <a:t>connection)</a:t>
            </a:r>
            <a:r>
              <a:rPr lang="en-US" sz="2000" dirty="0"/>
              <a:t> </a:t>
            </a:r>
            <a:r>
              <a:rPr lang="en-US" sz="2000" b="1" dirty="0"/>
              <a:t>(</a:t>
            </a:r>
            <a:r>
              <a:rPr lang="en-US" sz="2000" dirty="0"/>
              <a:t>c2 </a:t>
            </a:r>
            <a:r>
              <a:rPr lang="en-US" sz="2000" b="1" dirty="0"/>
              <a:t>:</a:t>
            </a:r>
            <a:r>
              <a:rPr lang="en-US" sz="2000" dirty="0"/>
              <a:t> </a:t>
            </a:r>
            <a:r>
              <a:rPr lang="en-US" sz="2000" b="1" dirty="0"/>
              <a:t>component)</a:t>
            </a:r>
            <a:r>
              <a:rPr lang="en-US" sz="2000" dirty="0"/>
              <a:t> </a:t>
            </a:r>
            <a:r>
              <a:rPr lang="en-US" sz="2000" b="1" dirty="0"/>
              <a:t>.</a:t>
            </a:r>
            <a:r>
              <a:rPr lang="en-US" sz="2000" dirty="0"/>
              <a:t> </a:t>
            </a:r>
            <a:r>
              <a:rPr lang="en-US" sz="2000" b="1" dirty="0"/>
              <a:t>(</a:t>
            </a:r>
            <a:r>
              <a:rPr lang="en-US" sz="2000" dirty="0"/>
              <a:t>connected </a:t>
            </a:r>
          </a:p>
          <a:p>
            <a:pPr marL="0" indent="0">
              <a:buNone/>
            </a:pPr>
            <a:r>
              <a:rPr lang="en-US" sz="2000" b="1" dirty="0"/>
              <a:t>(</a:t>
            </a:r>
            <a:r>
              <a:rPr lang="en-US" sz="2000" dirty="0"/>
              <a:t>c1</a:t>
            </a:r>
            <a:r>
              <a:rPr lang="en-US" sz="2000" b="1" dirty="0"/>
              <a:t>,</a:t>
            </a:r>
            <a:r>
              <a:rPr lang="en-US" sz="2000" dirty="0"/>
              <a:t> conn</a:t>
            </a:r>
            <a:r>
              <a:rPr lang="en-US" sz="2000" b="1" dirty="0"/>
              <a:t>,</a:t>
            </a:r>
            <a:r>
              <a:rPr lang="en-US" sz="2000" dirty="0"/>
              <a:t> c2</a:t>
            </a:r>
            <a:r>
              <a:rPr lang="en-US" sz="2000" b="1" dirty="0"/>
              <a:t>))</a:t>
            </a:r>
            <a:r>
              <a:rPr lang="en-US" sz="2000" dirty="0"/>
              <a:t> </a:t>
            </a:r>
            <a:r>
              <a:rPr lang="en-US" sz="2000" b="1" dirty="0"/>
              <a:t>and</a:t>
            </a:r>
            <a:r>
              <a:rPr lang="en-US" sz="2000" dirty="0"/>
              <a:t> </a:t>
            </a:r>
            <a:r>
              <a:rPr lang="en-US" sz="2000" b="1" dirty="0"/>
              <a:t>(</a:t>
            </a:r>
            <a:r>
              <a:rPr lang="en-US" sz="2000" b="1" dirty="0" err="1"/>
              <a:t>has_property</a:t>
            </a:r>
            <a:r>
              <a:rPr lang="en-US" sz="2000" dirty="0"/>
              <a:t> </a:t>
            </a:r>
            <a:r>
              <a:rPr lang="en-US" sz="2000" b="1" dirty="0"/>
              <a:t>(</a:t>
            </a:r>
            <a:r>
              <a:rPr lang="en-US" sz="2000" dirty="0"/>
              <a:t>c1</a:t>
            </a:r>
            <a:r>
              <a:rPr lang="en-US" sz="2000" b="1" dirty="0"/>
              <a:t>,</a:t>
            </a:r>
            <a:r>
              <a:rPr lang="en-US" sz="2000" dirty="0"/>
              <a:t> </a:t>
            </a:r>
            <a:r>
              <a:rPr lang="en-US" sz="2000" dirty="0" err="1"/>
              <a:t>Security_Trust</a:t>
            </a:r>
            <a:r>
              <a:rPr lang="en-US" sz="2000" b="1" dirty="0"/>
              <a:t>::</a:t>
            </a:r>
            <a:r>
              <a:rPr lang="en-US" sz="2000" dirty="0" err="1"/>
              <a:t>TrustLevel</a:t>
            </a:r>
            <a:r>
              <a:rPr lang="en-US" sz="2000" b="1" dirty="0"/>
              <a:t>))</a:t>
            </a:r>
            <a:r>
              <a:rPr lang="en-US" sz="2000" dirty="0"/>
              <a:t> </a:t>
            </a:r>
            <a:r>
              <a:rPr lang="en-US" sz="2000" b="1" dirty="0"/>
              <a:t>and</a:t>
            </a:r>
            <a:r>
              <a:rPr lang="en-US" sz="2000" dirty="0"/>
              <a:t>  </a:t>
            </a:r>
          </a:p>
          <a:p>
            <a:pPr marL="0" indent="0">
              <a:buNone/>
            </a:pPr>
            <a:r>
              <a:rPr lang="en-US" sz="2000" b="1" dirty="0"/>
              <a:t>(</a:t>
            </a:r>
            <a:r>
              <a:rPr lang="en-US" sz="2000" b="1" dirty="0" err="1"/>
              <a:t>has_property</a:t>
            </a:r>
            <a:r>
              <a:rPr lang="en-US" sz="2000" dirty="0"/>
              <a:t> </a:t>
            </a:r>
            <a:r>
              <a:rPr lang="en-US" sz="2000" b="1" dirty="0"/>
              <a:t>(</a:t>
            </a:r>
            <a:r>
              <a:rPr lang="en-US" sz="2000" dirty="0"/>
              <a:t>c2</a:t>
            </a:r>
            <a:r>
              <a:rPr lang="en-US" sz="2000" b="1" dirty="0"/>
              <a:t>,</a:t>
            </a:r>
            <a:r>
              <a:rPr lang="en-US" sz="2000" dirty="0"/>
              <a:t> </a:t>
            </a:r>
            <a:r>
              <a:rPr lang="en-US" sz="2000" dirty="0" err="1"/>
              <a:t>Security_Trust</a:t>
            </a:r>
            <a:r>
              <a:rPr lang="en-US" sz="2000" b="1" dirty="0"/>
              <a:t>::</a:t>
            </a:r>
            <a:r>
              <a:rPr lang="en-US" sz="2000" dirty="0" err="1"/>
              <a:t>TrustLevel</a:t>
            </a:r>
            <a:r>
              <a:rPr lang="en-US" sz="2000" b="1" dirty="0"/>
              <a:t>))</a:t>
            </a:r>
            <a:r>
              <a:rPr lang="en-US" sz="2000" dirty="0"/>
              <a:t> </a:t>
            </a:r>
          </a:p>
          <a:p>
            <a:pPr marL="0" indent="0">
              <a:buNone/>
            </a:pPr>
            <a:r>
              <a:rPr lang="en-US" sz="2000" dirty="0"/>
              <a:t> </a:t>
            </a:r>
            <a:r>
              <a:rPr lang="en-US" sz="2000" b="1" dirty="0"/>
              <a:t>=&gt;</a:t>
            </a:r>
            <a:r>
              <a:rPr lang="en-US" sz="2000" dirty="0"/>
              <a:t> </a:t>
            </a:r>
          </a:p>
          <a:p>
            <a:pPr marL="0" indent="0">
              <a:buNone/>
            </a:pPr>
            <a:r>
              <a:rPr lang="en-US" sz="2000" dirty="0"/>
              <a:t> </a:t>
            </a:r>
            <a:r>
              <a:rPr lang="en-US" sz="2000" b="1" dirty="0"/>
              <a:t>property</a:t>
            </a:r>
            <a:r>
              <a:rPr lang="en-US" sz="2000" dirty="0"/>
              <a:t> </a:t>
            </a:r>
            <a:r>
              <a:rPr lang="en-US" sz="2000" b="1" dirty="0"/>
              <a:t>(</a:t>
            </a:r>
            <a:r>
              <a:rPr lang="en-US" sz="2000" dirty="0"/>
              <a:t>c1</a:t>
            </a:r>
            <a:r>
              <a:rPr lang="en-US" sz="2000" b="1" dirty="0"/>
              <a:t>,</a:t>
            </a:r>
            <a:r>
              <a:rPr lang="en-US" sz="2000" dirty="0"/>
              <a:t> </a:t>
            </a:r>
            <a:r>
              <a:rPr lang="en-US" sz="2000" dirty="0" err="1"/>
              <a:t>Security_Trust</a:t>
            </a:r>
            <a:r>
              <a:rPr lang="en-US" sz="2000" b="1" dirty="0"/>
              <a:t>::</a:t>
            </a:r>
            <a:r>
              <a:rPr lang="en-US" sz="2000" dirty="0" err="1"/>
              <a:t>TrustLevel</a:t>
            </a:r>
            <a:r>
              <a:rPr lang="en-US" sz="2000" b="1" dirty="0"/>
              <a:t>)</a:t>
            </a:r>
            <a:r>
              <a:rPr lang="en-US" sz="2000" dirty="0"/>
              <a:t> </a:t>
            </a:r>
            <a:r>
              <a:rPr lang="en-US" sz="2000" b="1" dirty="0"/>
              <a:t>&lt;=</a:t>
            </a:r>
            <a:r>
              <a:rPr lang="en-US" sz="2000" dirty="0"/>
              <a:t> </a:t>
            </a:r>
            <a:r>
              <a:rPr lang="en-US" sz="2000" b="1" dirty="0"/>
              <a:t>property</a:t>
            </a:r>
            <a:r>
              <a:rPr lang="en-US" sz="2000" dirty="0"/>
              <a:t> </a:t>
            </a:r>
            <a:r>
              <a:rPr lang="en-US" sz="2000" b="1" dirty="0"/>
              <a:t>(</a:t>
            </a:r>
            <a:r>
              <a:rPr lang="en-US" sz="2000" dirty="0" smtClean="0"/>
              <a:t>c2</a:t>
            </a:r>
            <a:r>
              <a:rPr lang="en-US" sz="2000" b="1" dirty="0" smtClean="0"/>
              <a:t>,</a:t>
            </a:r>
            <a:r>
              <a:rPr lang="en-US" sz="2000" dirty="0"/>
              <a:t> </a:t>
            </a:r>
            <a:r>
              <a:rPr lang="en-US" sz="2000" dirty="0" err="1" smtClean="0"/>
              <a:t>Security_Trust</a:t>
            </a:r>
            <a:r>
              <a:rPr lang="en-US" sz="2000" b="1" dirty="0"/>
              <a:t>::</a:t>
            </a:r>
            <a:r>
              <a:rPr lang="en-US" sz="2000" dirty="0" err="1"/>
              <a:t>TrustLevel</a:t>
            </a:r>
            <a:r>
              <a:rPr lang="en-US" sz="2000" b="1" dirty="0"/>
              <a:t>)</a:t>
            </a:r>
            <a:r>
              <a:rPr lang="en-US" sz="2000" dirty="0"/>
              <a:t> </a:t>
            </a:r>
          </a:p>
          <a:p>
            <a:endParaRPr lang="en-US" dirty="0"/>
          </a:p>
        </p:txBody>
      </p:sp>
    </p:spTree>
    <p:extLst>
      <p:ext uri="{BB962C8B-B14F-4D97-AF65-F5344CB8AC3E}">
        <p14:creationId xmlns:p14="http://schemas.microsoft.com/office/powerpoint/2010/main" val="27537633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2000" b="1" dirty="0"/>
              <a:t>-- Rule SC1a checks if the components on either side of the logical </a:t>
            </a:r>
            <a:r>
              <a:rPr lang="en-US" sz="2000" b="1" dirty="0" smtClean="0"/>
              <a:t>----connection </a:t>
            </a:r>
            <a:r>
              <a:rPr lang="en-US" sz="2000" b="1" dirty="0"/>
              <a:t>have the same Group Membership </a:t>
            </a:r>
            <a:r>
              <a:rPr lang="en-US" sz="2000" dirty="0"/>
              <a:t> </a:t>
            </a:r>
            <a:endParaRPr lang="en-US" sz="2000" dirty="0" smtClean="0"/>
          </a:p>
          <a:p>
            <a:pPr marL="0" indent="0">
              <a:buNone/>
            </a:pPr>
            <a:r>
              <a:rPr lang="en-US" sz="2000" dirty="0" smtClean="0"/>
              <a:t>SC1a</a:t>
            </a:r>
            <a:r>
              <a:rPr lang="en-US" sz="2000" b="1" dirty="0" smtClean="0"/>
              <a:t>(</a:t>
            </a:r>
            <a:r>
              <a:rPr lang="en-US" sz="2000" dirty="0" err="1" smtClean="0"/>
              <a:t>self</a:t>
            </a:r>
            <a:r>
              <a:rPr lang="en-US" sz="2000" b="1" dirty="0" err="1" smtClean="0"/>
              <a:t>:component</a:t>
            </a:r>
            <a:r>
              <a:rPr lang="en-US" sz="2000" b="1" dirty="0"/>
              <a:t>)</a:t>
            </a:r>
            <a:r>
              <a:rPr lang="en-US" sz="2000" dirty="0"/>
              <a:t> </a:t>
            </a:r>
            <a:r>
              <a:rPr lang="en-US" sz="2000" b="1" dirty="0"/>
              <a:t>&lt;=</a:t>
            </a:r>
            <a:r>
              <a:rPr lang="en-US" sz="2000" dirty="0"/>
              <a:t> </a:t>
            </a:r>
          </a:p>
          <a:p>
            <a:pPr marL="0" indent="0">
              <a:buNone/>
            </a:pPr>
            <a:r>
              <a:rPr lang="en-US" sz="2000" dirty="0"/>
              <a:t> </a:t>
            </a:r>
            <a:r>
              <a:rPr lang="en-US" sz="2000" b="1" dirty="0"/>
              <a:t>**</a:t>
            </a:r>
            <a:r>
              <a:rPr lang="en-US" sz="2000" dirty="0"/>
              <a:t>  "Group membership criteria is met " self </a:t>
            </a:r>
            <a:r>
              <a:rPr lang="en-US" sz="2000" b="1" dirty="0"/>
              <a:t>**</a:t>
            </a:r>
            <a:r>
              <a:rPr lang="en-US" sz="2000" dirty="0"/>
              <a:t> </a:t>
            </a:r>
          </a:p>
          <a:p>
            <a:pPr marL="0" indent="0">
              <a:buNone/>
            </a:pPr>
            <a:r>
              <a:rPr lang="en-US" sz="2000" dirty="0"/>
              <a:t> </a:t>
            </a:r>
            <a:r>
              <a:rPr lang="en-US" sz="2000" b="1" dirty="0" err="1"/>
              <a:t>forall</a:t>
            </a:r>
            <a:r>
              <a:rPr lang="en-US" sz="2000" dirty="0"/>
              <a:t> </a:t>
            </a:r>
            <a:r>
              <a:rPr lang="en-US" sz="2000" b="1" dirty="0"/>
              <a:t>(</a:t>
            </a:r>
            <a:r>
              <a:rPr lang="en-US" sz="2000" dirty="0"/>
              <a:t>c1 </a:t>
            </a:r>
            <a:r>
              <a:rPr lang="en-US" sz="2000" b="1" dirty="0"/>
              <a:t>:</a:t>
            </a:r>
            <a:r>
              <a:rPr lang="en-US" sz="2000" dirty="0"/>
              <a:t> </a:t>
            </a:r>
            <a:r>
              <a:rPr lang="en-US" sz="2000" b="1" dirty="0"/>
              <a:t>component)</a:t>
            </a:r>
            <a:r>
              <a:rPr lang="en-US" sz="2000" dirty="0"/>
              <a:t> </a:t>
            </a:r>
            <a:r>
              <a:rPr lang="en-US" sz="2000" b="1" dirty="0"/>
              <a:t>(</a:t>
            </a:r>
            <a:r>
              <a:rPr lang="en-US" sz="2000" dirty="0"/>
              <a:t>conn </a:t>
            </a:r>
            <a:r>
              <a:rPr lang="en-US" sz="2000" b="1" dirty="0"/>
              <a:t>:</a:t>
            </a:r>
            <a:r>
              <a:rPr lang="en-US" sz="2000" dirty="0"/>
              <a:t> </a:t>
            </a:r>
            <a:r>
              <a:rPr lang="en-US" sz="2000" b="1" dirty="0"/>
              <a:t>connection)</a:t>
            </a:r>
            <a:r>
              <a:rPr lang="en-US" sz="2000" dirty="0"/>
              <a:t> </a:t>
            </a:r>
            <a:r>
              <a:rPr lang="en-US" sz="2000" b="1" dirty="0"/>
              <a:t>(</a:t>
            </a:r>
            <a:r>
              <a:rPr lang="en-US" sz="2000" dirty="0"/>
              <a:t>c2 </a:t>
            </a:r>
            <a:r>
              <a:rPr lang="en-US" sz="2000" b="1" dirty="0"/>
              <a:t>:</a:t>
            </a:r>
            <a:r>
              <a:rPr lang="en-US" sz="2000" dirty="0"/>
              <a:t> </a:t>
            </a:r>
            <a:r>
              <a:rPr lang="en-US" sz="2000" b="1" dirty="0"/>
              <a:t>component)</a:t>
            </a:r>
            <a:r>
              <a:rPr lang="en-US" sz="2000" dirty="0"/>
              <a:t> </a:t>
            </a:r>
            <a:r>
              <a:rPr lang="en-US" sz="2000" b="1" dirty="0"/>
              <a:t>.</a:t>
            </a:r>
            <a:r>
              <a:rPr lang="en-US" sz="2000" dirty="0"/>
              <a:t> </a:t>
            </a:r>
            <a:r>
              <a:rPr lang="en-US" sz="2000" b="1" dirty="0"/>
              <a:t>(</a:t>
            </a:r>
            <a:r>
              <a:rPr lang="en-US" sz="2000" dirty="0"/>
              <a:t>connected </a:t>
            </a:r>
          </a:p>
          <a:p>
            <a:pPr marL="0" indent="0">
              <a:buNone/>
            </a:pPr>
            <a:r>
              <a:rPr lang="en-US" sz="2000" b="1" dirty="0"/>
              <a:t>(</a:t>
            </a:r>
            <a:r>
              <a:rPr lang="en-US" sz="2000" dirty="0"/>
              <a:t>c1</a:t>
            </a:r>
            <a:r>
              <a:rPr lang="en-US" sz="2000" b="1" dirty="0"/>
              <a:t>,</a:t>
            </a:r>
            <a:r>
              <a:rPr lang="en-US" sz="2000" dirty="0"/>
              <a:t> conn</a:t>
            </a:r>
            <a:r>
              <a:rPr lang="en-US" sz="2000" b="1" dirty="0"/>
              <a:t>,</a:t>
            </a:r>
            <a:r>
              <a:rPr lang="en-US" sz="2000" dirty="0"/>
              <a:t> c2</a:t>
            </a:r>
            <a:r>
              <a:rPr lang="en-US" sz="2000" b="1" dirty="0"/>
              <a:t>))</a:t>
            </a:r>
            <a:r>
              <a:rPr lang="en-US" sz="2000" dirty="0"/>
              <a:t> </a:t>
            </a:r>
            <a:r>
              <a:rPr lang="en-US" sz="2000" b="1" dirty="0"/>
              <a:t>and</a:t>
            </a:r>
            <a:r>
              <a:rPr lang="en-US" sz="2000" dirty="0"/>
              <a:t> </a:t>
            </a:r>
            <a:r>
              <a:rPr lang="en-US" sz="2000" b="1" dirty="0"/>
              <a:t>(</a:t>
            </a:r>
            <a:r>
              <a:rPr lang="en-US" sz="2000" b="1" dirty="0" err="1"/>
              <a:t>has_property</a:t>
            </a:r>
            <a:r>
              <a:rPr lang="en-US" sz="2000" dirty="0"/>
              <a:t> </a:t>
            </a:r>
            <a:r>
              <a:rPr lang="en-US" sz="2000" b="1" dirty="0"/>
              <a:t>(</a:t>
            </a:r>
            <a:r>
              <a:rPr lang="en-US" sz="2000" dirty="0"/>
              <a:t>c1</a:t>
            </a:r>
            <a:r>
              <a:rPr lang="en-US" sz="2000" b="1" dirty="0"/>
              <a:t>,</a:t>
            </a:r>
            <a:r>
              <a:rPr lang="en-US" sz="2000" dirty="0"/>
              <a:t> </a:t>
            </a:r>
            <a:r>
              <a:rPr lang="en-US" sz="2000" dirty="0" err="1"/>
              <a:t>Security_Trust</a:t>
            </a:r>
            <a:r>
              <a:rPr lang="en-US" sz="2000" b="1" dirty="0"/>
              <a:t>::</a:t>
            </a:r>
            <a:r>
              <a:rPr lang="en-US" sz="2000" dirty="0" err="1"/>
              <a:t>GroupMembership</a:t>
            </a:r>
            <a:r>
              <a:rPr lang="en-US" sz="2000" b="1" dirty="0"/>
              <a:t>))</a:t>
            </a:r>
            <a:r>
              <a:rPr lang="en-US" sz="2000" dirty="0"/>
              <a:t> </a:t>
            </a:r>
            <a:r>
              <a:rPr lang="en-US" sz="2000" b="1" dirty="0"/>
              <a:t>and</a:t>
            </a:r>
            <a:r>
              <a:rPr lang="en-US" sz="2000" dirty="0"/>
              <a:t>  </a:t>
            </a:r>
          </a:p>
          <a:p>
            <a:pPr marL="0" indent="0">
              <a:buNone/>
            </a:pPr>
            <a:r>
              <a:rPr lang="en-US" sz="2000" b="1" dirty="0"/>
              <a:t>(</a:t>
            </a:r>
            <a:r>
              <a:rPr lang="en-US" sz="2000" b="1" dirty="0" err="1"/>
              <a:t>has_property</a:t>
            </a:r>
            <a:r>
              <a:rPr lang="en-US" sz="2000" dirty="0"/>
              <a:t> </a:t>
            </a:r>
            <a:r>
              <a:rPr lang="en-US" sz="2000" b="1" dirty="0"/>
              <a:t>(</a:t>
            </a:r>
            <a:r>
              <a:rPr lang="en-US" sz="2000" dirty="0"/>
              <a:t>c2</a:t>
            </a:r>
            <a:r>
              <a:rPr lang="en-US" sz="2000" b="1" dirty="0"/>
              <a:t>,</a:t>
            </a:r>
            <a:r>
              <a:rPr lang="en-US" sz="2000" dirty="0"/>
              <a:t> </a:t>
            </a:r>
            <a:r>
              <a:rPr lang="en-US" sz="2000" dirty="0" err="1"/>
              <a:t>Security_Trust</a:t>
            </a:r>
            <a:r>
              <a:rPr lang="en-US" sz="2000" b="1" dirty="0"/>
              <a:t>::</a:t>
            </a:r>
            <a:r>
              <a:rPr lang="en-US" sz="2000" dirty="0" err="1"/>
              <a:t>GroupMembership</a:t>
            </a:r>
            <a:r>
              <a:rPr lang="en-US" sz="2000" b="1" dirty="0"/>
              <a:t>))</a:t>
            </a:r>
            <a:r>
              <a:rPr lang="en-US" sz="2000" dirty="0"/>
              <a:t> </a:t>
            </a:r>
          </a:p>
          <a:p>
            <a:pPr marL="0" indent="0">
              <a:buNone/>
            </a:pPr>
            <a:r>
              <a:rPr lang="en-US" sz="2000" dirty="0"/>
              <a:t> </a:t>
            </a:r>
            <a:r>
              <a:rPr lang="en-US" sz="2000" b="1" dirty="0"/>
              <a:t>=&gt;</a:t>
            </a:r>
            <a:r>
              <a:rPr lang="en-US" sz="2000" dirty="0"/>
              <a:t> </a:t>
            </a:r>
          </a:p>
          <a:p>
            <a:pPr marL="0" indent="0">
              <a:buNone/>
            </a:pPr>
            <a:r>
              <a:rPr lang="en-US" sz="2000" dirty="0"/>
              <a:t> </a:t>
            </a:r>
            <a:r>
              <a:rPr lang="en-US" sz="2000" b="1" dirty="0"/>
              <a:t>property</a:t>
            </a:r>
            <a:r>
              <a:rPr lang="en-US" sz="2000" dirty="0"/>
              <a:t> </a:t>
            </a:r>
            <a:r>
              <a:rPr lang="en-US" sz="2000" b="1" dirty="0"/>
              <a:t>(</a:t>
            </a:r>
            <a:r>
              <a:rPr lang="en-US" sz="2000" dirty="0"/>
              <a:t>c1</a:t>
            </a:r>
            <a:r>
              <a:rPr lang="en-US" sz="2000" b="1" dirty="0"/>
              <a:t>,</a:t>
            </a:r>
            <a:r>
              <a:rPr lang="en-US" sz="2000" dirty="0"/>
              <a:t> </a:t>
            </a:r>
            <a:r>
              <a:rPr lang="en-US" sz="2000" dirty="0" err="1"/>
              <a:t>Security_Trust</a:t>
            </a:r>
            <a:r>
              <a:rPr lang="en-US" sz="2000" b="1" dirty="0"/>
              <a:t>::</a:t>
            </a:r>
            <a:r>
              <a:rPr lang="en-US" sz="2000" dirty="0" err="1"/>
              <a:t>GroupMembership</a:t>
            </a:r>
            <a:r>
              <a:rPr lang="en-US" sz="2000" b="1" dirty="0"/>
              <a:t>)</a:t>
            </a:r>
            <a:r>
              <a:rPr lang="en-US" sz="2000" dirty="0"/>
              <a:t> </a:t>
            </a:r>
            <a:r>
              <a:rPr lang="en-US" sz="2000" b="1" dirty="0"/>
              <a:t>=</a:t>
            </a:r>
            <a:r>
              <a:rPr lang="en-US" sz="2000" dirty="0"/>
              <a:t> </a:t>
            </a:r>
            <a:r>
              <a:rPr lang="en-US" sz="2000" b="1" dirty="0"/>
              <a:t>property</a:t>
            </a:r>
            <a:r>
              <a:rPr lang="en-US" sz="2000" dirty="0"/>
              <a:t> </a:t>
            </a:r>
            <a:r>
              <a:rPr lang="en-US" sz="2000" b="1" dirty="0"/>
              <a:t>(</a:t>
            </a:r>
            <a:r>
              <a:rPr lang="en-US" sz="2000" dirty="0"/>
              <a:t>c2</a:t>
            </a:r>
            <a:r>
              <a:rPr lang="en-US" sz="2000" b="1" dirty="0"/>
              <a:t>,</a:t>
            </a:r>
            <a:r>
              <a:rPr lang="en-US" sz="2000" dirty="0"/>
              <a:t> </a:t>
            </a:r>
          </a:p>
          <a:p>
            <a:pPr marL="0" indent="0">
              <a:buNone/>
            </a:pPr>
            <a:r>
              <a:rPr lang="en-US" sz="2000" dirty="0" err="1"/>
              <a:t>Security_Trust</a:t>
            </a:r>
            <a:r>
              <a:rPr lang="en-US" sz="2000" b="1" dirty="0"/>
              <a:t>::</a:t>
            </a:r>
            <a:r>
              <a:rPr lang="en-US" sz="2000" dirty="0" err="1"/>
              <a:t>GroupMembership</a:t>
            </a:r>
            <a:r>
              <a:rPr lang="en-US" sz="2000" b="1" dirty="0"/>
              <a:t>)</a:t>
            </a:r>
            <a:r>
              <a:rPr lang="en-US" sz="2000" dirty="0"/>
              <a:t>  </a:t>
            </a:r>
          </a:p>
          <a:p>
            <a:endParaRPr lang="en-US" dirty="0"/>
          </a:p>
        </p:txBody>
      </p:sp>
    </p:spTree>
    <p:extLst>
      <p:ext uri="{BB962C8B-B14F-4D97-AF65-F5344CB8AC3E}">
        <p14:creationId xmlns:p14="http://schemas.microsoft.com/office/powerpoint/2010/main" val="1653310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 </a:t>
            </a:r>
            <a:r>
              <a:rPr lang="en-US" b="1" dirty="0" smtClean="0"/>
              <a:t>-- </a:t>
            </a:r>
            <a:r>
              <a:rPr lang="en-US" b="1" dirty="0"/>
              <a:t>Rule SC1s is the logical and of security rules SC1 and SC1a e.g. that each component belongs to the same group and the data </a:t>
            </a:r>
            <a:r>
              <a:rPr lang="en-US" b="1" dirty="0" smtClean="0"/>
              <a:t>confidentiality </a:t>
            </a:r>
            <a:r>
              <a:rPr lang="en-US" b="1" dirty="0"/>
              <a:t>is maintained between the components. </a:t>
            </a:r>
            <a:r>
              <a:rPr lang="en-US" dirty="0"/>
              <a:t> </a:t>
            </a:r>
            <a:endParaRPr lang="en-US" dirty="0" smtClean="0"/>
          </a:p>
          <a:p>
            <a:pPr marL="0" indent="0">
              <a:buNone/>
            </a:pPr>
            <a:r>
              <a:rPr lang="en-US" dirty="0" smtClean="0"/>
              <a:t>SC1c</a:t>
            </a:r>
            <a:r>
              <a:rPr lang="en-US" b="1" dirty="0" smtClean="0"/>
              <a:t>(</a:t>
            </a:r>
            <a:r>
              <a:rPr lang="en-US" dirty="0" err="1" smtClean="0"/>
              <a:t>self</a:t>
            </a:r>
            <a:r>
              <a:rPr lang="en-US" b="1" dirty="0" err="1" smtClean="0"/>
              <a:t>:component</a:t>
            </a:r>
            <a:r>
              <a:rPr lang="en-US" b="1" dirty="0"/>
              <a:t>)</a:t>
            </a:r>
            <a:r>
              <a:rPr lang="en-US" dirty="0"/>
              <a:t> </a:t>
            </a:r>
            <a:r>
              <a:rPr lang="en-US" b="1" dirty="0"/>
              <a:t>&lt;=</a:t>
            </a:r>
            <a:r>
              <a:rPr lang="en-US" dirty="0"/>
              <a:t> </a:t>
            </a:r>
          </a:p>
          <a:p>
            <a:pPr marL="0" indent="0">
              <a:buNone/>
            </a:pPr>
            <a:r>
              <a:rPr lang="en-US" dirty="0"/>
              <a:t> </a:t>
            </a:r>
            <a:r>
              <a:rPr lang="en-US" b="1" dirty="0"/>
              <a:t>**</a:t>
            </a:r>
            <a:r>
              <a:rPr lang="en-US" dirty="0"/>
              <a:t>  "Composite Check_ " self </a:t>
            </a:r>
            <a:r>
              <a:rPr lang="en-US" b="1" dirty="0"/>
              <a:t>**</a:t>
            </a:r>
            <a:r>
              <a:rPr lang="en-US" dirty="0"/>
              <a:t> </a:t>
            </a:r>
          </a:p>
          <a:p>
            <a:pPr marL="0" indent="0">
              <a:buNone/>
            </a:pPr>
            <a:r>
              <a:rPr lang="en-US" dirty="0"/>
              <a:t> SC1</a:t>
            </a:r>
            <a:r>
              <a:rPr lang="en-US" b="1" dirty="0"/>
              <a:t>(</a:t>
            </a:r>
            <a:r>
              <a:rPr lang="en-US" dirty="0"/>
              <a:t>self</a:t>
            </a:r>
            <a:r>
              <a:rPr lang="en-US" b="1" dirty="0"/>
              <a:t>)</a:t>
            </a:r>
            <a:r>
              <a:rPr lang="en-US" dirty="0"/>
              <a:t> </a:t>
            </a:r>
            <a:r>
              <a:rPr lang="en-US" b="1" dirty="0"/>
              <a:t>and</a:t>
            </a:r>
            <a:r>
              <a:rPr lang="en-US" dirty="0"/>
              <a:t> SC1a</a:t>
            </a:r>
            <a:r>
              <a:rPr lang="en-US" b="1" dirty="0"/>
              <a:t>(</a:t>
            </a:r>
            <a:r>
              <a:rPr lang="en-US" dirty="0"/>
              <a:t>self</a:t>
            </a:r>
            <a:r>
              <a:rPr lang="en-US" b="1" dirty="0"/>
              <a:t>)</a:t>
            </a:r>
            <a:r>
              <a:rPr lang="en-US" dirty="0"/>
              <a:t>  </a:t>
            </a:r>
          </a:p>
        </p:txBody>
      </p:sp>
    </p:spTree>
    <p:extLst>
      <p:ext uri="{BB962C8B-B14F-4D97-AF65-F5344CB8AC3E}">
        <p14:creationId xmlns:p14="http://schemas.microsoft.com/office/powerpoint/2010/main" val="2332540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Master/Slave</a:t>
            </a:r>
            <a:endParaRPr lang="en-US" dirty="0"/>
          </a:p>
        </p:txBody>
      </p:sp>
      <p:sp>
        <p:nvSpPr>
          <p:cNvPr id="3" name="Content Placeholder 2"/>
          <p:cNvSpPr>
            <a:spLocks noGrp="1"/>
          </p:cNvSpPr>
          <p:nvPr>
            <p:ph idx="1"/>
          </p:nvPr>
        </p:nvSpPr>
        <p:spPr>
          <a:xfrm>
            <a:off x="457200" y="1600200"/>
            <a:ext cx="8229600" cy="1600199"/>
          </a:xfrm>
        </p:spPr>
        <p:txBody>
          <a:bodyPr/>
          <a:lstStyle/>
          <a:p>
            <a:r>
              <a:rPr lang="en-US" dirty="0" smtClean="0"/>
              <a:t>Master initiates interaction</a:t>
            </a:r>
          </a:p>
          <a:p>
            <a:r>
              <a:rPr lang="en-US" dirty="0" smtClean="0"/>
              <a:t>Slave returns results such as errors or signals from successful completion</a:t>
            </a:r>
            <a:endParaRPr lang="en-US" dirty="0"/>
          </a:p>
        </p:txBody>
      </p:sp>
      <p:sp>
        <p:nvSpPr>
          <p:cNvPr id="4" name="Rectangle 3"/>
          <p:cNvSpPr/>
          <p:nvPr/>
        </p:nvSpPr>
        <p:spPr>
          <a:xfrm>
            <a:off x="1447800" y="3429000"/>
            <a:ext cx="2362200" cy="228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5486400" y="3429000"/>
            <a:ext cx="1981200" cy="2286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2095500" y="5865851"/>
            <a:ext cx="1066800" cy="369332"/>
          </a:xfrm>
          <a:prstGeom prst="rect">
            <a:avLst/>
          </a:prstGeom>
          <a:noFill/>
        </p:spPr>
        <p:txBody>
          <a:bodyPr wrap="square" rtlCol="0">
            <a:spAutoFit/>
          </a:bodyPr>
          <a:lstStyle/>
          <a:p>
            <a:r>
              <a:rPr lang="en-US" dirty="0" smtClean="0"/>
              <a:t>Master</a:t>
            </a:r>
            <a:endParaRPr lang="en-US" dirty="0"/>
          </a:p>
        </p:txBody>
      </p:sp>
      <p:sp>
        <p:nvSpPr>
          <p:cNvPr id="7" name="TextBox 6"/>
          <p:cNvSpPr txBox="1"/>
          <p:nvPr/>
        </p:nvSpPr>
        <p:spPr>
          <a:xfrm>
            <a:off x="6096000" y="5833585"/>
            <a:ext cx="1066800" cy="369332"/>
          </a:xfrm>
          <a:prstGeom prst="rect">
            <a:avLst/>
          </a:prstGeom>
          <a:noFill/>
        </p:spPr>
        <p:txBody>
          <a:bodyPr wrap="square" rtlCol="0">
            <a:spAutoFit/>
          </a:bodyPr>
          <a:lstStyle/>
          <a:p>
            <a:r>
              <a:rPr lang="en-US" dirty="0" smtClean="0"/>
              <a:t>Slave</a:t>
            </a:r>
            <a:endParaRPr lang="en-US" dirty="0"/>
          </a:p>
        </p:txBody>
      </p:sp>
      <p:cxnSp>
        <p:nvCxnSpPr>
          <p:cNvPr id="9" name="Straight Arrow Connector 8"/>
          <p:cNvCxnSpPr>
            <a:stCxn id="4" idx="3"/>
            <a:endCxn id="5" idx="1"/>
          </p:cNvCxnSpPr>
          <p:nvPr/>
        </p:nvCxnSpPr>
        <p:spPr>
          <a:xfrm>
            <a:off x="3810000" y="4572000"/>
            <a:ext cx="167640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a:off x="3810000" y="4876800"/>
            <a:ext cx="1676400" cy="0"/>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964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2057400" y="1464460"/>
            <a:ext cx="5443537" cy="5393539"/>
          </a:xfrm>
          <a:prstGeom prst="rect">
            <a:avLst/>
          </a:prstGeom>
          <a:noFill/>
          <a:ln w="9525">
            <a:noFill/>
            <a:miter lim="800000"/>
            <a:headEnd/>
            <a:tailEnd/>
          </a:ln>
        </p:spPr>
      </p:pic>
    </p:spTree>
    <p:extLst>
      <p:ext uri="{BB962C8B-B14F-4D97-AF65-F5344CB8AC3E}">
        <p14:creationId xmlns:p14="http://schemas.microsoft.com/office/powerpoint/2010/main" val="31317268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a:t>
            </a:r>
            <a:endParaRPr lang="en-US" dirty="0"/>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2133600" y="1485205"/>
            <a:ext cx="5267325" cy="5372795"/>
          </a:xfrm>
          <a:prstGeom prst="rect">
            <a:avLst/>
          </a:prstGeom>
          <a:noFill/>
          <a:ln w="9525">
            <a:noFill/>
            <a:miter lim="800000"/>
            <a:headEnd/>
            <a:tailEnd/>
          </a:ln>
        </p:spPr>
      </p:pic>
    </p:spTree>
    <p:extLst>
      <p:ext uri="{BB962C8B-B14F-4D97-AF65-F5344CB8AC3E}">
        <p14:creationId xmlns:p14="http://schemas.microsoft.com/office/powerpoint/2010/main" val="3365888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Master</a:t>
            </a:r>
            <a:endParaRPr lang="en-US" dirty="0"/>
          </a:p>
        </p:txBody>
      </p:sp>
      <p:sp>
        <p:nvSpPr>
          <p:cNvPr id="3" name="Content Placeholder 2"/>
          <p:cNvSpPr>
            <a:spLocks noGrp="1"/>
          </p:cNvSpPr>
          <p:nvPr>
            <p:ph idx="1"/>
          </p:nvPr>
        </p:nvSpPr>
        <p:spPr/>
        <p:txBody>
          <a:bodyPr/>
          <a:lstStyle/>
          <a:p>
            <a:pPr marL="0" indent="0">
              <a:buNone/>
            </a:pPr>
            <a:r>
              <a:rPr lang="en-US" sz="2000" dirty="0"/>
              <a:t>The master console, often referred to as the medical workstation, offers doctors the ability to operate the system via two </a:t>
            </a:r>
            <a:r>
              <a:rPr lang="en-US" sz="2000" dirty="0" err="1"/>
              <a:t>PHANToMR</a:t>
            </a:r>
            <a:r>
              <a:rPr lang="en-US" sz="2000" dirty="0"/>
              <a:t> Premium 1.5 devices from </a:t>
            </a:r>
            <a:r>
              <a:rPr lang="en-US" sz="2000" dirty="0" err="1"/>
              <a:t>Sensable</a:t>
            </a:r>
            <a:r>
              <a:rPr lang="en-US" sz="2000" dirty="0"/>
              <a:t> Inc. A customized handle </a:t>
            </a:r>
            <a:r>
              <a:rPr lang="en-US" sz="2000" dirty="0" err="1"/>
              <a:t>snap-on</a:t>
            </a:r>
            <a:r>
              <a:rPr lang="en-US" sz="2000" dirty="0"/>
              <a:t>, which is similar to handling a pair of tweezers, replaces the original switch in order to replace the digital behavior of the micro-grippers at the distal end of the surgical tools with a continuous input option. The forefinger has to be fixed at a rocker, which is connected to a small DC motor with an integrated position sensor. The force-feedback capabilities of the employed haptic devices are used to display force information that is derived at the instrument tip. Feedback in all translational part is possible, but no torques can be fed back. Forces acting on the instruments are directly measured at the instrument tip by means of sensitive strain gauges sensors. </a:t>
            </a:r>
          </a:p>
        </p:txBody>
      </p:sp>
    </p:spTree>
    <p:extLst>
      <p:ext uri="{BB962C8B-B14F-4D97-AF65-F5344CB8AC3E}">
        <p14:creationId xmlns:p14="http://schemas.microsoft.com/office/powerpoint/2010/main" val="36791228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a:t>
            </a:r>
            <a:endParaRPr lang="en-US" dirty="0"/>
          </a:p>
        </p:txBody>
      </p:sp>
      <p:sp>
        <p:nvSpPr>
          <p:cNvPr id="3" name="Content Placeholder 2"/>
          <p:cNvSpPr>
            <a:spLocks noGrp="1"/>
          </p:cNvSpPr>
          <p:nvPr>
            <p:ph idx="1"/>
          </p:nvPr>
        </p:nvSpPr>
        <p:spPr/>
        <p:txBody>
          <a:bodyPr/>
          <a:lstStyle/>
          <a:p>
            <a:pPr marL="0" indent="0">
              <a:buNone/>
            </a:pPr>
            <a:r>
              <a:rPr lang="en-US" sz="2800" dirty="0"/>
              <a:t>The slave part of our system is composed of four ceiling mounted industrial robots with 6 degrees of freedom. Either surgical tools or the camera can be attached via a magnetic clutch with the manipulators. The coupling system includes a hot-plug show that identifies the instrument and bridges all necessary electrical connections. The surgical tools are the </a:t>
            </a:r>
            <a:r>
              <a:rPr lang="en-US" sz="2800" dirty="0" err="1"/>
              <a:t>EndoWristTM</a:t>
            </a:r>
            <a:r>
              <a:rPr lang="en-US" sz="2800" dirty="0"/>
              <a:t> instruments, originally deployed with the da </a:t>
            </a:r>
            <a:r>
              <a:rPr lang="en-US" sz="2800" dirty="0" err="1"/>
              <a:t>VinciR</a:t>
            </a:r>
            <a:r>
              <a:rPr lang="en-US" sz="2800" dirty="0"/>
              <a:t> system. All instruments are operated by means of trocar kinematics, which ensures the observance of the fulcrum</a:t>
            </a:r>
            <a:r>
              <a:rPr lang="en-US" sz="2800" dirty="0" smtClean="0"/>
              <a:t>.</a:t>
            </a:r>
            <a:endParaRPr lang="en-US" sz="2800" dirty="0"/>
          </a:p>
        </p:txBody>
      </p:sp>
    </p:spTree>
    <p:extLst>
      <p:ext uri="{BB962C8B-B14F-4D97-AF65-F5344CB8AC3E}">
        <p14:creationId xmlns:p14="http://schemas.microsoft.com/office/powerpoint/2010/main" val="39681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1415928" y="1417638"/>
            <a:ext cx="7021007" cy="5440362"/>
          </a:xfrm>
          <a:prstGeom prst="rect">
            <a:avLst/>
          </a:prstGeom>
          <a:noFill/>
          <a:ln w="9525">
            <a:noFill/>
            <a:miter lim="800000"/>
            <a:headEnd/>
            <a:tailEnd/>
          </a:ln>
        </p:spPr>
      </p:pic>
    </p:spTree>
    <p:extLst>
      <p:ext uri="{BB962C8B-B14F-4D97-AF65-F5344CB8AC3E}">
        <p14:creationId xmlns:p14="http://schemas.microsoft.com/office/powerpoint/2010/main" val="733300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attribute</a:t>
            </a:r>
            <a:endParaRPr lang="en-US" dirty="0"/>
          </a:p>
        </p:txBody>
      </p:sp>
      <p:sp>
        <p:nvSpPr>
          <p:cNvPr id="3" name="Content Placeholder 2"/>
          <p:cNvSpPr>
            <a:spLocks noGrp="1"/>
          </p:cNvSpPr>
          <p:nvPr>
            <p:ph idx="1"/>
          </p:nvPr>
        </p:nvSpPr>
        <p:spPr/>
        <p:txBody>
          <a:bodyPr/>
          <a:lstStyle/>
          <a:p>
            <a:r>
              <a:rPr lang="en-US" dirty="0" smtClean="0"/>
              <a:t>Understand the attribute</a:t>
            </a:r>
          </a:p>
          <a:p>
            <a:r>
              <a:rPr lang="en-US" dirty="0" smtClean="0"/>
              <a:t>Define a property set</a:t>
            </a:r>
          </a:p>
          <a:p>
            <a:r>
              <a:rPr lang="en-US" dirty="0" smtClean="0"/>
              <a:t>Define resolute set</a:t>
            </a:r>
            <a:endParaRPr lang="en-US" dirty="0"/>
          </a:p>
        </p:txBody>
      </p:sp>
    </p:spTree>
    <p:extLst>
      <p:ext uri="{BB962C8B-B14F-4D97-AF65-F5344CB8AC3E}">
        <p14:creationId xmlns:p14="http://schemas.microsoft.com/office/powerpoint/2010/main" val="2114835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r>
              <a:rPr lang="en-US" dirty="0" smtClean="0"/>
              <a:t>Attack surface calculation</a:t>
            </a:r>
          </a:p>
          <a:p>
            <a:r>
              <a:rPr lang="en-US" dirty="0" smtClean="0"/>
              <a:t>Threat modeling</a:t>
            </a:r>
          </a:p>
          <a:p>
            <a:endParaRPr lang="en-US" dirty="0"/>
          </a:p>
          <a:p>
            <a:r>
              <a:rPr lang="en-US" dirty="0" smtClean="0"/>
              <a:t>Concepts</a:t>
            </a:r>
          </a:p>
          <a:p>
            <a:pPr lvl="1"/>
            <a:r>
              <a:rPr lang="en-US" dirty="0" smtClean="0"/>
              <a:t>Trust</a:t>
            </a:r>
          </a:p>
          <a:p>
            <a:pPr lvl="1"/>
            <a:r>
              <a:rPr lang="en-US" dirty="0" smtClean="0"/>
              <a:t>Inside/outside</a:t>
            </a:r>
          </a:p>
          <a:p>
            <a:pPr lvl="1"/>
            <a:r>
              <a:rPr lang="en-US" dirty="0" smtClean="0"/>
              <a:t>Flow</a:t>
            </a:r>
          </a:p>
          <a:p>
            <a:pPr lvl="1"/>
            <a:r>
              <a:rPr lang="en-US" dirty="0" smtClean="0"/>
              <a:t>Time  </a:t>
            </a:r>
          </a:p>
          <a:p>
            <a:endParaRPr lang="en-US" dirty="0"/>
          </a:p>
        </p:txBody>
      </p:sp>
    </p:spTree>
    <p:extLst>
      <p:ext uri="{BB962C8B-B14F-4D97-AF65-F5344CB8AC3E}">
        <p14:creationId xmlns:p14="http://schemas.microsoft.com/office/powerpoint/2010/main" val="1315448779"/>
      </p:ext>
    </p:extLst>
  </p:cSld>
  <p:clrMapOvr>
    <a:masterClrMapping/>
  </p:clrMapOvr>
  <p:timing>
    <p:tnLst>
      <p:par>
        <p:cTn id="1" dur="indefinite" restart="never" nodeType="tmRoot"/>
      </p:par>
    </p:tnLst>
  </p:timing>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13504</TotalTime>
  <Words>885</Words>
  <Application>Microsoft Office PowerPoint</Application>
  <PresentationFormat>On-screen Show (4:3)</PresentationFormat>
  <Paragraphs>151</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Arial</vt:lpstr>
      <vt:lpstr>Calibri</vt:lpstr>
      <vt:lpstr>Times New Roman</vt:lpstr>
      <vt:lpstr>Verdana</vt:lpstr>
      <vt:lpstr>ヒラギノ角ゴ Pro W3</vt:lpstr>
      <vt:lpstr>syse802Template</vt:lpstr>
      <vt:lpstr>CPSC 875</vt:lpstr>
      <vt:lpstr>Master/Slave</vt:lpstr>
      <vt:lpstr>Master</vt:lpstr>
      <vt:lpstr>Slave</vt:lpstr>
      <vt:lpstr>Master</vt:lpstr>
      <vt:lpstr>Slave</vt:lpstr>
      <vt:lpstr>Architecture</vt:lpstr>
      <vt:lpstr>New attribute</vt:lpstr>
      <vt:lpstr>Security</vt:lpstr>
      <vt:lpstr>Dataflow diagram for CC</vt:lpstr>
      <vt:lpstr>Hazards and risks</vt:lpstr>
      <vt:lpstr>PowerPoint Presentation</vt:lpstr>
      <vt:lpstr>STRIDE</vt:lpstr>
      <vt:lpstr>Activities</vt:lpstr>
      <vt:lpstr>Resolute</vt:lpstr>
      <vt:lpstr>PowerPoint Presentation</vt:lpstr>
      <vt:lpstr>PowerPoint Presentation</vt:lpstr>
      <vt:lpstr>PowerPoint Presentation</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875</dc:title>
  <dc:creator>McGregor</dc:creator>
  <cp:lastModifiedBy>John Mcgregor</cp:lastModifiedBy>
  <cp:revision>56</cp:revision>
  <dcterms:created xsi:type="dcterms:W3CDTF">2011-04-11T00:12:08Z</dcterms:created>
  <dcterms:modified xsi:type="dcterms:W3CDTF">2017-04-04T18:46:14Z</dcterms:modified>
</cp:coreProperties>
</file>