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0" r:id="rId2"/>
    <p:sldId id="288" r:id="rId3"/>
    <p:sldId id="289" r:id="rId4"/>
    <p:sldId id="290" r:id="rId5"/>
    <p:sldId id="291" r:id="rId6"/>
    <p:sldId id="292" r:id="rId7"/>
    <p:sldId id="28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7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2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0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edded.com/design/prototyping-and-development/4006464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C25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Safety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544" y="5864394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http://resources.sei.cmu.edu/asset_files/TechnicalReport/2016_005_001_484836.pdf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safety </a:t>
            </a:r>
            <a:r>
              <a:rPr lang="en-US" dirty="0" smtClean="0"/>
              <a:t>risk, current </a:t>
            </a:r>
            <a:r>
              <a:rPr lang="en-US" dirty="0"/>
              <a:t>conditions are hazards and potential consequences are accidents.</a:t>
            </a:r>
          </a:p>
        </p:txBody>
      </p:sp>
    </p:spTree>
    <p:extLst>
      <p:ext uri="{BB962C8B-B14F-4D97-AF65-F5344CB8AC3E}">
        <p14:creationId xmlns:p14="http://schemas.microsoft.com/office/powerpoint/2010/main" val="159056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Safeth</a:t>
            </a:r>
            <a:r>
              <a:rPr lang="en-US" dirty="0" smtClean="0"/>
              <a:t> Analysis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36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80" y="1986771"/>
            <a:ext cx="7814439" cy="346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4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95400"/>
            <a:ext cx="6217051" cy="54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2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99" y="436916"/>
            <a:ext cx="8480401" cy="59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49" y="1569250"/>
            <a:ext cx="7162501" cy="37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8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699" y="1978348"/>
            <a:ext cx="8136601" cy="37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6723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24" y="4755808"/>
            <a:ext cx="8537701" cy="20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5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74" y="2763098"/>
            <a:ext cx="8050651" cy="220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0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024" y="2164681"/>
            <a:ext cx="8107951" cy="3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19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874" y="1963416"/>
            <a:ext cx="5300251" cy="29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2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critical systems</a:t>
            </a:r>
            <a:endParaRPr lang="en-US" dirty="0"/>
          </a:p>
        </p:txBody>
      </p:sp>
      <p:pic>
        <p:nvPicPr>
          <p:cNvPr id="3074" name="Picture 2" descr="http://m.eet.com/media/1042175/0509feat2fig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731711" cy="19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278" y="5610225"/>
            <a:ext cx="9007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Taken from: http</a:t>
            </a:r>
            <a:r>
              <a:rPr lang="en-US" dirty="0">
                <a:hlinkClick r:id="rId3"/>
              </a:rPr>
              <a:t>://www.embedded.com/design/prototyping-and-development/4006464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Architecture-of-safety-critical-systems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25" y="846138"/>
            <a:ext cx="4899150" cy="58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98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24" y="1752600"/>
            <a:ext cx="6045151" cy="38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83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09125"/>
            <a:ext cx="8229600" cy="37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77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49" y="1554916"/>
            <a:ext cx="8079301" cy="37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53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1299" y="2243514"/>
            <a:ext cx="6761401" cy="32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4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system </a:t>
            </a:r>
            <a:r>
              <a:rPr lang="en-US" sz="2000" dirty="0" err="1"/>
              <a:t>pilot_cockpit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extends </a:t>
            </a:r>
            <a:r>
              <a:rPr lang="en-US" sz="2000" dirty="0" err="1"/>
              <a:t>Top_Level_Pkg</a:t>
            </a:r>
            <a:r>
              <a:rPr lang="en-US" sz="2000" dirty="0"/>
              <a:t>::</a:t>
            </a:r>
            <a:r>
              <a:rPr lang="en-US" sz="2000" dirty="0" err="1"/>
              <a:t>Pilot_Cockpit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annex </a:t>
            </a:r>
            <a:r>
              <a:rPr lang="en-US" sz="2000" dirty="0"/>
              <a:t>EMV2{**</a:t>
            </a:r>
          </a:p>
          <a:p>
            <a:pPr marL="0" indent="0">
              <a:buNone/>
            </a:pPr>
            <a:r>
              <a:rPr lang="en-US" sz="2000" b="1" dirty="0"/>
              <a:t>use types </a:t>
            </a:r>
            <a:r>
              <a:rPr lang="en-US" sz="2000" dirty="0" err="1"/>
              <a:t>FADEC_Error_Library</a:t>
            </a:r>
            <a:r>
              <a:rPr lang="en-US" sz="2000" b="1" dirty="0"/>
              <a:t>;</a:t>
            </a:r>
          </a:p>
          <a:p>
            <a:pPr marL="0" indent="0">
              <a:buNone/>
            </a:pPr>
            <a:r>
              <a:rPr lang="en-US" sz="2000" b="1" dirty="0"/>
              <a:t>error propagations</a:t>
            </a:r>
          </a:p>
          <a:p>
            <a:pPr marL="0" indent="0">
              <a:buNone/>
            </a:pPr>
            <a:r>
              <a:rPr lang="en-US" sz="2000" dirty="0" err="1"/>
              <a:t>PLA_Cmd</a:t>
            </a:r>
            <a:r>
              <a:rPr lang="en-US" sz="2000" b="1" dirty="0"/>
              <a:t>: out propagation {</a:t>
            </a:r>
            <a:r>
              <a:rPr lang="en-US" sz="2000" dirty="0" err="1"/>
              <a:t>No_Data</a:t>
            </a:r>
            <a:r>
              <a:rPr lang="en-US" sz="2000" b="1" dirty="0" err="1"/>
              <a:t>,</a:t>
            </a:r>
            <a:r>
              <a:rPr lang="en-US" sz="2000" dirty="0" err="1"/>
              <a:t>Bad_Data</a:t>
            </a:r>
            <a:r>
              <a:rPr lang="en-US" sz="2000" b="1" dirty="0" err="1"/>
              <a:t>,</a:t>
            </a:r>
            <a:r>
              <a:rPr lang="en-US" sz="2000" dirty="0" err="1"/>
              <a:t>Late_Data</a:t>
            </a:r>
            <a:r>
              <a:rPr lang="en-US" sz="2000" b="1" dirty="0"/>
              <a:t>};</a:t>
            </a:r>
          </a:p>
          <a:p>
            <a:pPr marL="0" indent="0">
              <a:buNone/>
            </a:pPr>
            <a:r>
              <a:rPr lang="en-US" sz="2000" dirty="0" err="1"/>
              <a:t>autopilot_control</a:t>
            </a:r>
            <a:r>
              <a:rPr lang="en-US" sz="2000" b="1" dirty="0"/>
              <a:t>: out propagation {</a:t>
            </a:r>
            <a:r>
              <a:rPr lang="en-US" sz="2000" dirty="0" err="1"/>
              <a:t>No_Data</a:t>
            </a:r>
            <a:r>
              <a:rPr lang="en-US" sz="2000" b="1" dirty="0" err="1"/>
              <a:t>,</a:t>
            </a:r>
            <a:r>
              <a:rPr lang="en-US" sz="2000" dirty="0" err="1"/>
              <a:t>Bad_Data</a:t>
            </a:r>
            <a:r>
              <a:rPr lang="en-US" sz="2000" b="1" dirty="0" err="1"/>
              <a:t>,</a:t>
            </a:r>
            <a:r>
              <a:rPr lang="en-US" sz="2000" dirty="0" err="1"/>
              <a:t>Late_Data</a:t>
            </a:r>
            <a:r>
              <a:rPr lang="en-US" sz="2000" b="1" dirty="0"/>
              <a:t>};</a:t>
            </a:r>
          </a:p>
          <a:p>
            <a:pPr marL="0" indent="0">
              <a:buNone/>
            </a:pPr>
            <a:r>
              <a:rPr lang="en-US" sz="2000" dirty="0" err="1"/>
              <a:t>speed_feedback</a:t>
            </a:r>
            <a:r>
              <a:rPr lang="en-US" sz="2000" b="1" dirty="0"/>
              <a:t>: in propagation {</a:t>
            </a:r>
            <a:r>
              <a:rPr lang="en-US" sz="2000" dirty="0" err="1"/>
              <a:t>No_Data</a:t>
            </a:r>
            <a:r>
              <a:rPr lang="en-US" sz="2000" b="1" dirty="0" err="1"/>
              <a:t>,</a:t>
            </a:r>
            <a:r>
              <a:rPr lang="en-US" sz="2000" dirty="0" err="1"/>
              <a:t>Bad_Data</a:t>
            </a:r>
            <a:r>
              <a:rPr lang="en-US" sz="2000" b="1" dirty="0" err="1"/>
              <a:t>,</a:t>
            </a:r>
            <a:r>
              <a:rPr lang="en-US" sz="2000" dirty="0" err="1"/>
              <a:t>Late_Data</a:t>
            </a:r>
            <a:r>
              <a:rPr lang="en-US" sz="2000" b="1" dirty="0" err="1"/>
              <a:t>,</a:t>
            </a:r>
            <a:r>
              <a:rPr lang="en-US" sz="2000" dirty="0" err="1"/>
              <a:t>AsymmetricSpeedFeedback</a:t>
            </a:r>
            <a:r>
              <a:rPr lang="en-US" sz="2000" b="1" dirty="0"/>
              <a:t>};</a:t>
            </a:r>
          </a:p>
          <a:p>
            <a:pPr marL="0" indent="0">
              <a:buNone/>
            </a:pPr>
            <a:r>
              <a:rPr lang="en-US" sz="2000" b="1" dirty="0"/>
              <a:t>end propagations;</a:t>
            </a:r>
          </a:p>
          <a:p>
            <a:pPr marL="0" indent="0">
              <a:buNone/>
            </a:pPr>
            <a:r>
              <a:rPr lang="en-US" sz="2000" dirty="0"/>
              <a:t>**};</a:t>
            </a:r>
          </a:p>
          <a:p>
            <a:pPr marL="0" indent="0">
              <a:buNone/>
            </a:pPr>
            <a:r>
              <a:rPr lang="en-US" sz="2000" b="1" dirty="0"/>
              <a:t>end </a:t>
            </a:r>
            <a:r>
              <a:rPr lang="en-US" sz="2000" dirty="0" err="1"/>
              <a:t>pilot_cockpit</a:t>
            </a:r>
            <a:r>
              <a:rPr lang="en-US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41081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package </a:t>
            </a:r>
            <a:r>
              <a:rPr lang="en-US" sz="1800" dirty="0" err="1"/>
              <a:t>FADEC_Error_Library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public</a:t>
            </a:r>
          </a:p>
          <a:p>
            <a:pPr marL="0" indent="0">
              <a:buNone/>
            </a:pPr>
            <a:r>
              <a:rPr lang="en-US" sz="1800" b="1" dirty="0"/>
              <a:t>with </a:t>
            </a:r>
            <a:r>
              <a:rPr lang="en-US" sz="1800" dirty="0" err="1"/>
              <a:t>ErrorLibrary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b="1" dirty="0"/>
              <a:t>annex </a:t>
            </a:r>
            <a:r>
              <a:rPr lang="en-US" sz="1800" dirty="0"/>
              <a:t>EMV2{**</a:t>
            </a:r>
          </a:p>
          <a:p>
            <a:pPr marL="0" indent="0">
              <a:buNone/>
            </a:pPr>
            <a:r>
              <a:rPr lang="en-US" sz="1800" b="1" dirty="0"/>
              <a:t>error types extends </a:t>
            </a:r>
            <a:r>
              <a:rPr lang="en-US" sz="1800" dirty="0" err="1"/>
              <a:t>ErrorLibrary</a:t>
            </a:r>
            <a:r>
              <a:rPr lang="en-US" sz="1800" dirty="0"/>
              <a:t> </a:t>
            </a:r>
            <a:r>
              <a:rPr lang="en-US" sz="1800" b="1" dirty="0"/>
              <a:t>with</a:t>
            </a:r>
          </a:p>
          <a:p>
            <a:pPr marL="0" indent="0">
              <a:buNone/>
            </a:pPr>
            <a:r>
              <a:rPr lang="en-US" sz="1800" dirty="0" err="1"/>
              <a:t>No_Flow_Cmd</a:t>
            </a:r>
            <a:r>
              <a:rPr lang="en-US" sz="1800" b="1" dirty="0"/>
              <a:t>: type extends </a:t>
            </a:r>
            <a:r>
              <a:rPr lang="en-US" sz="1800" dirty="0" err="1"/>
              <a:t>ServiceOmission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r>
              <a:rPr lang="en-US" sz="1800" dirty="0" err="1"/>
              <a:t>No_Data</a:t>
            </a:r>
            <a:r>
              <a:rPr lang="en-US" sz="1800" b="1" dirty="0"/>
              <a:t>: type extends </a:t>
            </a:r>
            <a:r>
              <a:rPr lang="en-US" sz="1800" dirty="0" err="1"/>
              <a:t>ItemOmission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r>
              <a:rPr lang="en-US" sz="1800" dirty="0" err="1"/>
              <a:t>Bad_Flow_Cmd</a:t>
            </a:r>
            <a:r>
              <a:rPr lang="en-US" sz="1800" b="1" dirty="0"/>
              <a:t>: type extends </a:t>
            </a:r>
            <a:r>
              <a:rPr lang="en-US" sz="1800" dirty="0" err="1"/>
              <a:t>BadValue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r>
              <a:rPr lang="en-US" sz="1800" dirty="0" err="1"/>
              <a:t>Bad_Data</a:t>
            </a:r>
            <a:r>
              <a:rPr lang="en-US" sz="1800" b="1" dirty="0"/>
              <a:t>: type extends </a:t>
            </a:r>
            <a:r>
              <a:rPr lang="en-US" sz="1800" dirty="0" err="1"/>
              <a:t>BadValue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r>
              <a:rPr lang="en-US" sz="1800" dirty="0" err="1"/>
              <a:t>Default_Data</a:t>
            </a:r>
            <a:r>
              <a:rPr lang="en-US" sz="1800" b="1" dirty="0"/>
              <a:t>: type ;</a:t>
            </a:r>
          </a:p>
          <a:p>
            <a:pPr marL="0" indent="0">
              <a:buNone/>
            </a:pPr>
            <a:r>
              <a:rPr lang="en-US" sz="1800" dirty="0" err="1"/>
              <a:t>Late_data</a:t>
            </a:r>
            <a:r>
              <a:rPr lang="en-US" sz="1800" b="1" dirty="0"/>
              <a:t>: type;</a:t>
            </a:r>
          </a:p>
          <a:p>
            <a:pPr marL="0" indent="0">
              <a:buNone/>
            </a:pPr>
            <a:r>
              <a:rPr lang="en-US" sz="1800" dirty="0"/>
              <a:t>-- type sets</a:t>
            </a:r>
          </a:p>
          <a:p>
            <a:pPr marL="0" indent="0">
              <a:buNone/>
            </a:pPr>
            <a:r>
              <a:rPr lang="en-US" sz="1800" dirty="0" err="1"/>
              <a:t>AsymmetricSpeedFeedback</a:t>
            </a:r>
            <a:r>
              <a:rPr lang="en-US" sz="1800" b="1" dirty="0"/>
              <a:t>: type set {</a:t>
            </a:r>
            <a:r>
              <a:rPr lang="en-US" sz="1800" dirty="0" err="1"/>
              <a:t>AsymmetricValue</a:t>
            </a:r>
            <a:r>
              <a:rPr lang="en-US" sz="1800" b="1" dirty="0" err="1"/>
              <a:t>,</a:t>
            </a:r>
            <a:r>
              <a:rPr lang="en-US" sz="1800" dirty="0" err="1"/>
              <a:t>AsymmetricOmission</a:t>
            </a:r>
            <a:r>
              <a:rPr lang="en-US" sz="1800" b="1" dirty="0"/>
              <a:t>,</a:t>
            </a:r>
          </a:p>
          <a:p>
            <a:pPr marL="0" indent="0">
              <a:buNone/>
            </a:pPr>
            <a:r>
              <a:rPr lang="en-US" sz="1800" dirty="0" err="1"/>
              <a:t>AsymmetricTiming</a:t>
            </a:r>
            <a:r>
              <a:rPr lang="en-US" sz="1800" b="1" dirty="0"/>
              <a:t>};</a:t>
            </a:r>
          </a:p>
          <a:p>
            <a:pPr marL="0" indent="0">
              <a:buNone/>
            </a:pPr>
            <a:r>
              <a:rPr lang="en-US" sz="1800" b="1" dirty="0"/>
              <a:t>end types;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8366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error behavior </a:t>
            </a:r>
            <a:r>
              <a:rPr lang="en-US" sz="2000" dirty="0" err="1"/>
              <a:t>Engine_System_esm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use types </a:t>
            </a:r>
            <a:r>
              <a:rPr lang="en-US" sz="2000" dirty="0" err="1"/>
              <a:t>ErrorLibrary</a:t>
            </a:r>
            <a:r>
              <a:rPr lang="en-US" sz="2000" b="1" dirty="0"/>
              <a:t>, </a:t>
            </a:r>
            <a:r>
              <a:rPr lang="en-US" sz="2000" dirty="0" err="1"/>
              <a:t>FADEC_Error_Library</a:t>
            </a:r>
            <a:r>
              <a:rPr lang="en-US" sz="2000" b="1" dirty="0"/>
              <a:t>;</a:t>
            </a:r>
          </a:p>
          <a:p>
            <a:pPr marL="0" indent="0">
              <a:buNone/>
            </a:pPr>
            <a:r>
              <a:rPr lang="en-US" sz="2000" b="1" dirty="0"/>
              <a:t>events</a:t>
            </a:r>
          </a:p>
          <a:p>
            <a:pPr marL="0" indent="0">
              <a:buNone/>
            </a:pPr>
            <a:r>
              <a:rPr lang="en-US" sz="2000" dirty="0" err="1"/>
              <a:t>failure_event</a:t>
            </a:r>
            <a:r>
              <a:rPr lang="en-US" sz="2000" b="1" dirty="0"/>
              <a:t>: error event;</a:t>
            </a:r>
          </a:p>
          <a:p>
            <a:pPr marL="0" indent="0">
              <a:buNone/>
            </a:pPr>
            <a:r>
              <a:rPr lang="en-US" sz="2000" dirty="0" err="1"/>
              <a:t>repair_event</a:t>
            </a:r>
            <a:r>
              <a:rPr lang="en-US" sz="2000" b="1" dirty="0"/>
              <a:t>: repair event;</a:t>
            </a:r>
          </a:p>
          <a:p>
            <a:pPr marL="0" indent="0">
              <a:buNone/>
            </a:pPr>
            <a:r>
              <a:rPr lang="en-US" sz="2000" b="1" dirty="0"/>
              <a:t>states</a:t>
            </a:r>
          </a:p>
          <a:p>
            <a:pPr marL="0" indent="0">
              <a:buNone/>
            </a:pPr>
            <a:r>
              <a:rPr lang="en-US" sz="2000" dirty="0"/>
              <a:t>nominal</a:t>
            </a:r>
            <a:r>
              <a:rPr lang="en-US" sz="2000" b="1" dirty="0"/>
              <a:t>: initial state;</a:t>
            </a:r>
          </a:p>
          <a:p>
            <a:pPr marL="0" indent="0">
              <a:buNone/>
            </a:pPr>
            <a:r>
              <a:rPr lang="en-US" sz="2000" dirty="0" err="1"/>
              <a:t>ineffective_thrust</a:t>
            </a:r>
            <a:r>
              <a:rPr lang="en-US" sz="2000" b="1" dirty="0"/>
              <a:t>: state;</a:t>
            </a:r>
          </a:p>
          <a:p>
            <a:pPr marL="0" indent="0">
              <a:buNone/>
            </a:pPr>
            <a:r>
              <a:rPr lang="en-US" sz="2000" dirty="0" err="1"/>
              <a:t>no_thrust</a:t>
            </a:r>
            <a:r>
              <a:rPr lang="en-US" sz="2000" b="1" dirty="0"/>
              <a:t>: state;</a:t>
            </a:r>
          </a:p>
          <a:p>
            <a:pPr marL="0" indent="0">
              <a:buNone/>
            </a:pPr>
            <a:r>
              <a:rPr lang="en-US" sz="2000" dirty="0" err="1"/>
              <a:t>too_little</a:t>
            </a:r>
            <a:r>
              <a:rPr lang="en-US" sz="2000" b="1" dirty="0"/>
              <a:t>: state;</a:t>
            </a:r>
          </a:p>
          <a:p>
            <a:pPr marL="0" indent="0">
              <a:buNone/>
            </a:pPr>
            <a:r>
              <a:rPr lang="en-US" sz="2000" dirty="0" err="1"/>
              <a:t>too_much</a:t>
            </a:r>
            <a:r>
              <a:rPr lang="en-US" sz="2000" b="1" dirty="0"/>
              <a:t>: state;</a:t>
            </a:r>
          </a:p>
          <a:p>
            <a:pPr marL="0" indent="0">
              <a:buNone/>
            </a:pPr>
            <a:r>
              <a:rPr lang="en-US" sz="2000" dirty="0" err="1"/>
              <a:t>cmd_response_errors</a:t>
            </a:r>
            <a:r>
              <a:rPr lang="en-US" sz="2000" b="1" dirty="0"/>
              <a:t>: state;</a:t>
            </a:r>
          </a:p>
          <a:p>
            <a:pPr marL="0" indent="0">
              <a:buNone/>
            </a:pPr>
            <a:r>
              <a:rPr lang="en-US" sz="2000" dirty="0"/>
              <a:t>LOTC</a:t>
            </a:r>
            <a:r>
              <a:rPr lang="en-US" sz="2000" b="1" dirty="0"/>
              <a:t>: state;</a:t>
            </a:r>
          </a:p>
          <a:p>
            <a:pPr marL="0" indent="0">
              <a:buNone/>
            </a:pPr>
            <a:r>
              <a:rPr lang="en-US" sz="2000" b="1" dirty="0"/>
              <a:t>end behavior;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4108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74" y="2935098"/>
            <a:ext cx="8050651" cy="18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45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274" y="2945848"/>
            <a:ext cx="7821451" cy="18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4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Tree Analysis</a:t>
            </a:r>
            <a:endParaRPr lang="en-US" dirty="0"/>
          </a:p>
        </p:txBody>
      </p:sp>
      <p:pic>
        <p:nvPicPr>
          <p:cNvPr id="4098" name="Picture 2" descr="http://m.eet.com/media/1042176/0509feat2fig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2031"/>
            <a:ext cx="3810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9" y="1737666"/>
            <a:ext cx="8136601" cy="33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8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24" y="1344097"/>
            <a:ext cx="6388951" cy="503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64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91" y="2103166"/>
            <a:ext cx="7795709" cy="37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1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24" y="1295400"/>
            <a:ext cx="7878751" cy="53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view</a:t>
            </a:r>
            <a:endParaRPr lang="en-US" dirty="0"/>
          </a:p>
        </p:txBody>
      </p:sp>
      <p:pic>
        <p:nvPicPr>
          <p:cNvPr id="5124" name="Picture 4" descr="http://m.eet.com/media/1042185/0509feat2fig8_lg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24969"/>
            <a:ext cx="7620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 over</a:t>
            </a:r>
            <a:endParaRPr lang="en-US" dirty="0"/>
          </a:p>
        </p:txBody>
      </p:sp>
      <p:pic>
        <p:nvPicPr>
          <p:cNvPr id="6146" name="Picture 2" descr="http://m.eet.com/media/1042182/0509feat2fig9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129050" cy="26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49" y="530083"/>
            <a:ext cx="7964701" cy="57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637582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define </a:t>
            </a:r>
            <a:r>
              <a:rPr lang="en-US" dirty="0"/>
              <a:t>a safety risk in the sense of a risk described by </a:t>
            </a:r>
            <a:r>
              <a:rPr lang="en-US" dirty="0" err="1"/>
              <a:t>Gluch</a:t>
            </a:r>
            <a:r>
              <a:rPr lang="en-US" dirty="0"/>
              <a:t>, where a risk is a value </a:t>
            </a:r>
            <a:r>
              <a:rPr lang="en-US" dirty="0" smtClean="0"/>
              <a:t>judgment (concern </a:t>
            </a:r>
            <a:r>
              <a:rPr lang="en-US" dirty="0"/>
              <a:t>and likelihood) made upon the potential implications of current conditions that </a:t>
            </a:r>
            <a:r>
              <a:rPr lang="en-US" dirty="0" smtClean="0"/>
              <a:t>suggests a </a:t>
            </a:r>
            <a:r>
              <a:rPr lang="en-US" dirty="0"/>
              <a:t>possible transition into an undesirable condition (consequence)” [</a:t>
            </a:r>
            <a:r>
              <a:rPr lang="en-US" dirty="0" err="1"/>
              <a:t>Gluch</a:t>
            </a:r>
            <a:r>
              <a:rPr lang="en-US" dirty="0"/>
              <a:t> 1994].</a:t>
            </a:r>
          </a:p>
        </p:txBody>
      </p:sp>
    </p:spTree>
    <p:extLst>
      <p:ext uri="{BB962C8B-B14F-4D97-AF65-F5344CB8AC3E}">
        <p14:creationId xmlns:p14="http://schemas.microsoft.com/office/powerpoint/2010/main" val="2273151588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19725</TotalTime>
  <Words>265</Words>
  <Application>Microsoft Office PowerPoint</Application>
  <PresentationFormat>On-screen Show (4:3)</PresentationFormat>
  <Paragraphs>63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Times New Roman</vt:lpstr>
      <vt:lpstr>Verdana</vt:lpstr>
      <vt:lpstr>ヒラギノ角ゴ Pro W3</vt:lpstr>
      <vt:lpstr>syse802Template</vt:lpstr>
      <vt:lpstr>CPSC 875</vt:lpstr>
      <vt:lpstr>Safety critical systems</vt:lpstr>
      <vt:lpstr>Fault Tree Analysis</vt:lpstr>
      <vt:lpstr>A different view</vt:lpstr>
      <vt:lpstr>Fail over</vt:lpstr>
      <vt:lpstr>PowerPoint Presentation</vt:lpstr>
      <vt:lpstr>PowerPoint Presentation</vt:lpstr>
      <vt:lpstr>PowerPoint Presentation</vt:lpstr>
      <vt:lpstr>Risk</vt:lpstr>
      <vt:lpstr>Risk - 2</vt:lpstr>
      <vt:lpstr>Safeth Analysis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John Mcgregor</cp:lastModifiedBy>
  <cp:revision>74</cp:revision>
  <dcterms:created xsi:type="dcterms:W3CDTF">2011-04-11T00:12:08Z</dcterms:created>
  <dcterms:modified xsi:type="dcterms:W3CDTF">2017-04-13T11:50:50Z</dcterms:modified>
</cp:coreProperties>
</file>