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0" r:id="rId2"/>
    <p:sldId id="264" r:id="rId3"/>
    <p:sldId id="263" r:id="rId4"/>
    <p:sldId id="265" r:id="rId5"/>
    <p:sldId id="291" r:id="rId6"/>
    <p:sldId id="308" r:id="rId7"/>
    <p:sldId id="290" r:id="rId8"/>
    <p:sldId id="262" r:id="rId9"/>
    <p:sldId id="287" r:id="rId10"/>
    <p:sldId id="288" r:id="rId11"/>
    <p:sldId id="270" r:id="rId12"/>
    <p:sldId id="309" r:id="rId13"/>
    <p:sldId id="296" r:id="rId14"/>
    <p:sldId id="297" r:id="rId15"/>
    <p:sldId id="306" r:id="rId16"/>
    <p:sldId id="307" r:id="rId17"/>
    <p:sldId id="298" r:id="rId18"/>
    <p:sldId id="299" r:id="rId19"/>
    <p:sldId id="294" r:id="rId20"/>
    <p:sldId id="300" r:id="rId21"/>
    <p:sldId id="301" r:id="rId22"/>
    <p:sldId id="302" r:id="rId23"/>
    <p:sldId id="303" r:id="rId24"/>
    <p:sldId id="304" r:id="rId25"/>
    <p:sldId id="305" r:id="rId26"/>
    <p:sldId id="310" r:id="rId27"/>
    <p:sldId id="271" r:id="rId28"/>
    <p:sldId id="266" r:id="rId29"/>
    <p:sldId id="261" r:id="rId30"/>
    <p:sldId id="268" r:id="rId31"/>
    <p:sldId id="269" r:id="rId32"/>
    <p:sldId id="273" r:id="rId33"/>
    <p:sldId id="274" r:id="rId34"/>
    <p:sldId id="282" r:id="rId35"/>
    <p:sldId id="283" r:id="rId36"/>
    <p:sldId id="279" r:id="rId37"/>
    <p:sldId id="278" r:id="rId38"/>
    <p:sldId id="275" r:id="rId39"/>
    <p:sldId id="276" r:id="rId40"/>
    <p:sldId id="277" r:id="rId41"/>
    <p:sldId id="292" r:id="rId42"/>
    <p:sldId id="311"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52" d="100"/>
          <a:sy n="52"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1178181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a:t>
            </a:r>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24</a:t>
            </a:fld>
            <a:endParaRPr lang="en-US"/>
          </a:p>
        </p:txBody>
      </p:sp>
    </p:spTree>
    <p:extLst>
      <p:ext uri="{BB962C8B-B14F-4D97-AF65-F5344CB8AC3E}">
        <p14:creationId xmlns:p14="http://schemas.microsoft.com/office/powerpoint/2010/main" val="23096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1/17/2019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1/17/2019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1/17/2019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1/17/2019</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1/17/2019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1/17/2019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1/17/2019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1/17/2019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Quality attributes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quality</a:t>
            </a:r>
            <a:endParaRPr lang="en-US" dirty="0"/>
          </a:p>
        </p:txBody>
      </p:sp>
      <p:sp>
        <p:nvSpPr>
          <p:cNvPr id="3" name="Content Placeholder 2"/>
          <p:cNvSpPr>
            <a:spLocks noGrp="1"/>
          </p:cNvSpPr>
          <p:nvPr>
            <p:ph idx="1"/>
          </p:nvPr>
        </p:nvSpPr>
        <p:spPr/>
        <p:txBody>
          <a:bodyPr/>
          <a:lstStyle/>
          <a:p>
            <a:r>
              <a:rPr lang="en-US" dirty="0" smtClean="0"/>
              <a:t>The executive</a:t>
            </a:r>
          </a:p>
          <a:p>
            <a:r>
              <a:rPr lang="en-US" dirty="0" smtClean="0"/>
              <a:t>The customer</a:t>
            </a:r>
          </a:p>
          <a:p>
            <a:r>
              <a:rPr lang="en-US" dirty="0" smtClean="0"/>
              <a:t>The developer</a:t>
            </a:r>
          </a:p>
          <a:p>
            <a:r>
              <a:rPr lang="en-US" dirty="0" smtClean="0"/>
              <a:t>The tester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without a name</a:t>
            </a:r>
            <a:endParaRPr lang="en-US" dirty="0"/>
          </a:p>
        </p:txBody>
      </p:sp>
      <p:sp>
        <p:nvSpPr>
          <p:cNvPr id="3" name="Content Placeholder 2"/>
          <p:cNvSpPr>
            <a:spLocks noGrp="1"/>
          </p:cNvSpPr>
          <p:nvPr>
            <p:ph idx="1"/>
          </p:nvPr>
        </p:nvSpPr>
        <p:spPr>
          <a:xfrm>
            <a:off x="457200" y="1600200"/>
            <a:ext cx="5086350" cy="4525963"/>
          </a:xfrm>
        </p:spPr>
        <p:txBody>
          <a:bodyPr/>
          <a:lstStyle/>
          <a:p>
            <a:pPr>
              <a:buNone/>
            </a:pPr>
            <a:r>
              <a:rPr lang="en-US" dirty="0" smtClean="0"/>
              <a:t>Naming something denotes certain properties more than others. By not putting into words what we see or feel about this scene we allow each viewer to emphasize what is important to them.</a:t>
            </a:r>
          </a:p>
        </p:txBody>
      </p:sp>
      <p:pic>
        <p:nvPicPr>
          <p:cNvPr id="131075" name="Picture 3" descr="fern"/>
          <p:cNvPicPr>
            <a:picLocks noChangeAspect="1" noChangeArrowheads="1"/>
          </p:cNvPicPr>
          <p:nvPr/>
        </p:nvPicPr>
        <p:blipFill>
          <a:blip r:embed="rId2"/>
          <a:srcRect/>
          <a:stretch>
            <a:fillRect/>
          </a:stretch>
        </p:blipFill>
        <p:spPr bwMode="auto">
          <a:xfrm>
            <a:off x="5543550" y="1600200"/>
            <a:ext cx="3143250" cy="4549775"/>
          </a:xfrm>
          <a:prstGeom prst="rect">
            <a:avLst/>
          </a:prstGeom>
          <a:noFill/>
        </p:spPr>
      </p:pic>
      <p:sp>
        <p:nvSpPr>
          <p:cNvPr id="131073" name="Text Box 1"/>
          <p:cNvSpPr txBox="1">
            <a:spLocks noChangeArrowheads="1"/>
          </p:cNvSpPr>
          <p:nvPr/>
        </p:nvSpPr>
        <p:spPr bwMode="auto">
          <a:xfrm>
            <a:off x="1295400" y="5562600"/>
            <a:ext cx="219868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Error/Error Ontology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8349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wrong?</a:t>
            </a:r>
            <a:endParaRPr lang="en-US" dirty="0"/>
          </a:p>
        </p:txBody>
      </p:sp>
      <p:sp>
        <p:nvSpPr>
          <p:cNvPr id="3" name="Content Placeholder 2"/>
          <p:cNvSpPr>
            <a:spLocks noGrp="1"/>
          </p:cNvSpPr>
          <p:nvPr>
            <p:ph idx="1"/>
          </p:nvPr>
        </p:nvSpPr>
        <p:spPr/>
        <p:txBody>
          <a:bodyPr/>
          <a:lstStyle/>
          <a:p>
            <a:r>
              <a:rPr lang="en-US" dirty="0"/>
              <a:t>Error vs uncertainty</a:t>
            </a:r>
          </a:p>
          <a:p>
            <a:pPr lvl="1"/>
            <a:r>
              <a:rPr lang="en-US" dirty="0"/>
              <a:t>Uncertainty in every </a:t>
            </a:r>
            <a:r>
              <a:rPr lang="en-US" dirty="0" smtClean="0"/>
              <a:t>measurement</a:t>
            </a:r>
          </a:p>
          <a:p>
            <a:pPr lvl="2"/>
            <a:r>
              <a:rPr lang="en-US" dirty="0" smtClean="0"/>
              <a:t>Object being measured expands/contracts with temperature</a:t>
            </a:r>
            <a:endParaRPr lang="en-US" dirty="0"/>
          </a:p>
          <a:p>
            <a:pPr lvl="1"/>
            <a:r>
              <a:rPr lang="en-US" dirty="0"/>
              <a:t>Represent 1/3 </a:t>
            </a:r>
            <a:r>
              <a:rPr lang="en-US" dirty="0" smtClean="0"/>
              <a:t>as a decimal</a:t>
            </a:r>
            <a:endParaRPr lang="en-US" dirty="0"/>
          </a:p>
          <a:p>
            <a:pPr lvl="1"/>
            <a:r>
              <a:rPr lang="en-US" dirty="0"/>
              <a:t>Eyeball </a:t>
            </a:r>
            <a:r>
              <a:rPr lang="en-US" dirty="0" smtClean="0"/>
              <a:t>a measurement using a ruler</a:t>
            </a:r>
          </a:p>
          <a:p>
            <a:r>
              <a:rPr lang="en-US" dirty="0" smtClean="0"/>
              <a:t>Use the error ontology to give ideas of what can go wrong</a:t>
            </a:r>
          </a:p>
          <a:p>
            <a:r>
              <a:rPr lang="en-US" dirty="0" smtClean="0"/>
              <a:t>Pacemaker – shocks too early, too late, …</a:t>
            </a:r>
            <a:endParaRPr lang="en-US" dirty="0"/>
          </a:p>
          <a:p>
            <a:endParaRPr lang="en-US" dirty="0"/>
          </a:p>
        </p:txBody>
      </p:sp>
    </p:spTree>
    <p:extLst>
      <p:ext uri="{BB962C8B-B14F-4D97-AF65-F5344CB8AC3E}">
        <p14:creationId xmlns:p14="http://schemas.microsoft.com/office/powerpoint/2010/main" val="934664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ontology-1</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250" y="2415381"/>
            <a:ext cx="8191500" cy="2895600"/>
          </a:xfrm>
          <a:prstGeom prst="rect">
            <a:avLst/>
          </a:prstGeom>
          <a:noFill/>
          <a:ln w="9525">
            <a:noFill/>
            <a:miter lim="800000"/>
            <a:headEnd/>
            <a:tailEnd/>
          </a:ln>
        </p:spPr>
      </p:pic>
    </p:spTree>
    <p:extLst>
      <p:ext uri="{BB962C8B-B14F-4D97-AF65-F5344CB8AC3E}">
        <p14:creationId xmlns:p14="http://schemas.microsoft.com/office/powerpoint/2010/main" val="2347110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t>
            </a:r>
            <a:r>
              <a:rPr lang="en-US" dirty="0" smtClean="0"/>
              <a:t>ontology-2</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28235" y="1600230"/>
            <a:ext cx="5875308" cy="3047970"/>
          </a:xfrm>
          <a:prstGeom prst="rect">
            <a:avLst/>
          </a:prstGeom>
          <a:noFill/>
          <a:ln w="9525">
            <a:noFill/>
            <a:miter lim="800000"/>
            <a:headEnd/>
            <a:tailEnd/>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28235" y="4800600"/>
            <a:ext cx="5875308" cy="1918054"/>
          </a:xfrm>
          <a:prstGeom prst="rect">
            <a:avLst/>
          </a:prstGeom>
          <a:noFill/>
          <a:ln>
            <a:noFill/>
          </a:ln>
        </p:spPr>
      </p:pic>
    </p:spTree>
    <p:extLst>
      <p:ext uri="{BB962C8B-B14F-4D97-AF65-F5344CB8AC3E}">
        <p14:creationId xmlns:p14="http://schemas.microsoft.com/office/powerpoint/2010/main" val="14031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p:txBody>
          <a:bodyPr/>
          <a:lstStyle/>
          <a:p>
            <a:r>
              <a:rPr lang="en-US" dirty="0" smtClean="0"/>
              <a:t>For hardware, redundancy is the primary mitigation for faults</a:t>
            </a:r>
          </a:p>
          <a:p>
            <a:r>
              <a:rPr lang="en-US" dirty="0" smtClean="0"/>
              <a:t>Want more reliability add copies</a:t>
            </a:r>
          </a:p>
          <a:p>
            <a:r>
              <a:rPr lang="en-US" dirty="0" smtClean="0"/>
              <a:t>For software, functional redundancy is workable but the implementations must be developed independently  and this sharply increases cost</a:t>
            </a:r>
          </a:p>
          <a:p>
            <a:r>
              <a:rPr lang="en-US" dirty="0" smtClean="0"/>
              <a:t>Develop specific traces of error logic</a:t>
            </a:r>
          </a:p>
          <a:p>
            <a:r>
              <a:rPr lang="en-US" dirty="0" smtClean="0"/>
              <a:t>Usually the project has constraints on MTTR…</a:t>
            </a:r>
            <a:endParaRPr lang="en-US" dirty="0"/>
          </a:p>
        </p:txBody>
      </p:sp>
    </p:spTree>
    <p:extLst>
      <p:ext uri="{BB962C8B-B14F-4D97-AF65-F5344CB8AC3E}">
        <p14:creationId xmlns:p14="http://schemas.microsoft.com/office/powerpoint/2010/main" val="720244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propagation</a:t>
            </a:r>
            <a:endParaRPr lang="en-US" dirty="0"/>
          </a:p>
        </p:txBody>
      </p:sp>
      <p:pic>
        <p:nvPicPr>
          <p:cNvPr id="4" name="Picture 3"/>
          <p:cNvPicPr/>
          <p:nvPr/>
        </p:nvPicPr>
        <p:blipFill>
          <a:blip r:embed="rId2" cstate="print"/>
          <a:srcRect/>
          <a:stretch>
            <a:fillRect/>
          </a:stretch>
        </p:blipFill>
        <p:spPr bwMode="auto">
          <a:xfrm>
            <a:off x="2904878" y="3657600"/>
            <a:ext cx="3209635" cy="2283024"/>
          </a:xfrm>
          <a:prstGeom prst="rect">
            <a:avLst/>
          </a:prstGeom>
          <a:noFill/>
          <a:ln w="9525">
            <a:noFill/>
            <a:miter lim="800000"/>
            <a:headEnd/>
            <a:tailEnd/>
          </a:ln>
        </p:spPr>
      </p:pic>
      <p:sp>
        <p:nvSpPr>
          <p:cNvPr id="3" name="TextBox 2"/>
          <p:cNvSpPr txBox="1"/>
          <p:nvPr/>
        </p:nvSpPr>
        <p:spPr>
          <a:xfrm>
            <a:off x="609600" y="1905000"/>
            <a:ext cx="6109365" cy="1477328"/>
          </a:xfrm>
          <a:prstGeom prst="rect">
            <a:avLst/>
          </a:prstGeom>
          <a:noFill/>
        </p:spPr>
        <p:txBody>
          <a:bodyPr wrap="none" rtlCol="0">
            <a:spAutoFit/>
          </a:bodyPr>
          <a:lstStyle/>
          <a:p>
            <a:r>
              <a:rPr lang="en-US" dirty="0" smtClean="0"/>
              <a:t>Execution of a fault  results in an error</a:t>
            </a:r>
          </a:p>
          <a:p>
            <a:endParaRPr lang="en-US" dirty="0"/>
          </a:p>
          <a:p>
            <a:r>
              <a:rPr lang="en-US" dirty="0" smtClean="0"/>
              <a:t>The error value may be returned as a result</a:t>
            </a:r>
          </a:p>
          <a:p>
            <a:r>
              <a:rPr lang="en-US" dirty="0" smtClean="0"/>
              <a:t>OR it might be passed as a parameter to a subcomponent</a:t>
            </a:r>
          </a:p>
          <a:p>
            <a:r>
              <a:rPr lang="en-US" dirty="0" smtClean="0"/>
              <a:t>OR it might be handled</a:t>
            </a:r>
            <a:endParaRPr lang="en-US" dirty="0"/>
          </a:p>
        </p:txBody>
      </p:sp>
    </p:spTree>
    <p:extLst>
      <p:ext uri="{BB962C8B-B14F-4D97-AF65-F5344CB8AC3E}">
        <p14:creationId xmlns:p14="http://schemas.microsoft.com/office/powerpoint/2010/main" val="388589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pic>
        <p:nvPicPr>
          <p:cNvPr id="4" name="Picture 3"/>
          <p:cNvPicPr/>
          <p:nvPr/>
        </p:nvPicPr>
        <p:blipFill>
          <a:blip r:embed="rId2" cstate="print"/>
          <a:srcRect/>
          <a:stretch>
            <a:fillRect/>
          </a:stretch>
        </p:blipFill>
        <p:spPr bwMode="auto">
          <a:xfrm>
            <a:off x="2911702" y="2743200"/>
            <a:ext cx="3209635" cy="2283024"/>
          </a:xfrm>
          <a:prstGeom prst="rect">
            <a:avLst/>
          </a:prstGeom>
          <a:noFill/>
          <a:ln w="9525">
            <a:noFill/>
            <a:miter lim="800000"/>
            <a:headEnd/>
            <a:tailEnd/>
          </a:ln>
        </p:spPr>
      </p:pic>
      <p:pic>
        <p:nvPicPr>
          <p:cNvPr id="1026" name="Picture 2" descr="C:\Users\johnmc\AppData\Local\Microsoft\Windows\Temporary Internet Files\Content.IE5\Y2USA687\machinery illu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219" y="5166702"/>
            <a:ext cx="1752600" cy="16605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mc\AppData\Local\Microsoft\Windows\Temporary Internet Files\Content.IE5\WILL8P9Z\pgb-strain-gau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18" y="2968236"/>
            <a:ext cx="2150090" cy="18329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ohnmc\AppData\Local\Microsoft\Windows\Temporary Internet Files\Content.IE5\RD3QVBAB\171px-Constraint-learning-3.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625" y="1393754"/>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121337" y="3276600"/>
            <a:ext cx="2932337" cy="1437650"/>
          </a:xfrm>
          <a:prstGeom prst="rect">
            <a:avLst/>
          </a:prstGeom>
        </p:spPr>
      </p:pic>
      <p:sp>
        <p:nvSpPr>
          <p:cNvPr id="5" name="TextBox 4"/>
          <p:cNvSpPr txBox="1"/>
          <p:nvPr/>
        </p:nvSpPr>
        <p:spPr>
          <a:xfrm>
            <a:off x="6279682" y="4744730"/>
            <a:ext cx="2895600" cy="600164"/>
          </a:xfrm>
          <a:prstGeom prst="rect">
            <a:avLst/>
          </a:prstGeom>
          <a:noFill/>
        </p:spPr>
        <p:txBody>
          <a:bodyPr wrap="square" rtlCol="0">
            <a:spAutoFit/>
          </a:bodyPr>
          <a:lstStyle/>
          <a:p>
            <a:r>
              <a:rPr lang="en-US" sz="1100" dirty="0"/>
              <a:t>http://www.docsity.com/en/oscillating-output-components-and-techniques-for-digital-systems-solved-quiz/286006/</a:t>
            </a:r>
          </a:p>
        </p:txBody>
      </p:sp>
    </p:spTree>
    <p:extLst>
      <p:ext uri="{BB962C8B-B14F-4D97-AF65-F5344CB8AC3E}">
        <p14:creationId xmlns:p14="http://schemas.microsoft.com/office/powerpoint/2010/main" val="2753163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382000" cy="6632585"/>
          </a:xfrm>
          <a:prstGeom prst="rect">
            <a:avLst/>
          </a:prstGeom>
        </p:spPr>
        <p:txBody>
          <a:bodyPr wrap="square">
            <a:spAutoFit/>
          </a:bodyPr>
          <a:lstStyle/>
          <a:p>
            <a:r>
              <a:rPr lang="en-US" sz="1700" b="1" dirty="0">
                <a:solidFill>
                  <a:srgbClr val="7F0055"/>
                </a:solidFill>
                <a:latin typeface="Consolas"/>
              </a:rPr>
              <a:t>abstract</a:t>
            </a:r>
            <a:r>
              <a:rPr lang="en-US" sz="1700" b="1" dirty="0">
                <a:solidFill>
                  <a:srgbClr val="000000"/>
                </a:solidFill>
                <a:latin typeface="Consolas"/>
              </a:rPr>
              <a:t> </a:t>
            </a:r>
            <a:r>
              <a:rPr lang="en-US" sz="1700" b="1" dirty="0" err="1">
                <a:solidFill>
                  <a:srgbClr val="000000"/>
                </a:solidFill>
                <a:latin typeface="Consolas"/>
              </a:rPr>
              <a:t>generic_sensor</a:t>
            </a:r>
            <a:endParaRPr lang="en-US" sz="1700" b="1" dirty="0">
              <a:solidFill>
                <a:srgbClr val="000000"/>
              </a:solidFill>
              <a:latin typeface="Consolas"/>
            </a:endParaRPr>
          </a:p>
          <a:p>
            <a:r>
              <a:rPr lang="en-US" sz="1700" b="1" dirty="0">
                <a:solidFill>
                  <a:srgbClr val="7F0055"/>
                </a:solidFill>
                <a:latin typeface="Consolas"/>
              </a:rPr>
              <a:t>features</a:t>
            </a:r>
          </a:p>
          <a:p>
            <a:r>
              <a:rPr lang="en-US" sz="1700" dirty="0" smtClean="0">
                <a:solidFill>
                  <a:srgbClr val="000000"/>
                </a:solidFill>
                <a:latin typeface="Consolas"/>
              </a:rPr>
              <a:t>	</a:t>
            </a:r>
            <a:r>
              <a:rPr lang="en-US" sz="1700" dirty="0" err="1" smtClean="0">
                <a:solidFill>
                  <a:srgbClr val="000000"/>
                </a:solidFill>
                <a:latin typeface="Consolas"/>
              </a:rPr>
              <a:t>sensor_data_out</a:t>
            </a:r>
            <a:r>
              <a:rPr lang="en-US" sz="1700" dirty="0">
                <a:solidFill>
                  <a:srgbClr val="000000"/>
                </a:solidFill>
                <a:latin typeface="Consolas"/>
              </a:rPr>
              <a:t>: </a:t>
            </a:r>
            <a:r>
              <a:rPr lang="en-US" sz="1700" b="1" dirty="0">
                <a:solidFill>
                  <a:srgbClr val="7F0055"/>
                </a:solidFill>
                <a:latin typeface="Consolas"/>
              </a:rPr>
              <a:t>out</a:t>
            </a:r>
            <a:r>
              <a:rPr lang="en-US" sz="1700" b="1" dirty="0">
                <a:solidFill>
                  <a:srgbClr val="000000"/>
                </a:solidFill>
                <a:latin typeface="Consolas"/>
              </a:rPr>
              <a:t> </a:t>
            </a:r>
            <a:r>
              <a:rPr lang="en-US" sz="1700" b="1" dirty="0">
                <a:solidFill>
                  <a:srgbClr val="7F0055"/>
                </a:solidFill>
                <a:latin typeface="Consolas"/>
              </a:rPr>
              <a:t>data</a:t>
            </a:r>
            <a:r>
              <a:rPr lang="en-US" sz="1700" b="1" dirty="0">
                <a:solidFill>
                  <a:srgbClr val="000000"/>
                </a:solidFill>
                <a:latin typeface="Consolas"/>
              </a:rPr>
              <a:t> </a:t>
            </a:r>
            <a:r>
              <a:rPr lang="en-US" sz="1700" b="1" dirty="0">
                <a:solidFill>
                  <a:srgbClr val="7F0055"/>
                </a:solidFill>
                <a:latin typeface="Consolas"/>
              </a:rPr>
              <a:t>port</a:t>
            </a:r>
            <a:r>
              <a:rPr lang="en-US" sz="1700" b="1" dirty="0">
                <a:solidFill>
                  <a:srgbClr val="000000"/>
                </a:solidFill>
                <a:latin typeface="Consolas"/>
              </a:rPr>
              <a:t>;</a:t>
            </a:r>
          </a:p>
          <a:p>
            <a:r>
              <a:rPr lang="en-US" sz="1700" b="1" dirty="0">
                <a:solidFill>
                  <a:srgbClr val="7F0055"/>
                </a:solidFill>
                <a:latin typeface="Consolas"/>
              </a:rPr>
              <a:t>flows</a:t>
            </a:r>
          </a:p>
          <a:p>
            <a:r>
              <a:rPr lang="en-US" sz="1700" dirty="0" smtClean="0">
                <a:solidFill>
                  <a:srgbClr val="000000"/>
                </a:solidFill>
                <a:latin typeface="Consolas"/>
              </a:rPr>
              <a:t>	</a:t>
            </a:r>
            <a:r>
              <a:rPr lang="en-US" sz="1700" dirty="0" err="1" smtClean="0">
                <a:solidFill>
                  <a:srgbClr val="000000"/>
                </a:solidFill>
                <a:latin typeface="Consolas"/>
              </a:rPr>
              <a:t>sensor_source</a:t>
            </a:r>
            <a:r>
              <a:rPr lang="en-US" sz="1700" dirty="0" smtClean="0">
                <a:solidFill>
                  <a:srgbClr val="000000"/>
                </a:solidFill>
                <a:latin typeface="Consolas"/>
              </a:rPr>
              <a:t> </a:t>
            </a:r>
            <a:r>
              <a:rPr lang="en-US" sz="1700" dirty="0">
                <a:solidFill>
                  <a:srgbClr val="000000"/>
                </a:solidFill>
                <a:latin typeface="Consolas"/>
              </a:rPr>
              <a:t>: </a:t>
            </a:r>
            <a:r>
              <a:rPr lang="en-US" sz="1700" b="1" dirty="0">
                <a:solidFill>
                  <a:srgbClr val="7F0055"/>
                </a:solidFill>
                <a:latin typeface="Consolas"/>
              </a:rPr>
              <a:t>flow</a:t>
            </a:r>
            <a:r>
              <a:rPr lang="en-US" sz="1700" b="1" dirty="0">
                <a:solidFill>
                  <a:srgbClr val="000000"/>
                </a:solidFill>
                <a:latin typeface="Consolas"/>
              </a:rPr>
              <a:t> </a:t>
            </a:r>
            <a:r>
              <a:rPr lang="en-US" sz="1700" b="1" dirty="0">
                <a:solidFill>
                  <a:srgbClr val="7F0055"/>
                </a:solidFill>
                <a:latin typeface="Consolas"/>
              </a:rPr>
              <a:t>source</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a:solidFill>
                  <a:srgbClr val="000000"/>
                </a:solidFill>
                <a:latin typeface="Consolas"/>
              </a:rPr>
              <a:t>;  </a:t>
            </a:r>
          </a:p>
          <a:p>
            <a:r>
              <a:rPr lang="en-US" sz="1700" b="1" dirty="0">
                <a:solidFill>
                  <a:srgbClr val="7F0055"/>
                </a:solidFill>
                <a:latin typeface="Consolas"/>
              </a:rPr>
              <a:t>properties</a:t>
            </a:r>
          </a:p>
          <a:p>
            <a:r>
              <a:rPr lang="en-US" sz="1700" dirty="0" smtClean="0">
                <a:solidFill>
                  <a:srgbClr val="000000"/>
                </a:solidFill>
                <a:latin typeface="Consolas"/>
              </a:rPr>
              <a:t>	latency </a:t>
            </a:r>
            <a:r>
              <a:rPr lang="en-US" sz="1700" dirty="0">
                <a:solidFill>
                  <a:srgbClr val="000000"/>
                </a:solidFill>
                <a:latin typeface="Consolas"/>
              </a:rPr>
              <a:t>=&gt; 1 </a:t>
            </a:r>
            <a:r>
              <a:rPr lang="en-US" sz="1700" dirty="0" err="1">
                <a:solidFill>
                  <a:srgbClr val="000000"/>
                </a:solidFill>
                <a:latin typeface="Consolas"/>
              </a:rPr>
              <a:t>ms</a:t>
            </a:r>
            <a:r>
              <a:rPr lang="en-US" sz="1700" dirty="0">
                <a:solidFill>
                  <a:srgbClr val="000000"/>
                </a:solidFill>
                <a:latin typeface="Consolas"/>
              </a:rPr>
              <a:t> .. 3 </a:t>
            </a:r>
            <a:r>
              <a:rPr lang="en-US" sz="1700" dirty="0" err="1">
                <a:solidFill>
                  <a:srgbClr val="000000"/>
                </a:solidFill>
                <a:latin typeface="Consolas"/>
              </a:rPr>
              <a:t>ms</a:t>
            </a:r>
            <a:r>
              <a:rPr lang="en-US" sz="1700" dirty="0">
                <a:solidFill>
                  <a:srgbClr val="000000"/>
                </a:solidFill>
                <a:latin typeface="Consolas"/>
              </a:rPr>
              <a:t> </a:t>
            </a:r>
            <a:r>
              <a:rPr lang="en-US" sz="1700" b="1" dirty="0">
                <a:solidFill>
                  <a:srgbClr val="7F0055"/>
                </a:solidFill>
                <a:latin typeface="Consolas"/>
              </a:rPr>
              <a:t>applies</a:t>
            </a:r>
            <a:r>
              <a:rPr lang="en-US" sz="1700" b="1" dirty="0">
                <a:solidFill>
                  <a:srgbClr val="000000"/>
                </a:solidFill>
                <a:latin typeface="Consolas"/>
              </a:rPr>
              <a:t> </a:t>
            </a:r>
            <a:r>
              <a:rPr lang="en-US" sz="1700" b="1" dirty="0">
                <a:solidFill>
                  <a:srgbClr val="7F0055"/>
                </a:solidFill>
                <a:latin typeface="Consolas"/>
              </a:rPr>
              <a:t>to</a:t>
            </a:r>
            <a:r>
              <a:rPr lang="en-US" sz="1700" b="1" dirty="0">
                <a:solidFill>
                  <a:srgbClr val="000000"/>
                </a:solidFill>
                <a:latin typeface="Consolas"/>
              </a:rPr>
              <a:t> </a:t>
            </a:r>
            <a:r>
              <a:rPr lang="en-US" sz="1700" b="1" dirty="0" err="1">
                <a:solidFill>
                  <a:srgbClr val="000000"/>
                </a:solidFill>
                <a:latin typeface="Consolas"/>
              </a:rPr>
              <a:t>sensor_source</a:t>
            </a:r>
            <a:r>
              <a:rPr lang="en-US" sz="1700" b="1" dirty="0">
                <a:solidFill>
                  <a:srgbClr val="000000"/>
                </a:solidFill>
                <a:latin typeface="Consolas"/>
              </a:rPr>
              <a:t>;</a:t>
            </a:r>
          </a:p>
          <a:p>
            <a:r>
              <a:rPr lang="en-US" sz="1700" dirty="0" smtClean="0">
                <a:solidFill>
                  <a:srgbClr val="000000"/>
                </a:solidFill>
                <a:latin typeface="Consolas"/>
              </a:rPr>
              <a:t>	SEI</a:t>
            </a:r>
            <a:r>
              <a:rPr lang="en-US" sz="1700" dirty="0">
                <a:solidFill>
                  <a:srgbClr val="000000"/>
                </a:solidFill>
                <a:latin typeface="Consolas"/>
              </a:rPr>
              <a:t>::</a:t>
            </a:r>
            <a:r>
              <a:rPr lang="en-US" sz="1700" dirty="0" err="1">
                <a:solidFill>
                  <a:srgbClr val="000000"/>
                </a:solidFill>
                <a:latin typeface="Consolas"/>
              </a:rPr>
              <a:t>PowerBudget</a:t>
            </a:r>
            <a:r>
              <a:rPr lang="en-US" sz="1700" dirty="0">
                <a:solidFill>
                  <a:srgbClr val="000000"/>
                </a:solidFill>
                <a:latin typeface="Consolas"/>
              </a:rPr>
              <a:t>=&gt; 5.0W;</a:t>
            </a:r>
          </a:p>
          <a:p>
            <a:endParaRPr lang="en-US" sz="1700" dirty="0">
              <a:latin typeface="Consolas"/>
            </a:endParaRPr>
          </a:p>
          <a:p>
            <a:r>
              <a:rPr lang="en-US" sz="1700" b="1" dirty="0">
                <a:solidFill>
                  <a:srgbClr val="7F0055"/>
                </a:solidFill>
                <a:latin typeface="Consolas"/>
              </a:rPr>
              <a:t>annex</a:t>
            </a:r>
            <a:r>
              <a:rPr lang="en-US" sz="1700" b="1" dirty="0">
                <a:solidFill>
                  <a:srgbClr val="000000"/>
                </a:solidFill>
                <a:latin typeface="Consolas"/>
              </a:rPr>
              <a:t> EMV2 {**</a:t>
            </a:r>
          </a:p>
          <a:p>
            <a:r>
              <a:rPr lang="en-US" sz="1700" b="1" dirty="0" smtClean="0">
                <a:solidFill>
                  <a:srgbClr val="7F0055"/>
                </a:solidFill>
                <a:latin typeface="Consolas"/>
              </a:rPr>
              <a:t>	use</a:t>
            </a:r>
            <a:r>
              <a:rPr lang="en-US" sz="1700" b="1" dirty="0" smtClean="0">
                <a:solidFill>
                  <a:srgbClr val="000000"/>
                </a:solidFill>
                <a:latin typeface="Consolas"/>
              </a:rPr>
              <a:t> </a:t>
            </a:r>
            <a:r>
              <a:rPr lang="en-US" sz="1700" b="1" dirty="0">
                <a:solidFill>
                  <a:srgbClr val="7F0055"/>
                </a:solidFill>
                <a:latin typeface="Consolas"/>
              </a:rPr>
              <a:t>types</a:t>
            </a:r>
            <a:r>
              <a:rPr lang="en-US" sz="1700" b="1" dirty="0">
                <a:solidFill>
                  <a:srgbClr val="000000"/>
                </a:solidFill>
                <a:latin typeface="Consolas"/>
              </a:rPr>
              <a:t> </a:t>
            </a:r>
            <a:r>
              <a:rPr lang="en-US" sz="1700" b="1" dirty="0" err="1">
                <a:solidFill>
                  <a:srgbClr val="000000"/>
                </a:solidFill>
                <a:latin typeface="Consolas"/>
              </a:rPr>
              <a:t>error_library</a:t>
            </a:r>
            <a:r>
              <a:rPr lang="en-US" sz="1700" b="1" dirty="0">
                <a:solidFill>
                  <a:srgbClr val="7F0055"/>
                </a:solidFill>
                <a:latin typeface="Consolas"/>
              </a:rPr>
              <a:t>;</a:t>
            </a:r>
            <a:r>
              <a:rPr lang="en-US" sz="1700" b="1" dirty="0">
                <a:solidFill>
                  <a:srgbClr val="000000"/>
                </a:solidFill>
                <a:latin typeface="Consolas"/>
              </a:rPr>
              <a:t> </a:t>
            </a:r>
          </a:p>
          <a:p>
            <a:endParaRPr lang="en-US" sz="1700" dirty="0">
              <a:latin typeface="Consolas"/>
            </a:endParaRPr>
          </a:p>
          <a:p>
            <a:r>
              <a:rPr lang="en-US" sz="1700" b="1" dirty="0">
                <a:solidFill>
                  <a:srgbClr val="7F0055"/>
                </a:solidFill>
                <a:latin typeface="Consolas"/>
              </a:rPr>
              <a:t>error</a:t>
            </a:r>
            <a:r>
              <a:rPr lang="en-US" sz="1700" b="1" dirty="0">
                <a:solidFill>
                  <a:srgbClr val="000000"/>
                </a:solidFill>
                <a:latin typeface="Consolas"/>
              </a:rPr>
              <a:t> </a:t>
            </a:r>
            <a:r>
              <a:rPr lang="en-US" sz="1700" b="1" dirty="0">
                <a:solidFill>
                  <a:srgbClr val="7F0055"/>
                </a:solidFill>
                <a:latin typeface="Consolas"/>
              </a:rPr>
              <a:t>propagations</a:t>
            </a:r>
          </a:p>
          <a:p>
            <a:pPr lvl="1"/>
            <a:r>
              <a:rPr lang="en-US" sz="1700" dirty="0" err="1">
                <a:solidFill>
                  <a:srgbClr val="000000"/>
                </a:solidFill>
                <a:latin typeface="Consolas"/>
              </a:rPr>
              <a:t>sensor_data_out</a:t>
            </a:r>
            <a:r>
              <a:rPr lang="en-US" sz="1700" dirty="0">
                <a:solidFill>
                  <a:srgbClr val="000000"/>
                </a:solidFill>
                <a:latin typeface="Consolas"/>
              </a:rPr>
              <a:t> </a:t>
            </a:r>
            <a:r>
              <a:rPr lang="en-US" sz="1700" b="1" dirty="0">
                <a:solidFill>
                  <a:srgbClr val="7F0055"/>
                </a:solidFill>
                <a:latin typeface="Consolas"/>
              </a:rPr>
              <a:t>:</a:t>
            </a:r>
            <a:r>
              <a:rPr lang="en-US" sz="1700" b="1" dirty="0">
                <a:solidFill>
                  <a:srgbClr val="000000"/>
                </a:solidFill>
                <a:latin typeface="Consolas"/>
              </a:rPr>
              <a:t> </a:t>
            </a:r>
            <a:r>
              <a:rPr lang="en-US" sz="1700" b="1" dirty="0">
                <a:solidFill>
                  <a:srgbClr val="7F0055"/>
                </a:solidFill>
                <a:latin typeface="Consolas"/>
              </a:rPr>
              <a:t>out</a:t>
            </a:r>
            <a:r>
              <a:rPr lang="en-US" sz="1700" b="1" dirty="0">
                <a:solidFill>
                  <a:srgbClr val="000000"/>
                </a:solidFill>
                <a:latin typeface="Consolas"/>
              </a:rPr>
              <a:t> </a:t>
            </a:r>
            <a:r>
              <a:rPr lang="en-US" sz="1700" b="1" dirty="0">
                <a:solidFill>
                  <a:srgbClr val="7F0055"/>
                </a:solidFill>
                <a:latin typeface="Consolas"/>
              </a:rPr>
              <a:t>propagation</a:t>
            </a:r>
            <a:r>
              <a:rPr lang="en-US" sz="1700" b="1" dirty="0">
                <a:solidFill>
                  <a:srgbClr val="000000"/>
                </a:solidFill>
                <a:latin typeface="Consolas"/>
              </a:rPr>
              <a:t> </a:t>
            </a:r>
            <a:r>
              <a:rPr lang="en-US" sz="1700" b="1" dirty="0">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pPr lvl="1"/>
            <a:r>
              <a:rPr lang="en-US" sz="1700" b="1" dirty="0">
                <a:solidFill>
                  <a:srgbClr val="7F0055"/>
                </a:solidFill>
                <a:latin typeface="Consolas"/>
              </a:rPr>
              <a:t>flows</a:t>
            </a:r>
          </a:p>
          <a:p>
            <a:r>
              <a:rPr lang="en-US" sz="1700" dirty="0" smtClean="0">
                <a:solidFill>
                  <a:srgbClr val="000000"/>
                </a:solidFill>
                <a:latin typeface="Consolas"/>
              </a:rPr>
              <a:t>	ef0 </a:t>
            </a:r>
            <a:r>
              <a:rPr lang="en-US" sz="1700" b="1" dirty="0">
                <a:solidFill>
                  <a:srgbClr val="7F0055"/>
                </a:solidFill>
                <a:latin typeface="Consolas"/>
              </a:rPr>
              <a:t>:</a:t>
            </a:r>
            <a:r>
              <a:rPr lang="en-US" sz="1700" b="1" dirty="0">
                <a:solidFill>
                  <a:srgbClr val="000000"/>
                </a:solidFill>
                <a:latin typeface="Consolas"/>
              </a:rPr>
              <a:t> </a:t>
            </a:r>
            <a:r>
              <a:rPr lang="en-US" sz="1700" b="1" dirty="0">
                <a:solidFill>
                  <a:srgbClr val="7F0055"/>
                </a:solidFill>
                <a:latin typeface="Consolas"/>
              </a:rPr>
              <a:t>error</a:t>
            </a:r>
            <a:r>
              <a:rPr lang="en-US" sz="1700" b="1" dirty="0">
                <a:solidFill>
                  <a:srgbClr val="000000"/>
                </a:solidFill>
                <a:latin typeface="Consolas"/>
              </a:rPr>
              <a:t> </a:t>
            </a:r>
            <a:r>
              <a:rPr lang="en-US" sz="1700" b="1" dirty="0">
                <a:solidFill>
                  <a:srgbClr val="7F0055"/>
                </a:solidFill>
                <a:latin typeface="Consolas"/>
              </a:rPr>
              <a:t>source</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r>
              <a:rPr lang="en-US" sz="1700" b="1" dirty="0">
                <a:solidFill>
                  <a:srgbClr val="7F0055"/>
                </a:solidFill>
                <a:latin typeface="Consolas"/>
              </a:rPr>
              <a:t>end</a:t>
            </a:r>
            <a:r>
              <a:rPr lang="en-US" sz="1700" b="1" dirty="0">
                <a:solidFill>
                  <a:srgbClr val="000000"/>
                </a:solidFill>
                <a:latin typeface="Consolas"/>
              </a:rPr>
              <a:t> </a:t>
            </a:r>
            <a:r>
              <a:rPr lang="en-US" sz="1700" b="1" dirty="0">
                <a:solidFill>
                  <a:srgbClr val="7F0055"/>
                </a:solidFill>
                <a:latin typeface="Consolas"/>
              </a:rPr>
              <a:t>propagations;</a:t>
            </a:r>
          </a:p>
          <a:p>
            <a:r>
              <a:rPr lang="en-US" sz="1700" b="1" dirty="0">
                <a:solidFill>
                  <a:srgbClr val="7F0055"/>
                </a:solidFill>
                <a:latin typeface="Consolas"/>
              </a:rPr>
              <a:t>properties</a:t>
            </a:r>
          </a:p>
          <a:p>
            <a:pPr lvl="1"/>
            <a:r>
              <a:rPr lang="en-US" sz="1700" dirty="0">
                <a:solidFill>
                  <a:srgbClr val="000000"/>
                </a:solidFill>
                <a:latin typeface="Consolas"/>
              </a:rPr>
              <a:t>emv2</a:t>
            </a:r>
            <a:r>
              <a:rPr lang="en-US" sz="1700" b="1" dirty="0">
                <a:solidFill>
                  <a:srgbClr val="7F0055"/>
                </a:solidFill>
                <a:latin typeface="Consolas"/>
              </a:rPr>
              <a:t>::</a:t>
            </a:r>
            <a:r>
              <a:rPr lang="en-US" sz="1700" b="1" dirty="0">
                <a:solidFill>
                  <a:srgbClr val="000000"/>
                </a:solidFill>
                <a:latin typeface="Consolas"/>
              </a:rPr>
              <a:t>hazards </a:t>
            </a:r>
            <a:r>
              <a:rPr lang="en-US" sz="1700" b="1" dirty="0">
                <a:solidFill>
                  <a:srgbClr val="7F0055"/>
                </a:solidFill>
                <a:latin typeface="Consolas"/>
              </a:rPr>
              <a:t>=&gt;</a:t>
            </a:r>
            <a:r>
              <a:rPr lang="en-US" sz="1700" b="1" dirty="0">
                <a:solidFill>
                  <a:srgbClr val="000000"/>
                </a:solidFill>
                <a:latin typeface="Consolas"/>
              </a:rPr>
              <a:t> </a:t>
            </a:r>
          </a:p>
          <a:p>
            <a:pPr lvl="1"/>
            <a:r>
              <a:rPr lang="en-US" sz="1700" b="1" dirty="0">
                <a:solidFill>
                  <a:srgbClr val="7F0055"/>
                </a:solidFill>
                <a:latin typeface="Consolas"/>
              </a:rPr>
              <a:t>([</a:t>
            </a:r>
            <a:r>
              <a:rPr lang="en-US" sz="1700" b="1" dirty="0">
                <a:solidFill>
                  <a:srgbClr val="000000"/>
                </a:solidFill>
                <a:latin typeface="Consolas"/>
              </a:rPr>
              <a:t>failure </a:t>
            </a:r>
            <a:r>
              <a:rPr lang="en-US" sz="1700" b="1" dirty="0">
                <a:solidFill>
                  <a:srgbClr val="7F0055"/>
                </a:solidFill>
                <a:latin typeface="Consolas"/>
              </a:rPr>
              <a:t>=&gt;</a:t>
            </a:r>
            <a:r>
              <a:rPr lang="en-US" sz="1700" b="1" dirty="0">
                <a:solidFill>
                  <a:srgbClr val="000000"/>
                </a:solidFill>
                <a:latin typeface="Consolas"/>
              </a:rPr>
              <a:t> </a:t>
            </a:r>
            <a:r>
              <a:rPr lang="en-US" sz="1700" b="1" dirty="0">
                <a:solidFill>
                  <a:srgbClr val="2A00FF"/>
                </a:solidFill>
                <a:latin typeface="Consolas"/>
              </a:rPr>
              <a:t>"</a:t>
            </a:r>
            <a:r>
              <a:rPr lang="en-US" sz="1700" b="1" dirty="0" err="1">
                <a:solidFill>
                  <a:srgbClr val="2A00FF"/>
                </a:solidFill>
                <a:latin typeface="Consolas"/>
              </a:rPr>
              <a:t>Novalue</a:t>
            </a:r>
            <a:r>
              <a:rPr lang="en-US" sz="1700" b="1" dirty="0">
                <a:solidFill>
                  <a:srgbClr val="2A00FF"/>
                </a:solidFill>
                <a:latin typeface="Consolas"/>
              </a:rPr>
              <a:t>"</a:t>
            </a:r>
            <a:r>
              <a:rPr lang="en-US" sz="1700" b="1" dirty="0">
                <a:solidFill>
                  <a:srgbClr val="7F0055"/>
                </a:solidFill>
                <a:latin typeface="Consolas"/>
              </a:rPr>
              <a:t>;</a:t>
            </a:r>
          </a:p>
          <a:p>
            <a:pPr lvl="1"/>
            <a:r>
              <a:rPr lang="en-US" sz="1700" dirty="0">
                <a:solidFill>
                  <a:srgbClr val="000000"/>
                </a:solidFill>
                <a:latin typeface="Consolas"/>
              </a:rPr>
              <a:t>description </a:t>
            </a:r>
            <a:r>
              <a:rPr lang="en-US" sz="1700" b="1" dirty="0">
                <a:solidFill>
                  <a:srgbClr val="7F0055"/>
                </a:solidFill>
                <a:latin typeface="Consolas"/>
              </a:rPr>
              <a:t>=&gt;</a:t>
            </a:r>
            <a:r>
              <a:rPr lang="en-US" sz="1700" b="1" dirty="0">
                <a:solidFill>
                  <a:srgbClr val="000000"/>
                </a:solidFill>
                <a:latin typeface="Consolas"/>
              </a:rPr>
              <a:t> </a:t>
            </a:r>
            <a:r>
              <a:rPr lang="en-US" sz="1700" b="1" dirty="0">
                <a:solidFill>
                  <a:srgbClr val="2A00FF"/>
                </a:solidFill>
                <a:latin typeface="Consolas"/>
              </a:rPr>
              <a:t>"No data from the sensor"</a:t>
            </a:r>
            <a:r>
              <a:rPr lang="en-US" sz="1700" b="1" dirty="0">
                <a:solidFill>
                  <a:srgbClr val="7F0055"/>
                </a:solidFill>
                <a:latin typeface="Consolas"/>
              </a:rPr>
              <a:t>;</a:t>
            </a:r>
          </a:p>
          <a:p>
            <a:pPr lvl="1"/>
            <a:r>
              <a:rPr lang="en-US" sz="1700" b="1" dirty="0">
                <a:solidFill>
                  <a:srgbClr val="7F0055"/>
                </a:solidFill>
                <a:latin typeface="Consolas"/>
              </a:rPr>
              <a:t>])</a:t>
            </a:r>
          </a:p>
          <a:p>
            <a:pPr lvl="1"/>
            <a:r>
              <a:rPr lang="en-US" sz="1700" b="1" dirty="0">
                <a:solidFill>
                  <a:srgbClr val="7F0055"/>
                </a:solidFill>
                <a:latin typeface="Consolas"/>
              </a:rPr>
              <a:t>applies</a:t>
            </a:r>
            <a:r>
              <a:rPr lang="en-US" sz="1700" b="1" dirty="0">
                <a:solidFill>
                  <a:srgbClr val="000000"/>
                </a:solidFill>
                <a:latin typeface="Consolas"/>
              </a:rPr>
              <a:t> </a:t>
            </a:r>
            <a:r>
              <a:rPr lang="en-US" sz="1700" b="1" dirty="0">
                <a:solidFill>
                  <a:srgbClr val="7F0055"/>
                </a:solidFill>
                <a:latin typeface="Consolas"/>
              </a:rPr>
              <a:t>to</a:t>
            </a:r>
            <a:r>
              <a:rPr lang="en-US" sz="1700" b="1" dirty="0">
                <a:solidFill>
                  <a:srgbClr val="000000"/>
                </a:solidFill>
                <a:latin typeface="Consolas"/>
              </a:rPr>
              <a:t> </a:t>
            </a:r>
            <a:r>
              <a:rPr lang="en-US" sz="1700" b="1" dirty="0" err="1">
                <a:solidFill>
                  <a:srgbClr val="000000"/>
                </a:solidFill>
                <a:latin typeface="Consolas"/>
              </a:rPr>
              <a:t>sensor_data_out</a:t>
            </a:r>
            <a:r>
              <a:rPr lang="en-US" sz="1700" b="1" dirty="0" err="1">
                <a:solidFill>
                  <a:srgbClr val="7F0055"/>
                </a:solidFill>
                <a:latin typeface="Consolas"/>
              </a:rPr>
              <a:t>.</a:t>
            </a:r>
            <a:r>
              <a:rPr lang="en-US" sz="1700" b="1" dirty="0" err="1">
                <a:solidFill>
                  <a:srgbClr val="000000"/>
                </a:solidFill>
                <a:latin typeface="Consolas"/>
              </a:rPr>
              <a:t>novalue</a:t>
            </a:r>
            <a:r>
              <a:rPr lang="en-US" sz="1700" b="1" dirty="0">
                <a:solidFill>
                  <a:srgbClr val="7F0055"/>
                </a:solidFill>
                <a:latin typeface="Consolas"/>
              </a:rPr>
              <a:t>;</a:t>
            </a:r>
          </a:p>
          <a:p>
            <a:r>
              <a:rPr lang="en-US" sz="1700" dirty="0">
                <a:solidFill>
                  <a:srgbClr val="000000"/>
                </a:solidFill>
                <a:latin typeface="Consolas"/>
              </a:rPr>
              <a:t>**};</a:t>
            </a:r>
          </a:p>
          <a:p>
            <a:r>
              <a:rPr lang="en-US" sz="1700" b="1" dirty="0">
                <a:solidFill>
                  <a:srgbClr val="7F0055"/>
                </a:solidFill>
                <a:latin typeface="Consolas"/>
              </a:rPr>
              <a:t>end</a:t>
            </a:r>
            <a:r>
              <a:rPr lang="en-US" sz="1700" b="1" dirty="0">
                <a:solidFill>
                  <a:srgbClr val="000000"/>
                </a:solidFill>
                <a:latin typeface="Consolas"/>
              </a:rPr>
              <a:t> </a:t>
            </a:r>
            <a:r>
              <a:rPr lang="en-US" sz="1700" b="1" dirty="0" err="1">
                <a:solidFill>
                  <a:srgbClr val="000000"/>
                </a:solidFill>
                <a:latin typeface="Consolas"/>
              </a:rPr>
              <a:t>generic_sensor</a:t>
            </a:r>
            <a:r>
              <a:rPr lang="en-US" sz="1700" b="1" dirty="0">
                <a:solidFill>
                  <a:srgbClr val="000000"/>
                </a:solidFill>
                <a:latin typeface="Consolas"/>
              </a:rPr>
              <a:t>;</a:t>
            </a:r>
            <a:endParaRPr lang="en-US" sz="1700" dirty="0"/>
          </a:p>
        </p:txBody>
      </p:sp>
    </p:spTree>
    <p:extLst>
      <p:ext uri="{BB962C8B-B14F-4D97-AF65-F5344CB8AC3E}">
        <p14:creationId xmlns:p14="http://schemas.microsoft.com/office/powerpoint/2010/main" val="958479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Ground Control Station</a:t>
            </a:r>
            <a:endParaRPr lang="en-US" dirty="0"/>
          </a:p>
        </p:txBody>
      </p:sp>
      <p:sp>
        <p:nvSpPr>
          <p:cNvPr id="3" name="Content Placeholder 2"/>
          <p:cNvSpPr>
            <a:spLocks noGrp="1"/>
          </p:cNvSpPr>
          <p:nvPr>
            <p:ph idx="1"/>
          </p:nvPr>
        </p:nvSpPr>
        <p:spPr>
          <a:xfrm>
            <a:off x="228600" y="1600200"/>
            <a:ext cx="3409950" cy="4525963"/>
          </a:xfrm>
        </p:spPr>
        <p:txBody>
          <a:bodyPr/>
          <a:lstStyle/>
          <a:p>
            <a:r>
              <a:rPr lang="en-US" sz="2400" dirty="0" smtClean="0"/>
              <a:t>Relays signals between satellites and ground controllers</a:t>
            </a:r>
          </a:p>
          <a:p>
            <a:r>
              <a:rPr lang="en-US" sz="2400" dirty="0" smtClean="0"/>
              <a:t>It has to be: very fast and very reliable. </a:t>
            </a:r>
          </a:p>
          <a:p>
            <a:r>
              <a:rPr lang="en-US" sz="2400" dirty="0" smtClean="0"/>
              <a:t>But, how fast is “very” fast?</a:t>
            </a:r>
          </a:p>
          <a:p>
            <a:endParaRPr lang="en-US" sz="2400" dirty="0" smtClean="0"/>
          </a:p>
          <a:p>
            <a:endParaRPr lang="en-US" sz="2400" dirty="0" smtClean="0"/>
          </a:p>
          <a:p>
            <a:endParaRPr lang="en-US" dirty="0"/>
          </a:p>
        </p:txBody>
      </p:sp>
      <p:pic>
        <p:nvPicPr>
          <p:cNvPr id="19458" name="Picture 2" descr="C:\Users\McGregor\EPF\layout\12db4517924\noconfig\Architecture\guidances\examples\resources\gsaw1.jpg"/>
          <p:cNvPicPr>
            <a:picLocks noChangeAspect="1" noChangeArrowheads="1"/>
          </p:cNvPicPr>
          <p:nvPr/>
        </p:nvPicPr>
        <p:blipFill>
          <a:blip r:embed="rId2"/>
          <a:srcRect/>
          <a:stretch>
            <a:fillRect/>
          </a:stretch>
        </p:blipFill>
        <p:spPr bwMode="auto">
          <a:xfrm>
            <a:off x="3638550" y="1600200"/>
            <a:ext cx="5048250" cy="4191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goes wrong. What is the architecture for that part of the logic?</a:t>
            </a:r>
            <a:endParaRPr lang="en-US" dirty="0"/>
          </a:p>
        </p:txBody>
      </p:sp>
      <p:grpSp>
        <p:nvGrpSpPr>
          <p:cNvPr id="32" name="Group 31"/>
          <p:cNvGrpSpPr/>
          <p:nvPr/>
        </p:nvGrpSpPr>
        <p:grpSpPr>
          <a:xfrm>
            <a:off x="2433851" y="2667000"/>
            <a:ext cx="4728949" cy="2362200"/>
            <a:chOff x="2433851" y="2667000"/>
            <a:chExt cx="4728949" cy="2362200"/>
          </a:xfrm>
        </p:grpSpPr>
        <p:sp>
          <p:nvSpPr>
            <p:cNvPr id="4" name="Rectangle 3"/>
            <p:cNvSpPr/>
            <p:nvPr/>
          </p:nvSpPr>
          <p:spPr>
            <a:xfrm>
              <a:off x="2590800" y="2667000"/>
              <a:ext cx="44196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433851" y="43434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3851" y="3791803"/>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38400" y="31242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0" y="3352800"/>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0" y="3906103"/>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67200" y="2913797"/>
              <a:ext cx="990600" cy="87800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67200" y="3940791"/>
              <a:ext cx="990600" cy="8598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Curved Connector 12"/>
            <p:cNvCxnSpPr>
              <a:stCxn id="7" idx="3"/>
              <a:endCxn id="10" idx="1"/>
            </p:cNvCxnSpPr>
            <p:nvPr/>
          </p:nvCxnSpPr>
          <p:spPr>
            <a:xfrm>
              <a:off x="2743200" y="3238500"/>
              <a:ext cx="15240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6" idx="3"/>
              <a:endCxn id="10" idx="1"/>
            </p:cNvCxnSpPr>
            <p:nvPr/>
          </p:nvCxnSpPr>
          <p:spPr>
            <a:xfrm flipV="1">
              <a:off x="2738651" y="3352800"/>
              <a:ext cx="1528549" cy="5533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7" idx="3"/>
              <a:endCxn id="11" idx="1"/>
            </p:cNvCxnSpPr>
            <p:nvPr/>
          </p:nvCxnSpPr>
          <p:spPr>
            <a:xfrm>
              <a:off x="2743200" y="3238500"/>
              <a:ext cx="1524000" cy="11321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6" idx="3"/>
              <a:endCxn id="11" idx="1"/>
            </p:cNvCxnSpPr>
            <p:nvPr/>
          </p:nvCxnSpPr>
          <p:spPr>
            <a:xfrm>
              <a:off x="2738651" y="3906103"/>
              <a:ext cx="1528549" cy="464593"/>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226749" y="3168134"/>
              <a:ext cx="1031051" cy="369332"/>
            </a:xfrm>
            <a:prstGeom prst="rect">
              <a:avLst/>
            </a:prstGeom>
            <a:noFill/>
          </p:spPr>
          <p:txBody>
            <a:bodyPr wrap="none" rtlCol="0">
              <a:spAutoFit/>
            </a:bodyPr>
            <a:lstStyle/>
            <a:p>
              <a:r>
                <a:rPr lang="en-US" dirty="0" smtClean="0"/>
                <a:t>Nominal</a:t>
              </a:r>
              <a:endParaRPr lang="en-US" dirty="0"/>
            </a:p>
          </p:txBody>
        </p:sp>
        <p:sp>
          <p:nvSpPr>
            <p:cNvPr id="27" name="TextBox 26"/>
            <p:cNvSpPr txBox="1"/>
            <p:nvPr/>
          </p:nvSpPr>
          <p:spPr>
            <a:xfrm>
              <a:off x="4451786" y="4186029"/>
              <a:ext cx="697627" cy="369332"/>
            </a:xfrm>
            <a:prstGeom prst="rect">
              <a:avLst/>
            </a:prstGeom>
            <a:noFill/>
          </p:spPr>
          <p:txBody>
            <a:bodyPr wrap="none" rtlCol="0">
              <a:spAutoFit/>
            </a:bodyPr>
            <a:lstStyle/>
            <a:p>
              <a:r>
                <a:rPr lang="en-US" dirty="0" smtClean="0"/>
                <a:t>Error</a:t>
              </a:r>
              <a:endParaRPr lang="en-US" dirty="0"/>
            </a:p>
          </p:txBody>
        </p:sp>
        <p:cxnSp>
          <p:nvCxnSpPr>
            <p:cNvPr id="29" name="Curved Connector 28"/>
            <p:cNvCxnSpPr>
              <a:stCxn id="10" idx="3"/>
              <a:endCxn id="8" idx="1"/>
            </p:cNvCxnSpPr>
            <p:nvPr/>
          </p:nvCxnSpPr>
          <p:spPr>
            <a:xfrm>
              <a:off x="5257800" y="3352800"/>
              <a:ext cx="16002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1" idx="3"/>
              <a:endCxn id="8" idx="1"/>
            </p:cNvCxnSpPr>
            <p:nvPr/>
          </p:nvCxnSpPr>
          <p:spPr>
            <a:xfrm flipV="1">
              <a:off x="5257800" y="3467100"/>
              <a:ext cx="1600200" cy="9035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7608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go to a reduced feature set.</a:t>
            </a:r>
            <a:endParaRPr lang="en-US" dirty="0"/>
          </a:p>
        </p:txBody>
      </p:sp>
      <p:grpSp>
        <p:nvGrpSpPr>
          <p:cNvPr id="6" name="Group 5"/>
          <p:cNvGrpSpPr/>
          <p:nvPr/>
        </p:nvGrpSpPr>
        <p:grpSpPr>
          <a:xfrm>
            <a:off x="1272417" y="1678004"/>
            <a:ext cx="6705599" cy="4876800"/>
            <a:chOff x="2433851" y="2667000"/>
            <a:chExt cx="4728949" cy="2362200"/>
          </a:xfrm>
        </p:grpSpPr>
        <p:sp>
          <p:nvSpPr>
            <p:cNvPr id="7" name="Rectangle 6"/>
            <p:cNvSpPr/>
            <p:nvPr/>
          </p:nvSpPr>
          <p:spPr>
            <a:xfrm>
              <a:off x="2590800" y="2667000"/>
              <a:ext cx="44196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33851" y="43434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33851" y="3791803"/>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38400" y="31242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58000" y="3352800"/>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0" y="3906103"/>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67200" y="2913797"/>
              <a:ext cx="990600" cy="87800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7200" y="3940791"/>
              <a:ext cx="990600" cy="8598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urved Connector 14"/>
            <p:cNvCxnSpPr>
              <a:stCxn id="10" idx="3"/>
              <a:endCxn id="13" idx="1"/>
            </p:cNvCxnSpPr>
            <p:nvPr/>
          </p:nvCxnSpPr>
          <p:spPr>
            <a:xfrm>
              <a:off x="2743200" y="3238500"/>
              <a:ext cx="15240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9" idx="3"/>
              <a:endCxn id="13" idx="1"/>
            </p:cNvCxnSpPr>
            <p:nvPr/>
          </p:nvCxnSpPr>
          <p:spPr>
            <a:xfrm flipV="1">
              <a:off x="2738651" y="3352800"/>
              <a:ext cx="1528549" cy="5533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0" idx="3"/>
              <a:endCxn id="14" idx="1"/>
            </p:cNvCxnSpPr>
            <p:nvPr/>
          </p:nvCxnSpPr>
          <p:spPr>
            <a:xfrm>
              <a:off x="2743200" y="3238500"/>
              <a:ext cx="1524000" cy="11321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9" idx="3"/>
              <a:endCxn id="14" idx="1"/>
            </p:cNvCxnSpPr>
            <p:nvPr/>
          </p:nvCxnSpPr>
          <p:spPr>
            <a:xfrm>
              <a:off x="2738651" y="3906103"/>
              <a:ext cx="1528549" cy="464593"/>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26749" y="3168134"/>
              <a:ext cx="1031051" cy="369332"/>
            </a:xfrm>
            <a:prstGeom prst="rect">
              <a:avLst/>
            </a:prstGeom>
            <a:noFill/>
          </p:spPr>
          <p:txBody>
            <a:bodyPr wrap="none" rtlCol="0">
              <a:spAutoFit/>
            </a:bodyPr>
            <a:lstStyle/>
            <a:p>
              <a:r>
                <a:rPr lang="en-US" dirty="0" smtClean="0"/>
                <a:t>Nominal</a:t>
              </a:r>
              <a:endParaRPr lang="en-US" dirty="0"/>
            </a:p>
          </p:txBody>
        </p:sp>
        <p:sp>
          <p:nvSpPr>
            <p:cNvPr id="20" name="TextBox 19"/>
            <p:cNvSpPr txBox="1"/>
            <p:nvPr/>
          </p:nvSpPr>
          <p:spPr>
            <a:xfrm>
              <a:off x="4451786" y="4186029"/>
              <a:ext cx="697627" cy="369332"/>
            </a:xfrm>
            <a:prstGeom prst="rect">
              <a:avLst/>
            </a:prstGeom>
            <a:noFill/>
          </p:spPr>
          <p:txBody>
            <a:bodyPr wrap="none" rtlCol="0">
              <a:spAutoFit/>
            </a:bodyPr>
            <a:lstStyle/>
            <a:p>
              <a:r>
                <a:rPr lang="en-US" dirty="0" smtClean="0"/>
                <a:t>Error</a:t>
              </a:r>
              <a:endParaRPr lang="en-US" dirty="0"/>
            </a:p>
          </p:txBody>
        </p:sp>
        <p:cxnSp>
          <p:nvCxnSpPr>
            <p:cNvPr id="21" name="Curved Connector 20"/>
            <p:cNvCxnSpPr>
              <a:stCxn id="13" idx="3"/>
              <a:endCxn id="11" idx="1"/>
            </p:cNvCxnSpPr>
            <p:nvPr/>
          </p:nvCxnSpPr>
          <p:spPr>
            <a:xfrm>
              <a:off x="5257800" y="3352800"/>
              <a:ext cx="16002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14" idx="3"/>
              <a:endCxn id="11" idx="1"/>
            </p:cNvCxnSpPr>
            <p:nvPr/>
          </p:nvCxnSpPr>
          <p:spPr>
            <a:xfrm flipV="1">
              <a:off x="5257800" y="3467100"/>
              <a:ext cx="1600200" cy="9035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grpSp>
      <p:pic>
        <p:nvPicPr>
          <p:cNvPr id="1027" name="Picture 3" descr="C:\Users\johnmc\AppData\Local\Microsoft\Windows\Temporary Internet Files\Content.IE5\ML47YSE9\309px-CPT-FSM-01.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623" y="5248524"/>
            <a:ext cx="965201" cy="721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mc\AppData\Local\Microsoft\Windows\Temporary Internet Files\Content.IE5\IWX790O3\326px-CPT-FSM-abc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786" y="3053653"/>
            <a:ext cx="1181551" cy="97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26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a:t>
            </a:r>
            <a:endParaRPr lang="en-US" dirty="0"/>
          </a:p>
        </p:txBody>
      </p:sp>
      <p:sp>
        <p:nvSpPr>
          <p:cNvPr id="3" name="Content Placeholder 2"/>
          <p:cNvSpPr>
            <a:spLocks noGrp="1"/>
          </p:cNvSpPr>
          <p:nvPr>
            <p:ph idx="1"/>
          </p:nvPr>
        </p:nvSpPr>
        <p:spPr/>
        <p:txBody>
          <a:bodyPr/>
          <a:lstStyle/>
          <a:p>
            <a:r>
              <a:rPr lang="en-US" dirty="0" smtClean="0"/>
              <a:t>Backs up the call chain</a:t>
            </a:r>
          </a:p>
          <a:p>
            <a:r>
              <a:rPr lang="en-US" dirty="0" smtClean="0"/>
              <a:t>Looks for an error handler</a:t>
            </a:r>
            <a:endParaRPr lang="en-US" dirty="0"/>
          </a:p>
        </p:txBody>
      </p:sp>
    </p:spTree>
    <p:extLst>
      <p:ext uri="{BB962C8B-B14F-4D97-AF65-F5344CB8AC3E}">
        <p14:creationId xmlns:p14="http://schemas.microsoft.com/office/powerpoint/2010/main" val="2454782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6"/>
            <a:ext cx="8229600" cy="1143000"/>
          </a:xfrm>
        </p:spPr>
        <p:txBody>
          <a:bodyPr/>
          <a:lstStyle/>
          <a:p>
            <a:r>
              <a:rPr lang="en-US" dirty="0" smtClean="0"/>
              <a:t>Component Error behavior</a:t>
            </a:r>
            <a:endParaRPr lang="en-US" dirty="0"/>
          </a:p>
        </p:txBody>
      </p:sp>
      <p:sp>
        <p:nvSpPr>
          <p:cNvPr id="3" name="Content Placeholder 2"/>
          <p:cNvSpPr>
            <a:spLocks noGrp="1"/>
          </p:cNvSpPr>
          <p:nvPr>
            <p:ph idx="1"/>
          </p:nvPr>
        </p:nvSpPr>
        <p:spPr>
          <a:xfrm>
            <a:off x="457200" y="1219200"/>
            <a:ext cx="8229600" cy="4525963"/>
          </a:xfrm>
        </p:spPr>
        <p:txBody>
          <a:bodyPr/>
          <a:lstStyle/>
          <a:p>
            <a:pPr marL="0" indent="0">
              <a:buNone/>
            </a:pPr>
            <a:r>
              <a:rPr lang="en-US" sz="1400" b="1" dirty="0"/>
              <a:t>annex EMV2 {**</a:t>
            </a:r>
          </a:p>
          <a:p>
            <a:pPr marL="0" indent="0">
              <a:buNone/>
            </a:pPr>
            <a:r>
              <a:rPr lang="en-US" sz="1400" b="1" dirty="0"/>
              <a:t>use types </a:t>
            </a:r>
            <a:r>
              <a:rPr lang="en-US" sz="1400" b="1" dirty="0" err="1"/>
              <a:t>error_library</a:t>
            </a:r>
            <a:r>
              <a:rPr lang="en-US" sz="1400" b="1" dirty="0"/>
              <a:t>; </a:t>
            </a:r>
          </a:p>
          <a:p>
            <a:pPr marL="0" indent="0">
              <a:buNone/>
            </a:pPr>
            <a:r>
              <a:rPr lang="en-US" sz="1400" b="1" dirty="0"/>
              <a:t>use behavior </a:t>
            </a:r>
            <a:r>
              <a:rPr lang="en-US" sz="1400" b="1" dirty="0" err="1"/>
              <a:t>error_library</a:t>
            </a:r>
            <a:r>
              <a:rPr lang="en-US" sz="1400" b="1" dirty="0"/>
              <a:t>::</a:t>
            </a:r>
            <a:r>
              <a:rPr lang="en-US" sz="1400" b="1" dirty="0" err="1"/>
              <a:t>stateMachine</a:t>
            </a:r>
            <a:r>
              <a:rPr lang="en-US" sz="1400" b="1" dirty="0" smtClean="0"/>
              <a:t>;</a:t>
            </a:r>
            <a:endParaRPr lang="en-US" sz="1400" dirty="0"/>
          </a:p>
          <a:p>
            <a:pPr marL="0" indent="0">
              <a:buNone/>
            </a:pPr>
            <a:r>
              <a:rPr lang="en-US" sz="1400" b="1" dirty="0"/>
              <a:t>error propagations</a:t>
            </a:r>
          </a:p>
          <a:p>
            <a:pPr marL="400050" lvl="1" indent="0">
              <a:buNone/>
            </a:pPr>
            <a:r>
              <a:rPr lang="en-US" sz="1400" dirty="0" err="1"/>
              <a:t>logger_out</a:t>
            </a:r>
            <a:r>
              <a:rPr lang="en-US" sz="1400" b="1" dirty="0"/>
              <a:t>: out propagation {</a:t>
            </a:r>
            <a:r>
              <a:rPr lang="en-US" sz="1400" b="1" dirty="0" err="1"/>
              <a:t>BadValue</a:t>
            </a:r>
            <a:r>
              <a:rPr lang="en-US" sz="1400" b="1" dirty="0"/>
              <a:t>, </a:t>
            </a:r>
            <a:r>
              <a:rPr lang="en-US" sz="1400" b="1" dirty="0" err="1"/>
              <a:t>LateValue</a:t>
            </a:r>
            <a:r>
              <a:rPr lang="en-US" sz="1400" b="1" dirty="0"/>
              <a:t>};</a:t>
            </a:r>
          </a:p>
          <a:p>
            <a:pPr marL="400050" lvl="1" indent="0">
              <a:buNone/>
            </a:pPr>
            <a:r>
              <a:rPr lang="en-US" sz="1400" dirty="0" err="1"/>
              <a:t>sensor_data_in</a:t>
            </a:r>
            <a:r>
              <a:rPr lang="en-US" sz="1400" dirty="0"/>
              <a:t>  </a:t>
            </a:r>
            <a:r>
              <a:rPr lang="en-US" sz="1400" b="1" dirty="0"/>
              <a:t>: in propagation  {</a:t>
            </a:r>
            <a:r>
              <a:rPr lang="en-US" sz="1400" b="1" dirty="0" err="1"/>
              <a:t>NoValue</a:t>
            </a:r>
            <a:r>
              <a:rPr lang="en-US" sz="1400" b="1" dirty="0"/>
              <a:t>, </a:t>
            </a:r>
            <a:r>
              <a:rPr lang="en-US" sz="1400" b="1" dirty="0" err="1"/>
              <a:t>BadValue</a:t>
            </a:r>
            <a:r>
              <a:rPr lang="en-US" sz="1400" b="1" dirty="0"/>
              <a:t>};</a:t>
            </a:r>
          </a:p>
          <a:p>
            <a:pPr marL="400050" lvl="1" indent="0">
              <a:buNone/>
            </a:pPr>
            <a:r>
              <a:rPr lang="en-US" sz="1400" dirty="0" err="1"/>
              <a:t>sensor_data_out</a:t>
            </a:r>
            <a:r>
              <a:rPr lang="en-US" sz="1400" dirty="0"/>
              <a:t> </a:t>
            </a:r>
            <a:r>
              <a:rPr lang="en-US" sz="1400" b="1" dirty="0"/>
              <a:t>: out propagation {</a:t>
            </a:r>
            <a:r>
              <a:rPr lang="en-US" sz="1400" b="1" dirty="0" err="1"/>
              <a:t>NoValue</a:t>
            </a:r>
            <a:r>
              <a:rPr lang="en-US" sz="1400" b="1" dirty="0"/>
              <a:t>, </a:t>
            </a:r>
            <a:r>
              <a:rPr lang="en-US" sz="1400" b="1" dirty="0" err="1"/>
              <a:t>BadValue,LateValue</a:t>
            </a:r>
            <a:r>
              <a:rPr lang="en-US" sz="1400" b="1" dirty="0"/>
              <a:t>};</a:t>
            </a:r>
          </a:p>
          <a:p>
            <a:pPr marL="0" indent="0">
              <a:buNone/>
            </a:pPr>
            <a:r>
              <a:rPr lang="en-US" sz="1400" b="1" dirty="0"/>
              <a:t>flows</a:t>
            </a:r>
          </a:p>
          <a:p>
            <a:pPr marL="400050" lvl="1" indent="0">
              <a:buNone/>
            </a:pPr>
            <a:r>
              <a:rPr lang="en-US" sz="1400" dirty="0"/>
              <a:t>ef0 </a:t>
            </a:r>
            <a:r>
              <a:rPr lang="en-US" sz="1400" b="1" dirty="0"/>
              <a:t>: error source </a:t>
            </a:r>
            <a:r>
              <a:rPr lang="en-US" sz="1400" b="1" dirty="0" err="1"/>
              <a:t>logger_out</a:t>
            </a:r>
            <a:r>
              <a:rPr lang="en-US" sz="1400" b="1" dirty="0"/>
              <a:t>{</a:t>
            </a:r>
            <a:r>
              <a:rPr lang="en-US" sz="1400" b="1" dirty="0" err="1"/>
              <a:t>BadValue</a:t>
            </a:r>
            <a:r>
              <a:rPr lang="en-US" sz="1400" b="1" dirty="0"/>
              <a:t>, </a:t>
            </a:r>
            <a:r>
              <a:rPr lang="en-US" sz="1400" b="1" dirty="0" err="1"/>
              <a:t>LateValue</a:t>
            </a:r>
            <a:r>
              <a:rPr lang="en-US" sz="1400" b="1" dirty="0"/>
              <a:t>};</a:t>
            </a:r>
          </a:p>
          <a:p>
            <a:pPr marL="400050" lvl="1" indent="0">
              <a:buNone/>
            </a:pPr>
            <a:r>
              <a:rPr lang="en-US" sz="1400" dirty="0"/>
              <a:t>ef1 </a:t>
            </a:r>
            <a:r>
              <a:rPr lang="en-US" sz="1400" b="1" dirty="0"/>
              <a:t>: error source </a:t>
            </a:r>
            <a:r>
              <a:rPr lang="en-US" sz="1400" b="1" dirty="0" err="1"/>
              <a:t>sensor_data_out</a:t>
            </a:r>
            <a:r>
              <a:rPr lang="en-US" sz="1400" b="1" dirty="0"/>
              <a:t>{</a:t>
            </a:r>
            <a:r>
              <a:rPr lang="en-US" sz="1400" b="1" dirty="0" err="1"/>
              <a:t>LateValue</a:t>
            </a:r>
            <a:r>
              <a:rPr lang="en-US" sz="1400" b="1" dirty="0"/>
              <a:t>};</a:t>
            </a:r>
          </a:p>
          <a:p>
            <a:pPr marL="400050" lvl="1" indent="0">
              <a:buNone/>
            </a:pPr>
            <a:r>
              <a:rPr lang="en-US" sz="1400" dirty="0"/>
              <a:t>ef2 </a:t>
            </a:r>
            <a:r>
              <a:rPr lang="en-US" sz="1400" b="1" dirty="0"/>
              <a:t>: error path </a:t>
            </a:r>
            <a:r>
              <a:rPr lang="en-US" sz="1400" b="1" dirty="0" err="1"/>
              <a:t>sensor_data_in</a:t>
            </a:r>
            <a:r>
              <a:rPr lang="en-US" sz="1400" b="1" dirty="0"/>
              <a:t>{</a:t>
            </a:r>
            <a:r>
              <a:rPr lang="en-US" sz="1400" b="1" dirty="0" err="1"/>
              <a:t>NoValue</a:t>
            </a:r>
            <a:r>
              <a:rPr lang="en-US" sz="1400" b="1" dirty="0"/>
              <a:t>, </a:t>
            </a:r>
            <a:r>
              <a:rPr lang="en-US" sz="1400" b="1" dirty="0" err="1"/>
              <a:t>BadValue</a:t>
            </a:r>
            <a:r>
              <a:rPr lang="en-US" sz="1400" b="1" dirty="0"/>
              <a:t>}-&gt;</a:t>
            </a:r>
            <a:r>
              <a:rPr lang="en-US" sz="1400" b="1" dirty="0" err="1"/>
              <a:t>sensor_data_out</a:t>
            </a:r>
            <a:r>
              <a:rPr lang="en-US" sz="1400" b="1" dirty="0"/>
              <a:t>{</a:t>
            </a:r>
            <a:r>
              <a:rPr lang="en-US" sz="1400" b="1" dirty="0" err="1"/>
              <a:t>LateValue</a:t>
            </a:r>
            <a:r>
              <a:rPr lang="en-US" sz="1400" b="1" dirty="0"/>
              <a:t>};</a:t>
            </a:r>
          </a:p>
          <a:p>
            <a:pPr marL="0" indent="0">
              <a:buNone/>
            </a:pPr>
            <a:r>
              <a:rPr lang="en-US" sz="1400" b="1" dirty="0"/>
              <a:t>end propagations</a:t>
            </a:r>
            <a:r>
              <a:rPr lang="en-US" sz="1400" b="1" dirty="0" smtClean="0"/>
              <a:t>;</a:t>
            </a:r>
            <a:endParaRPr lang="en-US" sz="1400" dirty="0"/>
          </a:p>
          <a:p>
            <a:pPr marL="0" indent="0">
              <a:buNone/>
            </a:pPr>
            <a:r>
              <a:rPr lang="en-US" sz="1400" b="1" dirty="0"/>
              <a:t>component error behavior</a:t>
            </a:r>
          </a:p>
          <a:p>
            <a:pPr marL="0" indent="0">
              <a:buNone/>
            </a:pPr>
            <a:r>
              <a:rPr lang="en-US" sz="1400" b="1" dirty="0"/>
              <a:t>events</a:t>
            </a:r>
          </a:p>
          <a:p>
            <a:pPr marL="400050" lvl="1" indent="0">
              <a:buNone/>
            </a:pPr>
            <a:r>
              <a:rPr lang="en-US" sz="1400" dirty="0" err="1"/>
              <a:t>BadRead</a:t>
            </a:r>
            <a:r>
              <a:rPr lang="en-US" sz="1400" dirty="0"/>
              <a:t>    </a:t>
            </a:r>
            <a:r>
              <a:rPr lang="en-US" sz="1400" b="1" dirty="0"/>
              <a:t>: error event;</a:t>
            </a:r>
          </a:p>
          <a:p>
            <a:pPr marL="400050" lvl="1" indent="0">
              <a:buNone/>
            </a:pPr>
            <a:r>
              <a:rPr lang="en-US" sz="1400" dirty="0" err="1"/>
              <a:t>RecoverEvent</a:t>
            </a:r>
            <a:r>
              <a:rPr lang="en-US" sz="1400" b="1" dirty="0"/>
              <a:t>: recover event</a:t>
            </a:r>
            <a:r>
              <a:rPr lang="en-US" sz="1400" b="1" dirty="0" smtClean="0"/>
              <a:t>;</a:t>
            </a:r>
            <a:endParaRPr lang="en-US" sz="1400" dirty="0"/>
          </a:p>
          <a:p>
            <a:pPr marL="0" indent="0">
              <a:buNone/>
            </a:pPr>
            <a:r>
              <a:rPr lang="en-US" sz="1400" b="1" dirty="0"/>
              <a:t>transitions</a:t>
            </a:r>
          </a:p>
          <a:p>
            <a:pPr marL="400050" lvl="1" indent="0">
              <a:buNone/>
            </a:pPr>
            <a:r>
              <a:rPr lang="en-US" sz="1400" dirty="0"/>
              <a:t>t0 </a:t>
            </a:r>
            <a:r>
              <a:rPr lang="en-US" sz="1400" b="1" dirty="0"/>
              <a:t>: Operational -[</a:t>
            </a:r>
            <a:r>
              <a:rPr lang="en-US" sz="1400" b="1" dirty="0" err="1"/>
              <a:t>sensor_data_in</a:t>
            </a:r>
            <a:r>
              <a:rPr lang="en-US" sz="1400" b="1" dirty="0"/>
              <a:t>{</a:t>
            </a:r>
            <a:r>
              <a:rPr lang="en-US" sz="1400" b="1" dirty="0" err="1"/>
              <a:t>NoValue</a:t>
            </a:r>
            <a:r>
              <a:rPr lang="en-US" sz="1400" b="1" dirty="0"/>
              <a:t>, </a:t>
            </a:r>
            <a:r>
              <a:rPr lang="en-US" sz="1400" b="1" dirty="0" err="1"/>
              <a:t>BadValue</a:t>
            </a:r>
            <a:r>
              <a:rPr lang="en-US" sz="1400" b="1" dirty="0"/>
              <a:t>}]-&gt;   Failed;</a:t>
            </a:r>
          </a:p>
          <a:p>
            <a:pPr marL="400050" lvl="1" indent="0">
              <a:buNone/>
            </a:pPr>
            <a:r>
              <a:rPr lang="en-US" sz="1400" dirty="0"/>
              <a:t>t1 </a:t>
            </a:r>
            <a:r>
              <a:rPr lang="en-US" sz="1400" b="1" dirty="0"/>
              <a:t>: Operational -[</a:t>
            </a:r>
            <a:r>
              <a:rPr lang="en-US" sz="1400" b="1" dirty="0" err="1"/>
              <a:t>BadRead</a:t>
            </a:r>
            <a:r>
              <a:rPr lang="en-US" sz="1400" b="1" dirty="0"/>
              <a:t>]-&gt; Failed;</a:t>
            </a:r>
          </a:p>
          <a:p>
            <a:pPr marL="400050" lvl="1" indent="0">
              <a:buNone/>
            </a:pPr>
            <a:r>
              <a:rPr lang="en-US" sz="1400" dirty="0"/>
              <a:t>t2 </a:t>
            </a:r>
            <a:r>
              <a:rPr lang="en-US" sz="1400" b="1" dirty="0"/>
              <a:t>: Failed      -[</a:t>
            </a:r>
            <a:r>
              <a:rPr lang="en-US" sz="1400" b="1" dirty="0" err="1"/>
              <a:t>RecoverEvent</a:t>
            </a:r>
            <a:r>
              <a:rPr lang="en-US" sz="1400" b="1" dirty="0"/>
              <a:t>]-&gt; Operational;</a:t>
            </a:r>
          </a:p>
          <a:p>
            <a:pPr marL="0" indent="0">
              <a:buNone/>
            </a:pPr>
            <a:r>
              <a:rPr lang="en-US" sz="1400" b="1" dirty="0"/>
              <a:t>end component;</a:t>
            </a:r>
          </a:p>
          <a:p>
            <a:pPr marL="0" indent="0">
              <a:buNone/>
            </a:pPr>
            <a:r>
              <a:rPr lang="en-US" sz="1400" dirty="0"/>
              <a:t>**};</a:t>
            </a:r>
            <a:endParaRPr lang="en-US" sz="1400" dirty="0" smtClean="0"/>
          </a:p>
        </p:txBody>
      </p:sp>
    </p:spTree>
    <p:extLst>
      <p:ext uri="{BB962C8B-B14F-4D97-AF65-F5344CB8AC3E}">
        <p14:creationId xmlns:p14="http://schemas.microsoft.com/office/powerpoint/2010/main" val="1517325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error </a:t>
            </a:r>
            <a:endParaRPr lang="en-US" dirty="0"/>
          </a:p>
        </p:txBody>
      </p:sp>
      <p:sp>
        <p:nvSpPr>
          <p:cNvPr id="3" name="Content Placeholder 2"/>
          <p:cNvSpPr>
            <a:spLocks noGrp="1"/>
          </p:cNvSpPr>
          <p:nvPr>
            <p:ph idx="1"/>
          </p:nvPr>
        </p:nvSpPr>
        <p:spPr/>
        <p:txBody>
          <a:bodyPr/>
          <a:lstStyle/>
          <a:p>
            <a:pPr marL="0" indent="0">
              <a:buNone/>
            </a:pPr>
            <a:r>
              <a:rPr lang="en-US" sz="1800" b="1" dirty="0"/>
              <a:t>annex EMV2 {**</a:t>
            </a:r>
          </a:p>
          <a:p>
            <a:pPr marL="0" indent="0">
              <a:buNone/>
            </a:pPr>
            <a:r>
              <a:rPr lang="en-US" sz="1800" b="1" dirty="0"/>
              <a:t>use types </a:t>
            </a:r>
            <a:r>
              <a:rPr lang="en-US" sz="1800" b="1" dirty="0" err="1"/>
              <a:t>error_library</a:t>
            </a:r>
            <a:r>
              <a:rPr lang="en-US" sz="1800" b="1" dirty="0"/>
              <a:t>; </a:t>
            </a:r>
          </a:p>
          <a:p>
            <a:pPr marL="0" indent="0">
              <a:buNone/>
            </a:pPr>
            <a:r>
              <a:rPr lang="en-US" sz="1800" b="1" dirty="0"/>
              <a:t>use behavior </a:t>
            </a:r>
            <a:r>
              <a:rPr lang="en-US" sz="1800" b="1" dirty="0" err="1"/>
              <a:t>error_library</a:t>
            </a:r>
            <a:r>
              <a:rPr lang="en-US" sz="1800" b="1" dirty="0"/>
              <a:t>::</a:t>
            </a:r>
            <a:r>
              <a:rPr lang="en-US" sz="1800" b="1" dirty="0" err="1"/>
              <a:t>stateMachine</a:t>
            </a:r>
            <a:r>
              <a:rPr lang="en-US" sz="1800" b="1" dirty="0"/>
              <a:t>;</a:t>
            </a:r>
          </a:p>
          <a:p>
            <a:pPr marL="0" indent="0">
              <a:buNone/>
            </a:pPr>
            <a:endParaRPr lang="en-US" sz="1800" dirty="0"/>
          </a:p>
          <a:p>
            <a:pPr marL="0" indent="0">
              <a:buNone/>
            </a:pPr>
            <a:r>
              <a:rPr lang="en-US" sz="1800" b="1" dirty="0"/>
              <a:t>composite error behavior</a:t>
            </a:r>
          </a:p>
          <a:p>
            <a:pPr marL="0" indent="0">
              <a:buNone/>
            </a:pPr>
            <a:r>
              <a:rPr lang="en-US" sz="1800" b="1" dirty="0"/>
              <a:t>states</a:t>
            </a:r>
          </a:p>
          <a:p>
            <a:pPr marL="0" indent="0">
              <a:buNone/>
            </a:pPr>
            <a:r>
              <a:rPr lang="en-US" sz="1800" b="1" dirty="0"/>
              <a:t>[</a:t>
            </a:r>
            <a:r>
              <a:rPr lang="en-US" sz="1800" b="1" dirty="0" err="1"/>
              <a:t>radar_handler.Failed</a:t>
            </a:r>
            <a:r>
              <a:rPr lang="en-US" sz="1800" b="1" dirty="0"/>
              <a:t> and </a:t>
            </a:r>
            <a:r>
              <a:rPr lang="en-US" sz="1800" b="1" dirty="0" err="1"/>
              <a:t>camera_handler.Failed</a:t>
            </a:r>
            <a:r>
              <a:rPr lang="en-US" sz="1800" b="1" dirty="0"/>
              <a:t> and </a:t>
            </a:r>
            <a:r>
              <a:rPr lang="en-US" sz="1800" b="1" dirty="0" err="1"/>
              <a:t>gps_handler.Failed</a:t>
            </a:r>
            <a:r>
              <a:rPr lang="en-US" sz="1800" b="1" dirty="0"/>
              <a:t> and </a:t>
            </a:r>
            <a:r>
              <a:rPr lang="en-US" sz="1800" b="1" dirty="0" err="1"/>
              <a:t>speedometer_handler.Failed</a:t>
            </a:r>
            <a:r>
              <a:rPr lang="en-US" sz="1800" b="1" dirty="0"/>
              <a:t>]-&gt; Failed;</a:t>
            </a:r>
          </a:p>
          <a:p>
            <a:pPr marL="0" indent="0">
              <a:buNone/>
            </a:pPr>
            <a:r>
              <a:rPr lang="en-US" sz="1800" b="1" dirty="0"/>
              <a:t>[</a:t>
            </a:r>
            <a:r>
              <a:rPr lang="en-US" sz="1800" b="1" dirty="0" err="1"/>
              <a:t>radar_handler.Failed</a:t>
            </a:r>
            <a:r>
              <a:rPr lang="en-US" sz="1800" b="1" dirty="0"/>
              <a:t> and </a:t>
            </a:r>
            <a:r>
              <a:rPr lang="en-US" sz="1800" b="1" dirty="0" err="1"/>
              <a:t>camera_handler.Failed</a:t>
            </a:r>
            <a:r>
              <a:rPr lang="en-US" sz="1800" b="1" dirty="0"/>
              <a:t>]-&gt; Failed;</a:t>
            </a:r>
          </a:p>
          <a:p>
            <a:pPr marL="0" indent="0">
              <a:buNone/>
            </a:pPr>
            <a:r>
              <a:rPr lang="en-US" sz="1800" b="1" dirty="0"/>
              <a:t>[</a:t>
            </a:r>
            <a:r>
              <a:rPr lang="en-US" sz="1800" b="1" dirty="0" err="1"/>
              <a:t>radar_handler.Failed</a:t>
            </a:r>
            <a:r>
              <a:rPr lang="en-US" sz="1800" b="1" dirty="0"/>
              <a:t> or </a:t>
            </a:r>
            <a:r>
              <a:rPr lang="en-US" sz="1800" b="1" dirty="0" err="1"/>
              <a:t>camera_handler.Failed</a:t>
            </a:r>
            <a:r>
              <a:rPr lang="en-US" sz="1800" b="1" dirty="0"/>
              <a:t>]-&gt;  Operational;</a:t>
            </a:r>
          </a:p>
          <a:p>
            <a:pPr marL="0" indent="0">
              <a:buNone/>
            </a:pPr>
            <a:r>
              <a:rPr lang="en-US" sz="1800" b="1" dirty="0"/>
              <a:t>[</a:t>
            </a:r>
            <a:r>
              <a:rPr lang="en-US" sz="1800" b="1" dirty="0" err="1"/>
              <a:t>radar_handler.Operational</a:t>
            </a:r>
            <a:r>
              <a:rPr lang="en-US" sz="1800" b="1" dirty="0"/>
              <a:t> and </a:t>
            </a:r>
            <a:r>
              <a:rPr lang="en-US" sz="1800" b="1" dirty="0" err="1"/>
              <a:t>camera_handler.Operational</a:t>
            </a:r>
            <a:r>
              <a:rPr lang="en-US" sz="1800" b="1" dirty="0"/>
              <a:t> and </a:t>
            </a:r>
            <a:r>
              <a:rPr lang="en-US" sz="1800" b="1" dirty="0" err="1"/>
              <a:t>gps_handler.Operational</a:t>
            </a:r>
            <a:r>
              <a:rPr lang="en-US" sz="1800" b="1" dirty="0"/>
              <a:t> and </a:t>
            </a:r>
            <a:r>
              <a:rPr lang="en-US" sz="1800" b="1" dirty="0" err="1"/>
              <a:t>speedometer_handler.Operational</a:t>
            </a:r>
            <a:r>
              <a:rPr lang="en-US" sz="1800" b="1" dirty="0"/>
              <a:t>]-&gt; Operational;</a:t>
            </a:r>
          </a:p>
          <a:p>
            <a:pPr marL="0" indent="0">
              <a:buNone/>
            </a:pPr>
            <a:r>
              <a:rPr lang="en-US" sz="1800" b="1" dirty="0"/>
              <a:t>end composite;</a:t>
            </a:r>
          </a:p>
          <a:p>
            <a:pPr marL="0" indent="0">
              <a:buNone/>
            </a:pPr>
            <a:r>
              <a:rPr lang="en-US" sz="1800" dirty="0"/>
              <a:t>**};</a:t>
            </a:r>
          </a:p>
        </p:txBody>
      </p:sp>
    </p:spTree>
    <p:extLst>
      <p:ext uri="{BB962C8B-B14F-4D97-AF65-F5344CB8AC3E}">
        <p14:creationId xmlns:p14="http://schemas.microsoft.com/office/powerpoint/2010/main" val="3557925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713" y="1600200"/>
            <a:ext cx="8748218" cy="498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173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structures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6391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architecture structures</a:t>
            </a:r>
            <a:endParaRPr lang="en-US" dirty="0"/>
          </a:p>
        </p:txBody>
      </p:sp>
      <p:sp>
        <p:nvSpPr>
          <p:cNvPr id="3" name="Content Placeholder 2"/>
          <p:cNvSpPr>
            <a:spLocks noGrp="1"/>
          </p:cNvSpPr>
          <p:nvPr>
            <p:ph idx="1"/>
          </p:nvPr>
        </p:nvSpPr>
        <p:spPr/>
        <p:txBody>
          <a:bodyPr/>
          <a:lstStyle/>
          <a:p>
            <a:r>
              <a:rPr lang="en-US" dirty="0" smtClean="0"/>
              <a:t>Module structures</a:t>
            </a:r>
          </a:p>
          <a:p>
            <a:pPr lvl="1"/>
            <a:r>
              <a:rPr lang="en-US" dirty="0" smtClean="0"/>
              <a:t>Which piece is responsible for what</a:t>
            </a:r>
          </a:p>
          <a:p>
            <a:r>
              <a:rPr lang="en-US" dirty="0" smtClean="0"/>
              <a:t>Component and connector structures</a:t>
            </a:r>
          </a:p>
          <a:p>
            <a:pPr lvl="1"/>
            <a:r>
              <a:rPr lang="en-US" dirty="0" smtClean="0"/>
              <a:t>How do the major pieces interact at runtime</a:t>
            </a:r>
          </a:p>
          <a:p>
            <a:r>
              <a:rPr lang="en-US" dirty="0" smtClean="0"/>
              <a:t>Allocation structures</a:t>
            </a:r>
          </a:p>
          <a:p>
            <a:pPr lvl="1"/>
            <a:r>
              <a:rPr lang="en-US" dirty="0" smtClean="0"/>
              <a:t>Associates pieces of the architecture with pieces of the external environment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structures</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smtClean="0"/>
              <a:t>Decompose – module into sub modules. Pieces related to the whole </a:t>
            </a:r>
          </a:p>
          <a:p>
            <a:r>
              <a:rPr lang="en-US" dirty="0" smtClean="0"/>
              <a:t>Uses – one module expects another to be present </a:t>
            </a:r>
          </a:p>
          <a:p>
            <a:r>
              <a:rPr lang="en-US" dirty="0" smtClean="0"/>
              <a:t>Layered – decomposition in which there is an ordering </a:t>
            </a:r>
          </a:p>
          <a:p>
            <a:r>
              <a:rPr lang="en-US" dirty="0" smtClean="0"/>
              <a:t>Class – specialization relationships</a:t>
            </a:r>
          </a:p>
        </p:txBody>
      </p:sp>
      <p:grpSp>
        <p:nvGrpSpPr>
          <p:cNvPr id="4" name="Group 3"/>
          <p:cNvGrpSpPr/>
          <p:nvPr/>
        </p:nvGrpSpPr>
        <p:grpSpPr>
          <a:xfrm>
            <a:off x="5644356" y="2428875"/>
            <a:ext cx="2830513" cy="2914650"/>
            <a:chOff x="4229100" y="1962150"/>
            <a:chExt cx="2830513" cy="2914650"/>
          </a:xfrm>
        </p:grpSpPr>
        <p:sp>
          <p:nvSpPr>
            <p:cNvPr id="5" name="Text Box 5"/>
            <p:cNvSpPr txBox="1">
              <a:spLocks noChangeArrowheads="1"/>
            </p:cNvSpPr>
            <p:nvPr/>
          </p:nvSpPr>
          <p:spPr bwMode="auto">
            <a:xfrm>
              <a:off x="5867400" y="196215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module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4229100" y="2895601"/>
              <a:ext cx="16383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decomposition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6480175" y="2895601"/>
              <a:ext cx="579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class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5943600" y="3581400"/>
              <a:ext cx="536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5867400" y="457200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layered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a:stCxn id="5" idx="2"/>
              <a:endCxn id="6" idx="0"/>
            </p:cNvCxnSpPr>
            <p:nvPr/>
          </p:nvCxnSpPr>
          <p:spPr>
            <a:xfrm rot="5400000">
              <a:off x="5351860" y="1963341"/>
              <a:ext cx="628651" cy="1235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rot="16200000" flipH="1">
              <a:off x="6212681" y="2338387"/>
              <a:ext cx="628651" cy="485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8" idx="0"/>
            </p:cNvCxnSpPr>
            <p:nvPr/>
          </p:nvCxnSpPr>
          <p:spPr>
            <a:xfrm rot="5400000">
              <a:off x="5590779" y="2888060"/>
              <a:ext cx="131445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9" idx="0"/>
            </p:cNvCxnSpPr>
            <p:nvPr/>
          </p:nvCxnSpPr>
          <p:spPr>
            <a:xfrm rot="16200000" flipH="1">
              <a:off x="5905103" y="4192984"/>
              <a:ext cx="68580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p:txBody>
          <a:bodyPr/>
          <a:lstStyle/>
          <a:p>
            <a:r>
              <a:rPr lang="en-US" dirty="0" smtClean="0"/>
              <a:t>Taking one big thing and making it into several smaller things</a:t>
            </a:r>
          </a:p>
          <a:p>
            <a:r>
              <a:rPr lang="en-US" dirty="0" smtClean="0"/>
              <a:t>The relationships among these pieces determines what qualities the design enhances and which it degrades.</a:t>
            </a:r>
          </a:p>
          <a:p>
            <a:r>
              <a:rPr lang="en-US" dirty="0" smtClean="0"/>
              <a:t>Other operations such as combination also affect the product qualities.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bus architecture</a:t>
            </a:r>
            <a:endParaRPr lang="en-US" dirty="0"/>
          </a:p>
        </p:txBody>
      </p:sp>
      <p:sp>
        <p:nvSpPr>
          <p:cNvPr id="5" name="Content Placeholder 4"/>
          <p:cNvSpPr>
            <a:spLocks noGrp="1"/>
          </p:cNvSpPr>
          <p:nvPr>
            <p:ph idx="1"/>
          </p:nvPr>
        </p:nvSpPr>
        <p:spPr>
          <a:xfrm>
            <a:off x="457200" y="1600200"/>
            <a:ext cx="2903895" cy="4525963"/>
          </a:xfrm>
        </p:spPr>
        <p:txBody>
          <a:bodyPr/>
          <a:lstStyle/>
          <a:p>
            <a:r>
              <a:rPr lang="en-US" sz="2800" dirty="0" smtClean="0"/>
              <a:t>Bus </a:t>
            </a:r>
            <a:r>
              <a:rPr lang="en-US" sz="2800" dirty="0" smtClean="0"/>
              <a:t>architecture</a:t>
            </a:r>
          </a:p>
          <a:p>
            <a:r>
              <a:rPr lang="en-US" sz="2800" dirty="0" smtClean="0"/>
              <a:t>Any module on the bus can communicate with any </a:t>
            </a:r>
            <a:r>
              <a:rPr lang="en-US" sz="2800" dirty="0" smtClean="0"/>
              <a:t>other</a:t>
            </a:r>
          </a:p>
          <a:p>
            <a:r>
              <a:rPr lang="en-US" sz="2800" dirty="0" smtClean="0"/>
              <a:t>No previous planning for a specific function</a:t>
            </a:r>
            <a:endParaRPr lang="en-US" sz="2800" dirty="0" smtClean="0"/>
          </a:p>
          <a:p>
            <a:r>
              <a:rPr lang="en-US" sz="2800" dirty="0" smtClean="0"/>
              <a:t>Modifiability +</a:t>
            </a:r>
          </a:p>
          <a:p>
            <a:endParaRPr lang="en-US" sz="2800" dirty="0" smtClean="0"/>
          </a:p>
          <a:p>
            <a:endParaRPr lang="en-US" sz="2800" dirty="0" smtClean="0"/>
          </a:p>
          <a:p>
            <a:endParaRPr lang="en-US" dirty="0"/>
          </a:p>
        </p:txBody>
      </p:sp>
      <p:pic>
        <p:nvPicPr>
          <p:cNvPr id="1028" name="Picture 4" descr="C:\Users\McGregor\EPF\layout\12db4517924\noconfig\Architecture\guidances\examples\resources\gsaw3.jpg"/>
          <p:cNvPicPr>
            <a:picLocks noChangeAspect="1" noChangeArrowheads="1"/>
          </p:cNvPicPr>
          <p:nvPr/>
        </p:nvPicPr>
        <p:blipFill>
          <a:blip r:embed="rId2"/>
          <a:srcRect/>
          <a:stretch>
            <a:fillRect/>
          </a:stretch>
        </p:blipFill>
        <p:spPr bwMode="auto">
          <a:xfrm>
            <a:off x="3361095" y="2133600"/>
            <a:ext cx="5782906" cy="3581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and Connector</a:t>
            </a:r>
            <a:endParaRPr lang="en-US" dirty="0"/>
          </a:p>
        </p:txBody>
      </p:sp>
      <p:sp>
        <p:nvSpPr>
          <p:cNvPr id="3" name="Content Placeholder 2"/>
          <p:cNvSpPr>
            <a:spLocks noGrp="1"/>
          </p:cNvSpPr>
          <p:nvPr>
            <p:ph idx="1"/>
          </p:nvPr>
        </p:nvSpPr>
        <p:spPr>
          <a:xfrm>
            <a:off x="457200" y="1600200"/>
            <a:ext cx="3962400" cy="4525963"/>
          </a:xfrm>
        </p:spPr>
        <p:txBody>
          <a:bodyPr/>
          <a:lstStyle/>
          <a:p>
            <a:r>
              <a:rPr lang="en-US" sz="2400" dirty="0" smtClean="0"/>
              <a:t>Client/server – multiple modules go to a common module for the same action </a:t>
            </a:r>
          </a:p>
          <a:p>
            <a:r>
              <a:rPr lang="en-US" sz="2400" dirty="0" smtClean="0"/>
              <a:t>Concurrency – logical threads </a:t>
            </a:r>
          </a:p>
          <a:p>
            <a:r>
              <a:rPr lang="en-US" sz="2400" dirty="0" smtClean="0"/>
              <a:t>Process – actual threads/ processes of the system </a:t>
            </a:r>
          </a:p>
          <a:p>
            <a:r>
              <a:rPr lang="en-US" sz="2400" dirty="0" smtClean="0"/>
              <a:t>Shared Data – how is data stored and accessed</a:t>
            </a:r>
          </a:p>
        </p:txBody>
      </p:sp>
      <p:grpSp>
        <p:nvGrpSpPr>
          <p:cNvPr id="4" name="Group 3"/>
          <p:cNvGrpSpPr/>
          <p:nvPr/>
        </p:nvGrpSpPr>
        <p:grpSpPr>
          <a:xfrm>
            <a:off x="4672012" y="2612023"/>
            <a:ext cx="4014788" cy="2091154"/>
            <a:chOff x="4114800" y="2057400"/>
            <a:chExt cx="4014788" cy="2091154"/>
          </a:xfrm>
        </p:grpSpPr>
        <p:sp>
          <p:nvSpPr>
            <p:cNvPr id="5" name="Text Box 13"/>
            <p:cNvSpPr txBox="1">
              <a:spLocks noChangeArrowheads="1"/>
            </p:cNvSpPr>
            <p:nvPr/>
          </p:nvSpPr>
          <p:spPr bwMode="auto">
            <a:xfrm>
              <a:off x="4648200" y="2057400"/>
              <a:ext cx="3048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Component and Connector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2"/>
            <p:cNvSpPr txBox="1">
              <a:spLocks noChangeArrowheads="1"/>
            </p:cNvSpPr>
            <p:nvPr/>
          </p:nvSpPr>
          <p:spPr bwMode="auto">
            <a:xfrm>
              <a:off x="4114800" y="2895600"/>
              <a:ext cx="1425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Client/server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1"/>
            <p:cNvSpPr txBox="1">
              <a:spLocks noChangeArrowheads="1"/>
            </p:cNvSpPr>
            <p:nvPr/>
          </p:nvSpPr>
          <p:spPr bwMode="auto">
            <a:xfrm>
              <a:off x="6746875" y="29718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Shared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0"/>
            <p:cNvSpPr txBox="1">
              <a:spLocks noChangeArrowheads="1"/>
            </p:cNvSpPr>
            <p:nvPr/>
          </p:nvSpPr>
          <p:spPr bwMode="auto">
            <a:xfrm>
              <a:off x="6477000" y="3657600"/>
              <a:ext cx="889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process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4953000" y="36576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
          <p:nvSpPr>
            <p:cNvPr id="10" name="Text Box 10"/>
            <p:cNvSpPr txBox="1">
              <a:spLocks noChangeArrowheads="1"/>
            </p:cNvSpPr>
            <p:nvPr/>
          </p:nvSpPr>
          <p:spPr bwMode="auto">
            <a:xfrm>
              <a:off x="4648200" y="3810000"/>
              <a:ext cx="1538883" cy="33855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2200" dirty="0" smtClean="0">
                  <a:cs typeface="Arial" pitchFamily="34" charset="0"/>
                </a:rPr>
                <a:t>concurrency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a:stCxn id="5" idx="2"/>
              <a:endCxn id="6" idx="0"/>
            </p:cNvCxnSpPr>
            <p:nvPr/>
          </p:nvCxnSpPr>
          <p:spPr>
            <a:xfrm rot="5400000">
              <a:off x="5233194" y="1956594"/>
              <a:ext cx="533400" cy="1344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7" idx="0"/>
            </p:cNvCxnSpPr>
            <p:nvPr/>
          </p:nvCxnSpPr>
          <p:spPr>
            <a:xfrm rot="16200000" flipH="1">
              <a:off x="6500416" y="2033984"/>
              <a:ext cx="609600" cy="1266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0" idx="0"/>
            </p:cNvCxnSpPr>
            <p:nvPr/>
          </p:nvCxnSpPr>
          <p:spPr>
            <a:xfrm rot="5400000">
              <a:off x="5071021" y="2708821"/>
              <a:ext cx="1447800" cy="75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2"/>
              <a:endCxn id="8" idx="0"/>
            </p:cNvCxnSpPr>
            <p:nvPr/>
          </p:nvCxnSpPr>
          <p:spPr>
            <a:xfrm rot="16200000" flipH="1">
              <a:off x="5899150" y="2635250"/>
              <a:ext cx="1295400"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structures</a:t>
            </a:r>
            <a:endParaRPr lang="en-US" dirty="0"/>
          </a:p>
        </p:txBody>
      </p:sp>
      <p:sp>
        <p:nvSpPr>
          <p:cNvPr id="3" name="Content Placeholder 2"/>
          <p:cNvSpPr>
            <a:spLocks noGrp="1"/>
          </p:cNvSpPr>
          <p:nvPr>
            <p:ph idx="1"/>
          </p:nvPr>
        </p:nvSpPr>
        <p:spPr>
          <a:xfrm>
            <a:off x="457200" y="1600200"/>
            <a:ext cx="3886200" cy="4525963"/>
          </a:xfrm>
        </p:spPr>
        <p:txBody>
          <a:bodyPr/>
          <a:lstStyle/>
          <a:p>
            <a:r>
              <a:rPr lang="en-US" sz="2800" dirty="0" smtClean="0"/>
              <a:t>work assignment– module assigned to a team </a:t>
            </a:r>
          </a:p>
          <a:p>
            <a:r>
              <a:rPr lang="en-US" sz="2800" dirty="0" smtClean="0"/>
              <a:t>deployment – which processor has which threads </a:t>
            </a:r>
          </a:p>
          <a:p>
            <a:r>
              <a:rPr lang="en-US" sz="2800" dirty="0" smtClean="0"/>
              <a:t>implementation – where in CM are the files for this module</a:t>
            </a:r>
          </a:p>
        </p:txBody>
      </p:sp>
      <p:grpSp>
        <p:nvGrpSpPr>
          <p:cNvPr id="4" name="Group 3"/>
          <p:cNvGrpSpPr/>
          <p:nvPr/>
        </p:nvGrpSpPr>
        <p:grpSpPr>
          <a:xfrm>
            <a:off x="4495800" y="1962150"/>
            <a:ext cx="3826670" cy="1924050"/>
            <a:chOff x="4495800" y="1962150"/>
            <a:chExt cx="3826670" cy="1924050"/>
          </a:xfrm>
        </p:grpSpPr>
        <p:sp>
          <p:nvSpPr>
            <p:cNvPr id="5" name="Text Box 20"/>
            <p:cNvSpPr txBox="1">
              <a:spLocks noChangeArrowheads="1"/>
            </p:cNvSpPr>
            <p:nvPr/>
          </p:nvSpPr>
          <p:spPr bwMode="auto">
            <a:xfrm>
              <a:off x="5867400" y="1962150"/>
              <a:ext cx="10747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allocation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9"/>
            <p:cNvSpPr txBox="1">
              <a:spLocks noChangeArrowheads="1"/>
            </p:cNvSpPr>
            <p:nvPr/>
          </p:nvSpPr>
          <p:spPr bwMode="auto">
            <a:xfrm>
              <a:off x="4495800" y="2819400"/>
              <a:ext cx="1444306" cy="67710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Work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assignment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8"/>
            <p:cNvSpPr txBox="1">
              <a:spLocks noChangeArrowheads="1"/>
            </p:cNvSpPr>
            <p:nvPr/>
          </p:nvSpPr>
          <p:spPr bwMode="auto">
            <a:xfrm>
              <a:off x="6600032" y="2895600"/>
              <a:ext cx="1722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implementation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7"/>
            <p:cNvSpPr txBox="1">
              <a:spLocks noChangeArrowheads="1"/>
            </p:cNvSpPr>
            <p:nvPr/>
          </p:nvSpPr>
          <p:spPr bwMode="auto">
            <a:xfrm>
              <a:off x="5943600" y="3581400"/>
              <a:ext cx="131286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deployment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a:stCxn id="5" idx="2"/>
              <a:endCxn id="6" idx="0"/>
            </p:cNvCxnSpPr>
            <p:nvPr/>
          </p:nvCxnSpPr>
          <p:spPr>
            <a:xfrm rot="5400000">
              <a:off x="5535136" y="1949767"/>
              <a:ext cx="552450" cy="1186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a:endCxn id="7" idx="0"/>
            </p:cNvCxnSpPr>
            <p:nvPr/>
          </p:nvCxnSpPr>
          <p:spPr>
            <a:xfrm rot="16200000" flipH="1">
              <a:off x="6618685" y="2053034"/>
              <a:ext cx="628650" cy="1056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8" idx="0"/>
            </p:cNvCxnSpPr>
            <p:nvPr/>
          </p:nvCxnSpPr>
          <p:spPr>
            <a:xfrm rot="16200000" flipH="1">
              <a:off x="5845175" y="2826543"/>
              <a:ext cx="1314450" cy="19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Styles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32098" name="Picture 2"/>
          <p:cNvPicPr>
            <a:picLocks noChangeAspect="1" noChangeArrowheads="1"/>
          </p:cNvPicPr>
          <p:nvPr/>
        </p:nvPicPr>
        <p:blipFill>
          <a:blip r:embed="rId2"/>
          <a:srcRect/>
          <a:stretch>
            <a:fillRect/>
          </a:stretch>
        </p:blipFill>
        <p:spPr bwMode="auto">
          <a:xfrm>
            <a:off x="5105400" y="1600200"/>
            <a:ext cx="3810000" cy="2524125"/>
          </a:xfrm>
          <a:prstGeom prst="rect">
            <a:avLst/>
          </a:prstGeom>
          <a:noFill/>
          <a:ln w="9525">
            <a:noFill/>
            <a:miter lim="800000"/>
            <a:headEnd/>
            <a:tailEnd/>
          </a:ln>
        </p:spPr>
      </p:pic>
      <p:sp>
        <p:nvSpPr>
          <p:cNvPr id="5" name="TextBox 4"/>
          <p:cNvSpPr txBox="1"/>
          <p:nvPr/>
        </p:nvSpPr>
        <p:spPr>
          <a:xfrm>
            <a:off x="6019800" y="4124325"/>
            <a:ext cx="1800493" cy="369332"/>
          </a:xfrm>
          <a:prstGeom prst="rect">
            <a:avLst/>
          </a:prstGeom>
          <a:noFill/>
        </p:spPr>
        <p:txBody>
          <a:bodyPr wrap="none" rtlCol="0">
            <a:spAutoFit/>
          </a:bodyPr>
          <a:lstStyle/>
          <a:p>
            <a:r>
              <a:rPr lang="en-US" dirty="0" smtClean="0"/>
              <a:t>French Colonial</a:t>
            </a:r>
            <a:endParaRPr lang="en-US" dirty="0"/>
          </a:p>
        </p:txBody>
      </p:sp>
      <p:pic>
        <p:nvPicPr>
          <p:cNvPr id="132099" name="Picture 3"/>
          <p:cNvPicPr>
            <a:picLocks noChangeAspect="1" noChangeArrowheads="1"/>
          </p:cNvPicPr>
          <p:nvPr/>
        </p:nvPicPr>
        <p:blipFill>
          <a:blip r:embed="rId3"/>
          <a:srcRect/>
          <a:stretch>
            <a:fillRect/>
          </a:stretch>
        </p:blipFill>
        <p:spPr bwMode="auto">
          <a:xfrm>
            <a:off x="0" y="1143001"/>
            <a:ext cx="3886200" cy="2914650"/>
          </a:xfrm>
          <a:prstGeom prst="rect">
            <a:avLst/>
          </a:prstGeom>
          <a:noFill/>
          <a:ln w="9525">
            <a:noFill/>
            <a:miter lim="800000"/>
            <a:headEnd/>
            <a:tailEnd/>
          </a:ln>
        </p:spPr>
      </p:pic>
      <p:sp>
        <p:nvSpPr>
          <p:cNvPr id="7" name="TextBox 6"/>
          <p:cNvSpPr txBox="1"/>
          <p:nvPr/>
        </p:nvSpPr>
        <p:spPr>
          <a:xfrm>
            <a:off x="1295400" y="4124325"/>
            <a:ext cx="1633781" cy="369332"/>
          </a:xfrm>
          <a:prstGeom prst="rect">
            <a:avLst/>
          </a:prstGeom>
          <a:noFill/>
        </p:spPr>
        <p:txBody>
          <a:bodyPr wrap="none" rtlCol="0">
            <a:spAutoFit/>
          </a:bodyPr>
          <a:lstStyle/>
          <a:p>
            <a:r>
              <a:rPr lang="en-US" dirty="0" smtClean="0"/>
              <a:t>Greek Revival</a:t>
            </a:r>
            <a:endParaRPr lang="en-US" dirty="0"/>
          </a:p>
        </p:txBody>
      </p:sp>
      <p:pic>
        <p:nvPicPr>
          <p:cNvPr id="132100" name="Picture 4"/>
          <p:cNvPicPr>
            <a:picLocks noChangeAspect="1" noChangeArrowheads="1"/>
          </p:cNvPicPr>
          <p:nvPr/>
        </p:nvPicPr>
        <p:blipFill>
          <a:blip r:embed="rId4"/>
          <a:srcRect/>
          <a:stretch>
            <a:fillRect/>
          </a:stretch>
        </p:blipFill>
        <p:spPr bwMode="auto">
          <a:xfrm>
            <a:off x="2667000" y="4490924"/>
            <a:ext cx="3352800" cy="2367076"/>
          </a:xfrm>
          <a:prstGeom prst="rect">
            <a:avLst/>
          </a:prstGeom>
          <a:noFill/>
          <a:ln w="9525">
            <a:noFill/>
            <a:miter lim="800000"/>
            <a:headEnd/>
            <a:tailEnd/>
          </a:ln>
        </p:spPr>
      </p:pic>
      <p:sp>
        <p:nvSpPr>
          <p:cNvPr id="9" name="TextBox 8"/>
          <p:cNvSpPr txBox="1"/>
          <p:nvPr/>
        </p:nvSpPr>
        <p:spPr>
          <a:xfrm>
            <a:off x="6019800" y="5410200"/>
            <a:ext cx="1467133" cy="369332"/>
          </a:xfrm>
          <a:prstGeom prst="rect">
            <a:avLst/>
          </a:prstGeom>
          <a:noFill/>
        </p:spPr>
        <p:txBody>
          <a:bodyPr wrap="none" rtlCol="0">
            <a:spAutoFit/>
          </a:bodyPr>
          <a:lstStyle/>
          <a:p>
            <a:r>
              <a:rPr lang="en-US" dirty="0" smtClean="0"/>
              <a:t>Queen Anne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styles</a:t>
            </a:r>
            <a:endParaRPr lang="en-US" dirty="0"/>
          </a:p>
        </p:txBody>
      </p:sp>
      <p:sp>
        <p:nvSpPr>
          <p:cNvPr id="3" name="Content Placeholder 2"/>
          <p:cNvSpPr>
            <a:spLocks noGrp="1"/>
          </p:cNvSpPr>
          <p:nvPr>
            <p:ph idx="1"/>
          </p:nvPr>
        </p:nvSpPr>
        <p:spPr/>
        <p:txBody>
          <a:bodyPr/>
          <a:lstStyle/>
          <a:p>
            <a:r>
              <a:rPr lang="en-US" dirty="0" smtClean="0"/>
              <a:t>Set of element types</a:t>
            </a:r>
          </a:p>
          <a:p>
            <a:pPr lvl="1"/>
            <a:r>
              <a:rPr lang="en-US" dirty="0" smtClean="0"/>
              <a:t>Pipes and filters</a:t>
            </a:r>
          </a:p>
          <a:p>
            <a:r>
              <a:rPr lang="en-US" dirty="0" smtClean="0"/>
              <a:t>A topological layout</a:t>
            </a:r>
          </a:p>
          <a:p>
            <a:pPr lvl="1"/>
            <a:r>
              <a:rPr lang="en-US" dirty="0" smtClean="0"/>
              <a:t>A pipe connects two filters</a:t>
            </a:r>
          </a:p>
          <a:p>
            <a:r>
              <a:rPr lang="en-US" dirty="0" smtClean="0"/>
              <a:t>Set of semantic constraints</a:t>
            </a:r>
          </a:p>
          <a:p>
            <a:pPr lvl="1"/>
            <a:r>
              <a:rPr lang="en-US" dirty="0" smtClean="0"/>
              <a:t>A filter transforms its inputs to create its outputs</a:t>
            </a:r>
          </a:p>
          <a:p>
            <a:r>
              <a:rPr lang="en-US" dirty="0" smtClean="0"/>
              <a:t>Set of interaction mechanisms</a:t>
            </a:r>
          </a:p>
          <a:p>
            <a:pPr lvl="1"/>
            <a:r>
              <a:rPr lang="en-US" dirty="0" smtClean="0"/>
              <a:t>The output of a filter is carried in a pipe to another filter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a:t>
            </a:r>
            <a:endParaRPr lang="en-US" dirty="0"/>
          </a:p>
        </p:txBody>
      </p:sp>
      <p:sp>
        <p:nvSpPr>
          <p:cNvPr id="3" name="Content Placeholder 2"/>
          <p:cNvSpPr>
            <a:spLocks noGrp="1"/>
          </p:cNvSpPr>
          <p:nvPr>
            <p:ph idx="1"/>
          </p:nvPr>
        </p:nvSpPr>
        <p:spPr/>
        <p:txBody>
          <a:bodyPr/>
          <a:lstStyle/>
          <a:p>
            <a:r>
              <a:rPr lang="en-US" dirty="0" smtClean="0"/>
              <a:t>Server provides some service that we wish to keep centralized.</a:t>
            </a:r>
          </a:p>
          <a:p>
            <a:r>
              <a:rPr lang="en-US" dirty="0" smtClean="0"/>
              <a:t>Many clients may all go to the same source for a function</a:t>
            </a:r>
            <a:endParaRPr lang="en-US" dirty="0"/>
          </a:p>
        </p:txBody>
      </p:sp>
      <p:sp>
        <p:nvSpPr>
          <p:cNvPr id="4" name="Rectangle 3"/>
          <p:cNvSpPr/>
          <p:nvPr/>
        </p:nvSpPr>
        <p:spPr>
          <a:xfrm>
            <a:off x="3810000" y="5638800"/>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6" name="Rectangle 5"/>
          <p:cNvSpPr/>
          <p:nvPr/>
        </p:nvSpPr>
        <p:spPr>
          <a:xfrm>
            <a:off x="6705600" y="5630863"/>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8" name="Straight Arrow Connector 7"/>
          <p:cNvCxnSpPr>
            <a:stCxn id="4" idx="3"/>
            <a:endCxn id="6" idx="1"/>
          </p:cNvCxnSpPr>
          <p:nvPr/>
        </p:nvCxnSpPr>
        <p:spPr>
          <a:xfrm flipV="1">
            <a:off x="5562600" y="6126163"/>
            <a:ext cx="1143000" cy="7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example</a:t>
            </a:r>
            <a:endParaRPr lang="en-US" dirty="0"/>
          </a:p>
        </p:txBody>
      </p:sp>
      <p:sp>
        <p:nvSpPr>
          <p:cNvPr id="3" name="Content Placeholder 2"/>
          <p:cNvSpPr>
            <a:spLocks noGrp="1"/>
          </p:cNvSpPr>
          <p:nvPr>
            <p:ph idx="1"/>
          </p:nvPr>
        </p:nvSpPr>
        <p:spPr/>
        <p:txBody>
          <a:bodyPr/>
          <a:lstStyle/>
          <a:p>
            <a:r>
              <a:rPr lang="en-US" dirty="0" smtClean="0"/>
              <a:t>User in one place</a:t>
            </a:r>
          </a:p>
          <a:p>
            <a:r>
              <a:rPr lang="en-US" dirty="0" smtClean="0"/>
              <a:t>Code in another</a:t>
            </a:r>
            <a:endParaRPr lang="en-US" dirty="0"/>
          </a:p>
        </p:txBody>
      </p:sp>
      <p:pic>
        <p:nvPicPr>
          <p:cNvPr id="137218" name="Picture 2"/>
          <p:cNvPicPr>
            <a:picLocks noChangeAspect="1" noChangeArrowheads="1"/>
          </p:cNvPicPr>
          <p:nvPr/>
        </p:nvPicPr>
        <p:blipFill>
          <a:blip r:embed="rId2"/>
          <a:srcRect/>
          <a:stretch>
            <a:fillRect/>
          </a:stretch>
        </p:blipFill>
        <p:spPr bwMode="auto">
          <a:xfrm>
            <a:off x="5067300" y="1600200"/>
            <a:ext cx="3619500" cy="4028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p:txBody>
          <a:bodyPr/>
          <a:lstStyle/>
          <a:p>
            <a:r>
              <a:rPr lang="en-US" dirty="0" smtClean="0"/>
              <a:t>Functionality is divided into buckets</a:t>
            </a:r>
          </a:p>
          <a:p>
            <a:r>
              <a:rPr lang="en-US" dirty="0" smtClean="0"/>
              <a:t>The buckets are arranged in a hierarchy</a:t>
            </a:r>
          </a:p>
          <a:p>
            <a:r>
              <a:rPr lang="en-US" dirty="0" smtClean="0"/>
              <a:t>Data and control can flow up and down the hierarchy</a:t>
            </a:r>
          </a:p>
          <a:p>
            <a:r>
              <a:rPr lang="en-US" dirty="0" smtClean="0"/>
              <a:t>Functionality in a bucket may only invoke functionality in a “lower” bucket, where</a:t>
            </a:r>
          </a:p>
          <a:p>
            <a:r>
              <a:rPr lang="en-US" dirty="0" smtClean="0"/>
              <a:t>Lower means closer to something than the bucket initiating the action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a:xfrm>
            <a:off x="457199" y="1600200"/>
            <a:ext cx="4772025" cy="4525963"/>
          </a:xfrm>
        </p:spPr>
        <p:txBody>
          <a:bodyPr/>
          <a:lstStyle/>
          <a:p>
            <a:r>
              <a:rPr lang="en-US" dirty="0" smtClean="0"/>
              <a:t>Example: OSI network protocol stack</a:t>
            </a:r>
          </a:p>
          <a:p>
            <a:r>
              <a:rPr lang="en-US" dirty="0" smtClean="0"/>
              <a:t>each layer provides a specific type of network service. It illustrates why groups of related protocols are frequently called </a:t>
            </a:r>
            <a:r>
              <a:rPr lang="en-US" i="1" dirty="0" smtClean="0"/>
              <a:t>protocol stacks</a:t>
            </a:r>
          </a:p>
          <a:p>
            <a:r>
              <a:rPr lang="en-US" dirty="0" smtClean="0"/>
              <a:t>“lower” means closer to physical environment</a:t>
            </a:r>
            <a:endParaRPr lang="en-US" dirty="0"/>
          </a:p>
        </p:txBody>
      </p:sp>
      <p:pic>
        <p:nvPicPr>
          <p:cNvPr id="135170" name="Picture 2"/>
          <p:cNvPicPr>
            <a:picLocks noChangeAspect="1" noChangeArrowheads="1"/>
          </p:cNvPicPr>
          <p:nvPr/>
        </p:nvPicPr>
        <p:blipFill>
          <a:blip r:embed="rId2"/>
          <a:srcRect/>
          <a:stretch>
            <a:fillRect/>
          </a:stretch>
        </p:blipFill>
        <p:spPr bwMode="auto">
          <a:xfrm>
            <a:off x="5229225" y="2076450"/>
            <a:ext cx="3914775" cy="4781550"/>
          </a:xfrm>
          <a:prstGeom prst="rect">
            <a:avLst/>
          </a:prstGeom>
          <a:noFill/>
          <a:ln w="9525">
            <a:noFill/>
            <a:miter lim="800000"/>
            <a:headEnd/>
            <a:tailEnd/>
          </a:ln>
        </p:spPr>
      </p:pic>
      <p:sp>
        <p:nvSpPr>
          <p:cNvPr id="6" name="Rectangle 5"/>
          <p:cNvSpPr/>
          <p:nvPr/>
        </p:nvSpPr>
        <p:spPr>
          <a:xfrm>
            <a:off x="5229224" y="2076450"/>
            <a:ext cx="2543176" cy="47815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and filter style</a:t>
            </a:r>
            <a:endParaRPr lang="en-US" dirty="0"/>
          </a:p>
        </p:txBody>
      </p:sp>
      <p:sp>
        <p:nvSpPr>
          <p:cNvPr id="3" name="Content Placeholder 2"/>
          <p:cNvSpPr>
            <a:spLocks noGrp="1"/>
          </p:cNvSpPr>
          <p:nvPr>
            <p:ph idx="1"/>
          </p:nvPr>
        </p:nvSpPr>
        <p:spPr/>
        <p:txBody>
          <a:bodyPr/>
          <a:lstStyle/>
          <a:p>
            <a:r>
              <a:rPr lang="en-US" sz="2800" dirty="0" smtClean="0"/>
              <a:t>"The </a:t>
            </a:r>
            <a:r>
              <a:rPr lang="en-US" sz="2800" b="1" i="1" dirty="0" smtClean="0"/>
              <a:t>Pipes and Filters</a:t>
            </a:r>
            <a:r>
              <a:rPr lang="en-US" sz="2800" dirty="0" smtClean="0"/>
              <a:t> architectural pattern provides a structure for systems that process a stream of data. Each processing step is encapsulated in a filter component. Data [are] passed through pipes between adjacent filters. Recombining filters allows you to build families of related filters." [</a:t>
            </a:r>
            <a:r>
              <a:rPr lang="en-US" sz="2800" dirty="0" err="1" smtClean="0"/>
              <a:t>Buschmann</a:t>
            </a:r>
            <a:r>
              <a:rPr lang="en-US" sz="2800" dirty="0" smtClean="0"/>
              <a:t>]</a:t>
            </a:r>
          </a:p>
          <a:p>
            <a:r>
              <a:rPr lang="en-US" sz="2800" dirty="0" smtClean="0"/>
              <a:t>Example: ray tracer</a:t>
            </a:r>
            <a:endParaRPr lang="en-US" sz="2800" dirty="0"/>
          </a:p>
        </p:txBody>
      </p:sp>
      <p:pic>
        <p:nvPicPr>
          <p:cNvPr id="133122" name="Picture 2"/>
          <p:cNvPicPr>
            <a:picLocks noChangeAspect="1" noChangeArrowheads="1"/>
          </p:cNvPicPr>
          <p:nvPr/>
        </p:nvPicPr>
        <p:blipFill>
          <a:blip r:embed="rId2"/>
          <a:srcRect/>
          <a:stretch>
            <a:fillRect/>
          </a:stretch>
        </p:blipFill>
        <p:spPr bwMode="auto">
          <a:xfrm>
            <a:off x="5410200" y="4363668"/>
            <a:ext cx="3733800" cy="249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 architecture</a:t>
            </a:r>
            <a:endParaRPr lang="en-US" dirty="0"/>
          </a:p>
        </p:txBody>
      </p:sp>
      <p:pic>
        <p:nvPicPr>
          <p:cNvPr id="134146" name="Picture 2"/>
          <p:cNvPicPr>
            <a:picLocks noChangeAspect="1" noChangeArrowheads="1"/>
          </p:cNvPicPr>
          <p:nvPr/>
        </p:nvPicPr>
        <p:blipFill>
          <a:blip r:embed="rId2"/>
          <a:srcRect/>
          <a:stretch>
            <a:fillRect/>
          </a:stretch>
        </p:blipFill>
        <p:spPr bwMode="auto">
          <a:xfrm>
            <a:off x="4438650" y="1600200"/>
            <a:ext cx="4705350" cy="5181600"/>
          </a:xfrm>
          <a:prstGeom prst="rect">
            <a:avLst/>
          </a:prstGeom>
          <a:noFill/>
          <a:ln w="9525">
            <a:noFill/>
            <a:miter lim="800000"/>
            <a:headEnd/>
            <a:tailEnd/>
          </a:ln>
        </p:spPr>
      </p:pic>
      <p:sp>
        <p:nvSpPr>
          <p:cNvPr id="6" name="Rectangle 5"/>
          <p:cNvSpPr/>
          <p:nvPr/>
        </p:nvSpPr>
        <p:spPr>
          <a:xfrm>
            <a:off x="4438650" y="1600200"/>
            <a:ext cx="2495550" cy="48006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6477000" cy="4800600"/>
          </a:xfrm>
        </p:spPr>
        <p:txBody>
          <a:bodyPr/>
          <a:lstStyle/>
          <a:p>
            <a:r>
              <a:rPr lang="en-US" dirty="0" smtClean="0"/>
              <a:t>Each step has a specific purpose</a:t>
            </a:r>
          </a:p>
          <a:p>
            <a:r>
              <a:rPr lang="en-US" dirty="0" smtClean="0"/>
              <a:t>Each step can be developed independently</a:t>
            </a:r>
          </a:p>
          <a:p>
            <a:r>
              <a:rPr lang="en-US" dirty="0" smtClean="0"/>
              <a:t>Each step can be replaced or modified independently (assuming the results are the same type of information)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 design principles</a:t>
            </a:r>
            <a:endParaRPr lang="en-US" dirty="0"/>
          </a:p>
        </p:txBody>
      </p:sp>
      <p:sp>
        <p:nvSpPr>
          <p:cNvPr id="3" name="Content Placeholder 2"/>
          <p:cNvSpPr>
            <a:spLocks noGrp="1"/>
          </p:cNvSpPr>
          <p:nvPr>
            <p:ph idx="1"/>
          </p:nvPr>
        </p:nvSpPr>
        <p:spPr>
          <a:xfrm>
            <a:off x="457200" y="1600200"/>
            <a:ext cx="3581400" cy="4525963"/>
          </a:xfrm>
        </p:spPr>
        <p:txBody>
          <a:bodyPr/>
          <a:lstStyle/>
          <a:p>
            <a:r>
              <a:rPr lang="en-US" dirty="0" smtClean="0"/>
              <a:t>One look at qualities</a:t>
            </a:r>
          </a:p>
          <a:p>
            <a:r>
              <a:rPr lang="en-US" dirty="0" smtClean="0"/>
              <a:t>But there are more formal ones.</a:t>
            </a:r>
            <a:endParaRPr lang="en-US" dirty="0"/>
          </a:p>
        </p:txBody>
      </p:sp>
      <p:pic>
        <p:nvPicPr>
          <p:cNvPr id="20482" name="Picture 2" descr="C:\Users\McGregor\EPF\layout\12db4517924\noconfig\Architecture\guidances\examples\resources\gsaw2.gif"/>
          <p:cNvPicPr>
            <a:picLocks noChangeAspect="1" noChangeArrowheads="1"/>
          </p:cNvPicPr>
          <p:nvPr/>
        </p:nvPicPr>
        <p:blipFill>
          <a:blip r:embed="rId2"/>
          <a:srcRect/>
          <a:stretch>
            <a:fillRect/>
          </a:stretch>
        </p:blipFill>
        <p:spPr bwMode="auto">
          <a:xfrm>
            <a:off x="4038600" y="1600200"/>
            <a:ext cx="5105400" cy="48577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a:t>
            </a:r>
            <a:endParaRPr lang="en-US" dirty="0"/>
          </a:p>
        </p:txBody>
      </p:sp>
      <p:sp>
        <p:nvSpPr>
          <p:cNvPr id="3" name="Content Placeholder 2"/>
          <p:cNvSpPr>
            <a:spLocks noGrp="1"/>
          </p:cNvSpPr>
          <p:nvPr>
            <p:ph idx="1"/>
          </p:nvPr>
        </p:nvSpPr>
        <p:spPr/>
        <p:txBody>
          <a:bodyPr/>
          <a:lstStyle/>
          <a:p>
            <a:r>
              <a:rPr lang="en-US" dirty="0" smtClean="0"/>
              <a:t>The layered and pipe and filter styles are very similar</a:t>
            </a:r>
          </a:p>
          <a:p>
            <a:r>
              <a:rPr lang="en-US" dirty="0" smtClean="0"/>
              <a:t>What could be different between them?</a:t>
            </a:r>
          </a:p>
          <a:p>
            <a:r>
              <a:rPr lang="en-US" dirty="0" smtClean="0"/>
              <a:t>It isn’t geometry obviously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vs pipeline</a:t>
            </a:r>
            <a:endParaRPr lang="en-US" dirty="0"/>
          </a:p>
        </p:txBody>
      </p:sp>
      <p:sp>
        <p:nvSpPr>
          <p:cNvPr id="4" name="Content Placeholder 2"/>
          <p:cNvSpPr>
            <a:spLocks noGrp="1"/>
          </p:cNvSpPr>
          <p:nvPr>
            <p:ph idx="1"/>
          </p:nvPr>
        </p:nvSpPr>
        <p:spPr>
          <a:xfrm>
            <a:off x="457200" y="1600200"/>
            <a:ext cx="8229600" cy="4525963"/>
          </a:xfrm>
        </p:spPr>
        <p:txBody>
          <a:bodyPr/>
          <a:lstStyle/>
          <a:p>
            <a:endParaRPr lang="en-US"/>
          </a:p>
        </p:txBody>
      </p:sp>
      <p:pic>
        <p:nvPicPr>
          <p:cNvPr id="5" name="Picture 2"/>
          <p:cNvPicPr>
            <a:picLocks noChangeAspect="1" noChangeArrowheads="1"/>
          </p:cNvPicPr>
          <p:nvPr/>
        </p:nvPicPr>
        <p:blipFill>
          <a:blip r:embed="rId2"/>
          <a:srcRect/>
          <a:stretch>
            <a:fillRect/>
          </a:stretch>
        </p:blipFill>
        <p:spPr bwMode="auto">
          <a:xfrm>
            <a:off x="4438650" y="1567103"/>
            <a:ext cx="4705350" cy="5181600"/>
          </a:xfrm>
          <a:prstGeom prst="rect">
            <a:avLst/>
          </a:prstGeom>
          <a:noFill/>
          <a:ln w="9525">
            <a:noFill/>
            <a:miter lim="800000"/>
            <a:headEnd/>
            <a:tailEnd/>
          </a:ln>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127" y="1492837"/>
            <a:ext cx="6771197" cy="4996275"/>
          </a:xfrm>
          <a:prstGeom prst="rect">
            <a:avLst/>
          </a:prstGeom>
          <a:noFill/>
          <a:ln w="9525">
            <a:noFill/>
            <a:miter lim="800000"/>
            <a:headEnd/>
            <a:tailEnd/>
          </a:ln>
        </p:spPr>
      </p:pic>
    </p:spTree>
    <p:extLst>
      <p:ext uri="{BB962C8B-B14F-4D97-AF65-F5344CB8AC3E}">
        <p14:creationId xmlns:p14="http://schemas.microsoft.com/office/powerpoint/2010/main" val="3852161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dirty="0" smtClean="0"/>
              <a:t>Download the </a:t>
            </a:r>
            <a:r>
              <a:rPr lang="en-US" dirty="0" err="1" smtClean="0"/>
              <a:t>osate</a:t>
            </a:r>
            <a:r>
              <a:rPr lang="en-US" dirty="0" smtClean="0"/>
              <a:t>/alias-examples from </a:t>
            </a:r>
            <a:r>
              <a:rPr lang="en-US" dirty="0" err="1" smtClean="0"/>
              <a:t>github</a:t>
            </a:r>
            <a:endParaRPr lang="en-US" dirty="0" smtClean="0"/>
          </a:p>
          <a:p>
            <a:r>
              <a:rPr lang="en-US" dirty="0" smtClean="0"/>
              <a:t>Import the  Simple Control System project into your OSATE installation</a:t>
            </a:r>
          </a:p>
          <a:p>
            <a:r>
              <a:rPr lang="en-US" dirty="0" smtClean="0"/>
              <a:t>Using an editor give a translation of the AADL model into English</a:t>
            </a:r>
          </a:p>
          <a:p>
            <a:r>
              <a:rPr lang="en-US" dirty="0" smtClean="0"/>
              <a:t>May </a:t>
            </a:r>
            <a:r>
              <a:rPr lang="en-US" smtClean="0"/>
              <a:t>be teams of up to 2</a:t>
            </a:r>
          </a:p>
          <a:p>
            <a:r>
              <a:rPr lang="en-US" dirty="0" smtClean="0"/>
              <a:t>Due Wednesday, January 30</a:t>
            </a:r>
            <a:r>
              <a:rPr lang="en-US" baseline="30000" dirty="0" smtClean="0"/>
              <a:t>th</a:t>
            </a:r>
            <a:r>
              <a:rPr lang="en-US" dirty="0" smtClean="0"/>
              <a:t> by 11:59PM</a:t>
            </a:r>
            <a:endParaRPr lang="en-US" dirty="0"/>
          </a:p>
        </p:txBody>
      </p:sp>
    </p:spTree>
    <p:extLst>
      <p:ext uri="{BB962C8B-B14F-4D97-AF65-F5344CB8AC3E}">
        <p14:creationId xmlns:p14="http://schemas.microsoft.com/office/powerpoint/2010/main" val="381095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AUTOSAR network architecture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Full-size image (16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324600" cy="472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2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66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Non-functional/quality attribute</a:t>
            </a:r>
            <a:endParaRPr lang="en-US" dirty="0"/>
          </a:p>
        </p:txBody>
      </p:sp>
      <p:sp>
        <p:nvSpPr>
          <p:cNvPr id="3" name="Content Placeholder 2"/>
          <p:cNvSpPr>
            <a:spLocks noGrp="1"/>
          </p:cNvSpPr>
          <p:nvPr>
            <p:ph idx="1"/>
          </p:nvPr>
        </p:nvSpPr>
        <p:spPr/>
        <p:txBody>
          <a:bodyPr/>
          <a:lstStyle/>
          <a:p>
            <a:r>
              <a:rPr lang="en-US" dirty="0" smtClean="0"/>
              <a:t>A quality attribute is a property of some aspect of the architecture.</a:t>
            </a:r>
          </a:p>
          <a:p>
            <a:r>
              <a:rPr lang="en-US" dirty="0" smtClean="0"/>
              <a:t>A non-functional requirement sets a constraint on the value of a quality attribute.</a:t>
            </a:r>
          </a:p>
          <a:p>
            <a:r>
              <a:rPr lang="en-US" dirty="0" smtClean="0"/>
              <a:t>Latency is a property of a sequence of computation instructions.</a:t>
            </a:r>
          </a:p>
          <a:p>
            <a:r>
              <a:rPr lang="en-US" dirty="0" smtClean="0"/>
              <a:t>“The algorithm will compute a new value in 5 milliseconds” is a requirement on the value of the latency property.</a:t>
            </a:r>
            <a:endParaRPr lang="en-US" dirty="0"/>
          </a:p>
        </p:txBody>
      </p:sp>
    </p:spTree>
    <p:extLst>
      <p:ext uri="{BB962C8B-B14F-4D97-AF65-F5344CB8AC3E}">
        <p14:creationId xmlns:p14="http://schemas.microsoft.com/office/powerpoint/2010/main" val="180500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sz="2000" dirty="0" smtClean="0"/>
              <a:t>IEEE Std. 1061 </a:t>
            </a:r>
            <a:r>
              <a:rPr lang="en-US" sz="2000" dirty="0" err="1" smtClean="0"/>
              <a:t>subfactors</a:t>
            </a:r>
            <a:r>
              <a:rPr lang="en-US" sz="2000" dirty="0" smtClean="0"/>
              <a:t>:</a:t>
            </a:r>
            <a:br>
              <a:rPr lang="en-US" sz="2000" dirty="0" smtClean="0"/>
            </a:br>
            <a:r>
              <a:rPr lang="en-US" sz="2000" b="1" dirty="0" smtClean="0"/>
              <a:t>Efficiency                                    Portability</a:t>
            </a:r>
            <a:br>
              <a:rPr lang="en-US" sz="2000" b="1" dirty="0" smtClean="0"/>
            </a:br>
            <a:r>
              <a:rPr lang="en-US" sz="2000" b="1" dirty="0" smtClean="0"/>
              <a:t>• Time economy                           	• Hardware independence</a:t>
            </a:r>
            <a:br>
              <a:rPr lang="en-US" sz="2000" b="1" dirty="0" smtClean="0"/>
            </a:br>
            <a:r>
              <a:rPr lang="en-US" sz="2000" b="1" dirty="0" smtClean="0"/>
              <a:t>• Resource economy                    • Software independence</a:t>
            </a:r>
            <a:br>
              <a:rPr lang="en-US" sz="2000" b="1" dirty="0" smtClean="0"/>
            </a:br>
            <a:r>
              <a:rPr lang="en-US" sz="2000" b="1" dirty="0" smtClean="0"/>
              <a:t>Functionality                              	• </a:t>
            </a:r>
            <a:r>
              <a:rPr lang="en-US" sz="2000" b="1" dirty="0" err="1" smtClean="0"/>
              <a:t>Installability</a:t>
            </a:r>
            <a:r>
              <a:rPr lang="en-US" sz="2000" b="1" dirty="0" smtClean="0"/>
              <a:t/>
            </a:r>
            <a:br>
              <a:rPr lang="en-US" sz="2000" b="1" dirty="0" smtClean="0"/>
            </a:br>
            <a:r>
              <a:rPr lang="en-US" sz="2000" b="1" dirty="0" smtClean="0"/>
              <a:t>• Completeness                           	• Reusability</a:t>
            </a:r>
            <a:br>
              <a:rPr lang="en-US" sz="2000" b="1" dirty="0" smtClean="0"/>
            </a:br>
            <a:r>
              <a:rPr lang="en-US" sz="2000" b="1" dirty="0" smtClean="0"/>
              <a:t>• Correctness                              Reliability</a:t>
            </a:r>
            <a:br>
              <a:rPr lang="en-US" sz="2000" b="1" dirty="0" smtClean="0"/>
            </a:br>
            <a:r>
              <a:rPr lang="en-US" sz="2000" b="1" dirty="0" smtClean="0"/>
              <a:t>• Security                                    	• Non-deficiency</a:t>
            </a:r>
            <a:br>
              <a:rPr lang="en-US" sz="2000" b="1" dirty="0" smtClean="0"/>
            </a:br>
            <a:r>
              <a:rPr lang="en-US" sz="2000" b="1" dirty="0" smtClean="0"/>
              <a:t>• Compatibility                             	• Error tolerance</a:t>
            </a:r>
            <a:br>
              <a:rPr lang="en-US" sz="2000" b="1" dirty="0" smtClean="0"/>
            </a:br>
            <a:r>
              <a:rPr lang="en-US" sz="2000" b="1" dirty="0" smtClean="0"/>
              <a:t>• Interoperability                          • Availability</a:t>
            </a:r>
            <a:br>
              <a:rPr lang="en-US" sz="2000" b="1" dirty="0" smtClean="0"/>
            </a:br>
            <a:r>
              <a:rPr lang="en-US" sz="2000" b="1" dirty="0" smtClean="0"/>
              <a:t>Maintainability                           Usability</a:t>
            </a:r>
            <a:br>
              <a:rPr lang="en-US" sz="2000" b="1" dirty="0" smtClean="0"/>
            </a:br>
            <a:r>
              <a:rPr lang="en-US" sz="2000" b="1" dirty="0" smtClean="0"/>
              <a:t>• </a:t>
            </a:r>
            <a:r>
              <a:rPr lang="en-US" sz="2000" b="1" dirty="0" err="1" smtClean="0"/>
              <a:t>Correctability</a:t>
            </a:r>
            <a:r>
              <a:rPr lang="en-US" sz="2000" b="1" dirty="0" smtClean="0"/>
              <a:t>                            	• Understandability</a:t>
            </a:r>
            <a:br>
              <a:rPr lang="en-US" sz="2000" b="1" dirty="0" smtClean="0"/>
            </a:br>
            <a:r>
              <a:rPr lang="en-US" sz="2000" b="1" dirty="0" smtClean="0"/>
              <a:t>• Expandability                            	• Ease of learning</a:t>
            </a:r>
            <a:br>
              <a:rPr lang="en-US" sz="2000" b="1" dirty="0" smtClean="0"/>
            </a:br>
            <a:r>
              <a:rPr lang="en-US" sz="2000" b="1" dirty="0" smtClean="0"/>
              <a:t>• Testability                                 	• Operability</a:t>
            </a:r>
            <a:br>
              <a:rPr lang="en-US" sz="2000" b="1" dirty="0" smtClean="0"/>
            </a:br>
            <a:r>
              <a:rPr lang="en-US" sz="2000" b="1" dirty="0" smtClean="0"/>
              <a:t>                                                  	• </a:t>
            </a:r>
            <a:r>
              <a:rPr lang="en-US" sz="2000" b="1" dirty="0" err="1" smtClean="0"/>
              <a:t>Comunicativeness</a:t>
            </a:r>
            <a:r>
              <a:rPr lang="en-US" sz="2000" dirty="0" smtClean="0"/>
              <a:t> </a:t>
            </a: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1066800" y="6260068"/>
            <a:ext cx="4429418" cy="369332"/>
          </a:xfrm>
          <a:prstGeom prst="rect">
            <a:avLst/>
          </a:prstGeom>
          <a:noFill/>
        </p:spPr>
        <p:txBody>
          <a:bodyPr wrap="none" rtlCol="0">
            <a:spAutoFit/>
          </a:bodyPr>
          <a:lstStyle/>
          <a:p>
            <a:r>
              <a:rPr lang="en-US" dirty="0" smtClean="0"/>
              <a:t>http://en.wikipedia.org/wiki/ISO/IEC_9126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a:t>
            </a:r>
            <a:endParaRPr lang="en-US" dirty="0"/>
          </a:p>
        </p:txBody>
      </p:sp>
      <p:sp>
        <p:nvSpPr>
          <p:cNvPr id="3" name="Content Placeholder 2"/>
          <p:cNvSpPr>
            <a:spLocks noGrp="1"/>
          </p:cNvSpPr>
          <p:nvPr>
            <p:ph idx="1"/>
          </p:nvPr>
        </p:nvSpPr>
        <p:spPr/>
        <p:txBody>
          <a:bodyPr/>
          <a:lstStyle/>
          <a:p>
            <a:r>
              <a:rPr lang="en-US" dirty="0" smtClean="0"/>
              <a:t>Trade-offs - a trade off is when enhancing one quality results in the degradation of another quality</a:t>
            </a:r>
          </a:p>
          <a:p>
            <a:pPr lvl="1"/>
            <a:r>
              <a:rPr lang="en-US" dirty="0" smtClean="0"/>
              <a:t>Testability &amp; modifiability</a:t>
            </a:r>
          </a:p>
          <a:p>
            <a:pPr lvl="1"/>
            <a:r>
              <a:rPr lang="en-US" dirty="0" smtClean="0"/>
              <a:t>Performance and modularity</a:t>
            </a:r>
          </a:p>
          <a:p>
            <a:r>
              <a:rPr lang="en-US" dirty="0" smtClean="0"/>
              <a:t>Develop a catalog of trade-offs during this course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29701</TotalTime>
  <Words>1154</Words>
  <Application>Microsoft Office PowerPoint</Application>
  <PresentationFormat>On-screen Show (4:3)</PresentationFormat>
  <Paragraphs>230</Paragraphs>
  <Slides>42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ＭＳ Ｐゴシック</vt:lpstr>
      <vt:lpstr>ＭＳ Ｐゴシック</vt:lpstr>
      <vt:lpstr>Arial</vt:lpstr>
      <vt:lpstr>Calibri</vt:lpstr>
      <vt:lpstr>Consolas</vt:lpstr>
      <vt:lpstr>Times New Roman</vt:lpstr>
      <vt:lpstr>Verdana</vt:lpstr>
      <vt:lpstr>ヒラギノ角ゴ Pro W3</vt:lpstr>
      <vt:lpstr>syse802Template</vt:lpstr>
      <vt:lpstr>CpSc 875</vt:lpstr>
      <vt:lpstr>Satellite Ground Control Station</vt:lpstr>
      <vt:lpstr>Example bus architecture</vt:lpstr>
      <vt:lpstr>Ground station design principles</vt:lpstr>
      <vt:lpstr>AUTOSAR network architecture</vt:lpstr>
      <vt:lpstr>Quality Attributes</vt:lpstr>
      <vt:lpstr>Non-functional/quality attribute</vt:lpstr>
      <vt:lpstr>Quality attributes</vt:lpstr>
      <vt:lpstr>Qualities</vt:lpstr>
      <vt:lpstr>Perspectives on quality</vt:lpstr>
      <vt:lpstr>Quality without a name</vt:lpstr>
      <vt:lpstr>Error/Error Ontology</vt:lpstr>
      <vt:lpstr>What can go wrong?</vt:lpstr>
      <vt:lpstr>Error ontology-1</vt:lpstr>
      <vt:lpstr>Error ontology-2</vt:lpstr>
      <vt:lpstr>Mitigation</vt:lpstr>
      <vt:lpstr>Error propagation</vt:lpstr>
      <vt:lpstr>Context</vt:lpstr>
      <vt:lpstr>PowerPoint Presentation</vt:lpstr>
      <vt:lpstr>Something goes wrong. What is the architecture for that part of the logic?</vt:lpstr>
      <vt:lpstr>Maybe go to a reduced feature set.</vt:lpstr>
      <vt:lpstr>Exception handling</vt:lpstr>
      <vt:lpstr>Component Error behavior</vt:lpstr>
      <vt:lpstr>Composite error </vt:lpstr>
      <vt:lpstr>PowerPoint Presentation</vt:lpstr>
      <vt:lpstr>Architecture structures</vt:lpstr>
      <vt:lpstr>Standard architecture structures</vt:lpstr>
      <vt:lpstr>Module structures</vt:lpstr>
      <vt:lpstr>Decomposition</vt:lpstr>
      <vt:lpstr>Component and Connector</vt:lpstr>
      <vt:lpstr>Allocation structures</vt:lpstr>
      <vt:lpstr>Architecture Styles</vt:lpstr>
      <vt:lpstr>Architectural styles</vt:lpstr>
      <vt:lpstr>Client/server</vt:lpstr>
      <vt:lpstr>c/s example</vt:lpstr>
      <vt:lpstr>Layered style</vt:lpstr>
      <vt:lpstr>Layered style</vt:lpstr>
      <vt:lpstr>Pipe and filter style</vt:lpstr>
      <vt:lpstr>Ray tracing architecture</vt:lpstr>
      <vt:lpstr>Similar</vt:lpstr>
      <vt:lpstr>Layered vs pipeline</vt:lpstr>
      <vt:lpstr>Here’s what you are going to do:</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55</cp:revision>
  <dcterms:created xsi:type="dcterms:W3CDTF">2011-01-20T15:58:08Z</dcterms:created>
  <dcterms:modified xsi:type="dcterms:W3CDTF">2019-01-26T00:53:55Z</dcterms:modified>
</cp:coreProperties>
</file>