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0" r:id="rId2"/>
    <p:sldId id="264" r:id="rId3"/>
    <p:sldId id="263" r:id="rId4"/>
    <p:sldId id="265" r:id="rId5"/>
    <p:sldId id="291" r:id="rId6"/>
    <p:sldId id="290" r:id="rId7"/>
    <p:sldId id="262" r:id="rId8"/>
    <p:sldId id="294" r:id="rId9"/>
    <p:sldId id="287" r:id="rId10"/>
    <p:sldId id="288" r:id="rId11"/>
    <p:sldId id="270" r:id="rId12"/>
    <p:sldId id="271" r:id="rId13"/>
    <p:sldId id="266" r:id="rId14"/>
    <p:sldId id="261" r:id="rId15"/>
    <p:sldId id="268" r:id="rId16"/>
    <p:sldId id="269" r:id="rId17"/>
    <p:sldId id="273" r:id="rId18"/>
    <p:sldId id="274" r:id="rId19"/>
    <p:sldId id="282" r:id="rId20"/>
    <p:sldId id="283" r:id="rId21"/>
    <p:sldId id="279" r:id="rId22"/>
    <p:sldId id="278" r:id="rId23"/>
    <p:sldId id="275" r:id="rId24"/>
    <p:sldId id="276" r:id="rId25"/>
    <p:sldId id="277" r:id="rId26"/>
    <p:sldId id="292" r:id="rId27"/>
    <p:sldId id="293" r:id="rId28"/>
    <p:sldId id="281" r:id="rId29"/>
    <p:sldId id="284" r:id="rId30"/>
    <p:sldId id="285" r:id="rId31"/>
    <p:sldId id="295"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8" d="100"/>
          <a:sy n="118" d="100"/>
        </p:scale>
        <p:origin x="6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1178181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31</a:t>
            </a:fld>
            <a:endParaRPr lang="en-US"/>
          </a:p>
        </p:txBody>
      </p:sp>
    </p:spTree>
    <p:extLst>
      <p:ext uri="{BB962C8B-B14F-4D97-AF65-F5344CB8AC3E}">
        <p14:creationId xmlns:p14="http://schemas.microsoft.com/office/powerpoint/2010/main" val="339331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1/23/2017</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1/23/2017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1/23/2017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1/23/2017</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1/23/2017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1/23/2017</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1/23/2017</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1/23/2017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1/23/2017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1/23/2017</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1/23/2017</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err="1" smtClean="0"/>
              <a:t>CpSc</a:t>
            </a:r>
            <a:r>
              <a:rPr lang="en-US" dirty="0" smtClean="0"/>
              <a:t> 875</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Quality attributes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on quality</a:t>
            </a:r>
            <a:endParaRPr lang="en-US" dirty="0"/>
          </a:p>
        </p:txBody>
      </p:sp>
      <p:sp>
        <p:nvSpPr>
          <p:cNvPr id="3" name="Content Placeholder 2"/>
          <p:cNvSpPr>
            <a:spLocks noGrp="1"/>
          </p:cNvSpPr>
          <p:nvPr>
            <p:ph idx="1"/>
          </p:nvPr>
        </p:nvSpPr>
        <p:spPr/>
        <p:txBody>
          <a:bodyPr/>
          <a:lstStyle/>
          <a:p>
            <a:r>
              <a:rPr lang="en-US" dirty="0" smtClean="0"/>
              <a:t>The executive</a:t>
            </a:r>
          </a:p>
          <a:p>
            <a:r>
              <a:rPr lang="en-US" dirty="0" smtClean="0"/>
              <a:t>The customer</a:t>
            </a:r>
          </a:p>
          <a:p>
            <a:r>
              <a:rPr lang="en-US" dirty="0" smtClean="0"/>
              <a:t>The developer</a:t>
            </a:r>
          </a:p>
          <a:p>
            <a:r>
              <a:rPr lang="en-US" dirty="0" smtClean="0"/>
              <a:t>The tester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without a name</a:t>
            </a:r>
            <a:endParaRPr lang="en-US" dirty="0"/>
          </a:p>
        </p:txBody>
      </p:sp>
      <p:sp>
        <p:nvSpPr>
          <p:cNvPr id="3" name="Content Placeholder 2"/>
          <p:cNvSpPr>
            <a:spLocks noGrp="1"/>
          </p:cNvSpPr>
          <p:nvPr>
            <p:ph idx="1"/>
          </p:nvPr>
        </p:nvSpPr>
        <p:spPr>
          <a:xfrm>
            <a:off x="457200" y="1600200"/>
            <a:ext cx="5086350" cy="4525963"/>
          </a:xfrm>
        </p:spPr>
        <p:txBody>
          <a:bodyPr/>
          <a:lstStyle/>
          <a:p>
            <a:pPr>
              <a:buNone/>
            </a:pPr>
            <a:r>
              <a:rPr lang="en-US" dirty="0" smtClean="0"/>
              <a:t>Naming something denotes certain properties more than others. By not putting into words what we see or feel about this scene we allow each viewer to emphasize what is important to them.</a:t>
            </a:r>
          </a:p>
        </p:txBody>
      </p:sp>
      <p:pic>
        <p:nvPicPr>
          <p:cNvPr id="131075" name="Picture 3" descr="fern"/>
          <p:cNvPicPr>
            <a:picLocks noChangeAspect="1" noChangeArrowheads="1"/>
          </p:cNvPicPr>
          <p:nvPr/>
        </p:nvPicPr>
        <p:blipFill>
          <a:blip r:embed="rId2"/>
          <a:srcRect/>
          <a:stretch>
            <a:fillRect/>
          </a:stretch>
        </p:blipFill>
        <p:spPr bwMode="auto">
          <a:xfrm>
            <a:off x="5543550" y="1600200"/>
            <a:ext cx="3143250" cy="4549775"/>
          </a:xfrm>
          <a:prstGeom prst="rect">
            <a:avLst/>
          </a:prstGeom>
          <a:noFill/>
        </p:spPr>
      </p:pic>
      <p:sp>
        <p:nvSpPr>
          <p:cNvPr id="131073" name="Text Box 1"/>
          <p:cNvSpPr txBox="1">
            <a:spLocks noChangeArrowheads="1"/>
          </p:cNvSpPr>
          <p:nvPr/>
        </p:nvSpPr>
        <p:spPr bwMode="auto">
          <a:xfrm>
            <a:off x="1295400" y="5562600"/>
            <a:ext cx="219868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architecture structures</a:t>
            </a:r>
            <a:endParaRPr lang="en-US" dirty="0"/>
          </a:p>
        </p:txBody>
      </p:sp>
      <p:sp>
        <p:nvSpPr>
          <p:cNvPr id="3" name="Content Placeholder 2"/>
          <p:cNvSpPr>
            <a:spLocks noGrp="1"/>
          </p:cNvSpPr>
          <p:nvPr>
            <p:ph idx="1"/>
          </p:nvPr>
        </p:nvSpPr>
        <p:spPr/>
        <p:txBody>
          <a:bodyPr/>
          <a:lstStyle/>
          <a:p>
            <a:r>
              <a:rPr lang="en-US" dirty="0" smtClean="0"/>
              <a:t>Module structures</a:t>
            </a:r>
          </a:p>
          <a:p>
            <a:pPr lvl="1"/>
            <a:r>
              <a:rPr lang="en-US" dirty="0" smtClean="0"/>
              <a:t>Which piece is responsible for what</a:t>
            </a:r>
          </a:p>
          <a:p>
            <a:r>
              <a:rPr lang="en-US" dirty="0" smtClean="0"/>
              <a:t>Component and connector structures</a:t>
            </a:r>
          </a:p>
          <a:p>
            <a:pPr lvl="1"/>
            <a:r>
              <a:rPr lang="en-US" dirty="0" smtClean="0"/>
              <a:t>How do the major pieces interact at runtime</a:t>
            </a:r>
          </a:p>
          <a:p>
            <a:r>
              <a:rPr lang="en-US" dirty="0" smtClean="0"/>
              <a:t>Allocation structures</a:t>
            </a:r>
          </a:p>
          <a:p>
            <a:pPr lvl="1"/>
            <a:r>
              <a:rPr lang="en-US" dirty="0" smtClean="0"/>
              <a:t>Associates pieces of the architecture with pieces of the external environment</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structures</a:t>
            </a:r>
            <a:endParaRPr lang="en-US" dirty="0"/>
          </a:p>
        </p:txBody>
      </p:sp>
      <p:sp>
        <p:nvSpPr>
          <p:cNvPr id="3" name="Content Placeholder 2"/>
          <p:cNvSpPr>
            <a:spLocks noGrp="1"/>
          </p:cNvSpPr>
          <p:nvPr>
            <p:ph idx="1"/>
          </p:nvPr>
        </p:nvSpPr>
        <p:spPr>
          <a:xfrm>
            <a:off x="457200" y="1600200"/>
            <a:ext cx="5334000" cy="4525963"/>
          </a:xfrm>
        </p:spPr>
        <p:txBody>
          <a:bodyPr/>
          <a:lstStyle/>
          <a:p>
            <a:r>
              <a:rPr lang="en-US" dirty="0" smtClean="0"/>
              <a:t>Decompose – module into sub modules. Pieces related to the whole </a:t>
            </a:r>
          </a:p>
          <a:p>
            <a:r>
              <a:rPr lang="en-US" dirty="0" smtClean="0"/>
              <a:t>Uses – one module expects another to be present </a:t>
            </a:r>
          </a:p>
          <a:p>
            <a:r>
              <a:rPr lang="en-US" dirty="0" smtClean="0"/>
              <a:t>Layered – decomposition in which there is an ordering </a:t>
            </a:r>
          </a:p>
          <a:p>
            <a:r>
              <a:rPr lang="en-US" dirty="0" smtClean="0"/>
              <a:t>Class – specialization relationships</a:t>
            </a:r>
          </a:p>
        </p:txBody>
      </p:sp>
      <p:grpSp>
        <p:nvGrpSpPr>
          <p:cNvPr id="4" name="Group 3"/>
          <p:cNvGrpSpPr/>
          <p:nvPr/>
        </p:nvGrpSpPr>
        <p:grpSpPr>
          <a:xfrm>
            <a:off x="5644356" y="2428875"/>
            <a:ext cx="2830513" cy="2914650"/>
            <a:chOff x="4229100" y="1962150"/>
            <a:chExt cx="2830513" cy="2914650"/>
          </a:xfrm>
        </p:grpSpPr>
        <p:sp>
          <p:nvSpPr>
            <p:cNvPr id="5" name="Text Box 5"/>
            <p:cNvSpPr txBox="1">
              <a:spLocks noChangeArrowheads="1"/>
            </p:cNvSpPr>
            <p:nvPr/>
          </p:nvSpPr>
          <p:spPr bwMode="auto">
            <a:xfrm>
              <a:off x="5867400" y="1962150"/>
              <a:ext cx="8334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module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4229100" y="2895601"/>
              <a:ext cx="1638300"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decomposition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6480175" y="2895601"/>
              <a:ext cx="5794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class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a:off x="5943600" y="3581400"/>
              <a:ext cx="536575"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uses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
            <p:cNvSpPr txBox="1">
              <a:spLocks noChangeArrowheads="1"/>
            </p:cNvSpPr>
            <p:nvPr/>
          </p:nvSpPr>
          <p:spPr bwMode="auto">
            <a:xfrm>
              <a:off x="5867400" y="4572000"/>
              <a:ext cx="8334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layered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Arrow Connector 9"/>
            <p:cNvCxnSpPr>
              <a:stCxn id="5" idx="2"/>
              <a:endCxn id="6" idx="0"/>
            </p:cNvCxnSpPr>
            <p:nvPr/>
          </p:nvCxnSpPr>
          <p:spPr>
            <a:xfrm rot="5400000">
              <a:off x="5351860" y="1963341"/>
              <a:ext cx="628651" cy="1235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7" idx="0"/>
            </p:cNvCxnSpPr>
            <p:nvPr/>
          </p:nvCxnSpPr>
          <p:spPr>
            <a:xfrm rot="16200000" flipH="1">
              <a:off x="6212681" y="2338387"/>
              <a:ext cx="628651" cy="485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2"/>
              <a:endCxn id="8" idx="0"/>
            </p:cNvCxnSpPr>
            <p:nvPr/>
          </p:nvCxnSpPr>
          <p:spPr>
            <a:xfrm rot="5400000">
              <a:off x="5590779" y="2888060"/>
              <a:ext cx="1314450" cy="72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2"/>
              <a:endCxn id="9" idx="0"/>
            </p:cNvCxnSpPr>
            <p:nvPr/>
          </p:nvCxnSpPr>
          <p:spPr>
            <a:xfrm rot="16200000" flipH="1">
              <a:off x="5905103" y="4192984"/>
              <a:ext cx="685800" cy="72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Decomposition</a:t>
            </a:r>
            <a:endParaRPr lang="en-US" dirty="0"/>
          </a:p>
        </p:txBody>
      </p:sp>
      <p:sp>
        <p:nvSpPr>
          <p:cNvPr id="3" name="Content Placeholder 2"/>
          <p:cNvSpPr>
            <a:spLocks noGrp="1"/>
          </p:cNvSpPr>
          <p:nvPr>
            <p:ph idx="1"/>
          </p:nvPr>
        </p:nvSpPr>
        <p:spPr/>
        <p:txBody>
          <a:bodyPr/>
          <a:lstStyle/>
          <a:p>
            <a:r>
              <a:rPr lang="en-US" dirty="0" smtClean="0"/>
              <a:t>Taking one big thing and making it into several smaller things</a:t>
            </a:r>
          </a:p>
          <a:p>
            <a:r>
              <a:rPr lang="en-US" dirty="0" smtClean="0"/>
              <a:t>The relationships among these pieces determines what qualities the design enhances and which it degrades.</a:t>
            </a:r>
          </a:p>
          <a:p>
            <a:r>
              <a:rPr lang="en-US" dirty="0" smtClean="0"/>
              <a:t>Other operations such as combination also affect the product qualities.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and Connector</a:t>
            </a:r>
            <a:endParaRPr lang="en-US" dirty="0"/>
          </a:p>
        </p:txBody>
      </p:sp>
      <p:sp>
        <p:nvSpPr>
          <p:cNvPr id="3" name="Content Placeholder 2"/>
          <p:cNvSpPr>
            <a:spLocks noGrp="1"/>
          </p:cNvSpPr>
          <p:nvPr>
            <p:ph idx="1"/>
          </p:nvPr>
        </p:nvSpPr>
        <p:spPr>
          <a:xfrm>
            <a:off x="457200" y="1600200"/>
            <a:ext cx="3962400" cy="4525963"/>
          </a:xfrm>
        </p:spPr>
        <p:txBody>
          <a:bodyPr/>
          <a:lstStyle/>
          <a:p>
            <a:r>
              <a:rPr lang="en-US" sz="2400" dirty="0" smtClean="0"/>
              <a:t>Client/server – multiple modules go to a common module for the same action </a:t>
            </a:r>
          </a:p>
          <a:p>
            <a:r>
              <a:rPr lang="en-US" sz="2400" dirty="0" smtClean="0"/>
              <a:t>Concurrency – logical threads </a:t>
            </a:r>
          </a:p>
          <a:p>
            <a:r>
              <a:rPr lang="en-US" sz="2400" dirty="0" smtClean="0"/>
              <a:t>Process – actual threads/ processes of the system </a:t>
            </a:r>
          </a:p>
          <a:p>
            <a:r>
              <a:rPr lang="en-US" sz="2400" dirty="0" smtClean="0"/>
              <a:t>Shared Data – how is data stored and accessed</a:t>
            </a:r>
          </a:p>
        </p:txBody>
      </p:sp>
      <p:grpSp>
        <p:nvGrpSpPr>
          <p:cNvPr id="4" name="Group 3"/>
          <p:cNvGrpSpPr/>
          <p:nvPr/>
        </p:nvGrpSpPr>
        <p:grpSpPr>
          <a:xfrm>
            <a:off x="4672012" y="2612023"/>
            <a:ext cx="4014788" cy="2091154"/>
            <a:chOff x="4114800" y="2057400"/>
            <a:chExt cx="4014788" cy="2091154"/>
          </a:xfrm>
        </p:grpSpPr>
        <p:sp>
          <p:nvSpPr>
            <p:cNvPr id="5" name="Text Box 13"/>
            <p:cNvSpPr txBox="1">
              <a:spLocks noChangeArrowheads="1"/>
            </p:cNvSpPr>
            <p:nvPr/>
          </p:nvSpPr>
          <p:spPr bwMode="auto">
            <a:xfrm>
              <a:off x="4648200" y="2057400"/>
              <a:ext cx="3048000"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Component and Connector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2"/>
            <p:cNvSpPr txBox="1">
              <a:spLocks noChangeArrowheads="1"/>
            </p:cNvSpPr>
            <p:nvPr/>
          </p:nvSpPr>
          <p:spPr bwMode="auto">
            <a:xfrm>
              <a:off x="4114800" y="2895600"/>
              <a:ext cx="1425575"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Client/server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11"/>
            <p:cNvSpPr txBox="1">
              <a:spLocks noChangeArrowheads="1"/>
            </p:cNvSpPr>
            <p:nvPr/>
          </p:nvSpPr>
          <p:spPr bwMode="auto">
            <a:xfrm>
              <a:off x="6746875" y="2971800"/>
              <a:ext cx="1382713"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Shared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0"/>
            <p:cNvSpPr txBox="1">
              <a:spLocks noChangeArrowheads="1"/>
            </p:cNvSpPr>
            <p:nvPr/>
          </p:nvSpPr>
          <p:spPr bwMode="auto">
            <a:xfrm>
              <a:off x="6477000" y="3657600"/>
              <a:ext cx="889000"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process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9"/>
            <p:cNvSpPr txBox="1">
              <a:spLocks noChangeArrowheads="1"/>
            </p:cNvSpPr>
            <p:nvPr/>
          </p:nvSpPr>
          <p:spPr bwMode="auto">
            <a:xfrm>
              <a:off x="4953000" y="3657600"/>
              <a:ext cx="1382713"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endParaRPr lang="en-US"/>
            </a:p>
          </p:txBody>
        </p:sp>
        <p:sp>
          <p:nvSpPr>
            <p:cNvPr id="10" name="Text Box 10"/>
            <p:cNvSpPr txBox="1">
              <a:spLocks noChangeArrowheads="1"/>
            </p:cNvSpPr>
            <p:nvPr/>
          </p:nvSpPr>
          <p:spPr bwMode="auto">
            <a:xfrm>
              <a:off x="4648200" y="3810000"/>
              <a:ext cx="1538883" cy="33855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n-US" sz="2200" dirty="0" smtClean="0">
                  <a:cs typeface="Arial" pitchFamily="34" charset="0"/>
                </a:rPr>
                <a:t>concurrency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Arrow Connector 10"/>
            <p:cNvCxnSpPr>
              <a:stCxn id="5" idx="2"/>
              <a:endCxn id="6" idx="0"/>
            </p:cNvCxnSpPr>
            <p:nvPr/>
          </p:nvCxnSpPr>
          <p:spPr>
            <a:xfrm rot="5400000">
              <a:off x="5233194" y="1956594"/>
              <a:ext cx="533400" cy="13446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2"/>
              <a:endCxn id="7" idx="0"/>
            </p:cNvCxnSpPr>
            <p:nvPr/>
          </p:nvCxnSpPr>
          <p:spPr>
            <a:xfrm rot="16200000" flipH="1">
              <a:off x="6500416" y="2033984"/>
              <a:ext cx="609600" cy="1266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10" idx="0"/>
            </p:cNvCxnSpPr>
            <p:nvPr/>
          </p:nvCxnSpPr>
          <p:spPr>
            <a:xfrm rot="5400000">
              <a:off x="5071021" y="2708821"/>
              <a:ext cx="1447800" cy="7545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2"/>
              <a:endCxn id="8" idx="0"/>
            </p:cNvCxnSpPr>
            <p:nvPr/>
          </p:nvCxnSpPr>
          <p:spPr>
            <a:xfrm rot="16200000" flipH="1">
              <a:off x="5899150" y="2635250"/>
              <a:ext cx="1295400" cy="749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structures</a:t>
            </a:r>
            <a:endParaRPr lang="en-US" dirty="0"/>
          </a:p>
        </p:txBody>
      </p:sp>
      <p:sp>
        <p:nvSpPr>
          <p:cNvPr id="3" name="Content Placeholder 2"/>
          <p:cNvSpPr>
            <a:spLocks noGrp="1"/>
          </p:cNvSpPr>
          <p:nvPr>
            <p:ph idx="1"/>
          </p:nvPr>
        </p:nvSpPr>
        <p:spPr>
          <a:xfrm>
            <a:off x="457200" y="1600200"/>
            <a:ext cx="3886200" cy="4525963"/>
          </a:xfrm>
        </p:spPr>
        <p:txBody>
          <a:bodyPr/>
          <a:lstStyle/>
          <a:p>
            <a:r>
              <a:rPr lang="en-US" sz="2800" dirty="0" smtClean="0"/>
              <a:t>work assignment– module assigned to a team </a:t>
            </a:r>
          </a:p>
          <a:p>
            <a:r>
              <a:rPr lang="en-US" sz="2800" dirty="0" smtClean="0"/>
              <a:t>deployment – which processor has which threads </a:t>
            </a:r>
          </a:p>
          <a:p>
            <a:r>
              <a:rPr lang="en-US" sz="2800" dirty="0" smtClean="0"/>
              <a:t>implementation – where in CM are the files for this module</a:t>
            </a:r>
          </a:p>
        </p:txBody>
      </p:sp>
      <p:grpSp>
        <p:nvGrpSpPr>
          <p:cNvPr id="4" name="Group 3"/>
          <p:cNvGrpSpPr/>
          <p:nvPr/>
        </p:nvGrpSpPr>
        <p:grpSpPr>
          <a:xfrm>
            <a:off x="4495800" y="1962150"/>
            <a:ext cx="3826670" cy="1924050"/>
            <a:chOff x="4495800" y="1962150"/>
            <a:chExt cx="3826670" cy="1924050"/>
          </a:xfrm>
        </p:grpSpPr>
        <p:sp>
          <p:nvSpPr>
            <p:cNvPr id="5" name="Text Box 20"/>
            <p:cNvSpPr txBox="1">
              <a:spLocks noChangeArrowheads="1"/>
            </p:cNvSpPr>
            <p:nvPr/>
          </p:nvSpPr>
          <p:spPr bwMode="auto">
            <a:xfrm>
              <a:off x="5867400" y="1962150"/>
              <a:ext cx="10747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allocation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9"/>
            <p:cNvSpPr txBox="1">
              <a:spLocks noChangeArrowheads="1"/>
            </p:cNvSpPr>
            <p:nvPr/>
          </p:nvSpPr>
          <p:spPr bwMode="auto">
            <a:xfrm>
              <a:off x="4495800" y="2819400"/>
              <a:ext cx="1444306" cy="67710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Work </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assignment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8"/>
            <p:cNvSpPr txBox="1">
              <a:spLocks noChangeArrowheads="1"/>
            </p:cNvSpPr>
            <p:nvPr/>
          </p:nvSpPr>
          <p:spPr bwMode="auto">
            <a:xfrm>
              <a:off x="6600032" y="2895600"/>
              <a:ext cx="17224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implementation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7"/>
            <p:cNvSpPr txBox="1">
              <a:spLocks noChangeArrowheads="1"/>
            </p:cNvSpPr>
            <p:nvPr/>
          </p:nvSpPr>
          <p:spPr bwMode="auto">
            <a:xfrm>
              <a:off x="5943600" y="3581400"/>
              <a:ext cx="1312863"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deployment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Straight Arrow Connector 8"/>
            <p:cNvCxnSpPr>
              <a:stCxn id="5" idx="2"/>
              <a:endCxn id="6" idx="0"/>
            </p:cNvCxnSpPr>
            <p:nvPr/>
          </p:nvCxnSpPr>
          <p:spPr>
            <a:xfrm rot="5400000">
              <a:off x="5535136" y="1949767"/>
              <a:ext cx="552450" cy="1186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5" idx="2"/>
              <a:endCxn id="7" idx="0"/>
            </p:cNvCxnSpPr>
            <p:nvPr/>
          </p:nvCxnSpPr>
          <p:spPr>
            <a:xfrm rot="16200000" flipH="1">
              <a:off x="6618685" y="2053034"/>
              <a:ext cx="628650" cy="10564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8" idx="0"/>
            </p:cNvCxnSpPr>
            <p:nvPr/>
          </p:nvCxnSpPr>
          <p:spPr>
            <a:xfrm rot="16200000" flipH="1">
              <a:off x="5845175" y="2826543"/>
              <a:ext cx="1314450" cy="195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Styles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32098" name="Picture 2"/>
          <p:cNvPicPr>
            <a:picLocks noChangeAspect="1" noChangeArrowheads="1"/>
          </p:cNvPicPr>
          <p:nvPr/>
        </p:nvPicPr>
        <p:blipFill>
          <a:blip r:embed="rId2"/>
          <a:srcRect/>
          <a:stretch>
            <a:fillRect/>
          </a:stretch>
        </p:blipFill>
        <p:spPr bwMode="auto">
          <a:xfrm>
            <a:off x="5105400" y="1600200"/>
            <a:ext cx="3810000" cy="2524125"/>
          </a:xfrm>
          <a:prstGeom prst="rect">
            <a:avLst/>
          </a:prstGeom>
          <a:noFill/>
          <a:ln w="9525">
            <a:noFill/>
            <a:miter lim="800000"/>
            <a:headEnd/>
            <a:tailEnd/>
          </a:ln>
        </p:spPr>
      </p:pic>
      <p:sp>
        <p:nvSpPr>
          <p:cNvPr id="5" name="TextBox 4"/>
          <p:cNvSpPr txBox="1"/>
          <p:nvPr/>
        </p:nvSpPr>
        <p:spPr>
          <a:xfrm>
            <a:off x="6019800" y="4124325"/>
            <a:ext cx="1800493" cy="369332"/>
          </a:xfrm>
          <a:prstGeom prst="rect">
            <a:avLst/>
          </a:prstGeom>
          <a:noFill/>
        </p:spPr>
        <p:txBody>
          <a:bodyPr wrap="none" rtlCol="0">
            <a:spAutoFit/>
          </a:bodyPr>
          <a:lstStyle/>
          <a:p>
            <a:r>
              <a:rPr lang="en-US" dirty="0" smtClean="0"/>
              <a:t>French Colonial</a:t>
            </a:r>
            <a:endParaRPr lang="en-US" dirty="0"/>
          </a:p>
        </p:txBody>
      </p:sp>
      <p:pic>
        <p:nvPicPr>
          <p:cNvPr id="132099" name="Picture 3"/>
          <p:cNvPicPr>
            <a:picLocks noChangeAspect="1" noChangeArrowheads="1"/>
          </p:cNvPicPr>
          <p:nvPr/>
        </p:nvPicPr>
        <p:blipFill>
          <a:blip r:embed="rId3"/>
          <a:srcRect/>
          <a:stretch>
            <a:fillRect/>
          </a:stretch>
        </p:blipFill>
        <p:spPr bwMode="auto">
          <a:xfrm>
            <a:off x="0" y="1143001"/>
            <a:ext cx="3886200" cy="2914650"/>
          </a:xfrm>
          <a:prstGeom prst="rect">
            <a:avLst/>
          </a:prstGeom>
          <a:noFill/>
          <a:ln w="9525">
            <a:noFill/>
            <a:miter lim="800000"/>
            <a:headEnd/>
            <a:tailEnd/>
          </a:ln>
        </p:spPr>
      </p:pic>
      <p:sp>
        <p:nvSpPr>
          <p:cNvPr id="7" name="TextBox 6"/>
          <p:cNvSpPr txBox="1"/>
          <p:nvPr/>
        </p:nvSpPr>
        <p:spPr>
          <a:xfrm>
            <a:off x="1295400" y="4124325"/>
            <a:ext cx="1633781" cy="369332"/>
          </a:xfrm>
          <a:prstGeom prst="rect">
            <a:avLst/>
          </a:prstGeom>
          <a:noFill/>
        </p:spPr>
        <p:txBody>
          <a:bodyPr wrap="none" rtlCol="0">
            <a:spAutoFit/>
          </a:bodyPr>
          <a:lstStyle/>
          <a:p>
            <a:r>
              <a:rPr lang="en-US" dirty="0" smtClean="0"/>
              <a:t>Greek Revival</a:t>
            </a:r>
            <a:endParaRPr lang="en-US" dirty="0"/>
          </a:p>
        </p:txBody>
      </p:sp>
      <p:pic>
        <p:nvPicPr>
          <p:cNvPr id="132100" name="Picture 4"/>
          <p:cNvPicPr>
            <a:picLocks noChangeAspect="1" noChangeArrowheads="1"/>
          </p:cNvPicPr>
          <p:nvPr/>
        </p:nvPicPr>
        <p:blipFill>
          <a:blip r:embed="rId4"/>
          <a:srcRect/>
          <a:stretch>
            <a:fillRect/>
          </a:stretch>
        </p:blipFill>
        <p:spPr bwMode="auto">
          <a:xfrm>
            <a:off x="2667000" y="4490924"/>
            <a:ext cx="3352800" cy="2367076"/>
          </a:xfrm>
          <a:prstGeom prst="rect">
            <a:avLst/>
          </a:prstGeom>
          <a:noFill/>
          <a:ln w="9525">
            <a:noFill/>
            <a:miter lim="800000"/>
            <a:headEnd/>
            <a:tailEnd/>
          </a:ln>
        </p:spPr>
      </p:pic>
      <p:sp>
        <p:nvSpPr>
          <p:cNvPr id="9" name="TextBox 8"/>
          <p:cNvSpPr txBox="1"/>
          <p:nvPr/>
        </p:nvSpPr>
        <p:spPr>
          <a:xfrm>
            <a:off x="6019800" y="5410200"/>
            <a:ext cx="1467133" cy="369332"/>
          </a:xfrm>
          <a:prstGeom prst="rect">
            <a:avLst/>
          </a:prstGeom>
          <a:noFill/>
        </p:spPr>
        <p:txBody>
          <a:bodyPr wrap="none" rtlCol="0">
            <a:spAutoFit/>
          </a:bodyPr>
          <a:lstStyle/>
          <a:p>
            <a:r>
              <a:rPr lang="en-US" dirty="0" smtClean="0"/>
              <a:t>Queen Anne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styles</a:t>
            </a:r>
            <a:endParaRPr lang="en-US" dirty="0"/>
          </a:p>
        </p:txBody>
      </p:sp>
      <p:sp>
        <p:nvSpPr>
          <p:cNvPr id="3" name="Content Placeholder 2"/>
          <p:cNvSpPr>
            <a:spLocks noGrp="1"/>
          </p:cNvSpPr>
          <p:nvPr>
            <p:ph idx="1"/>
          </p:nvPr>
        </p:nvSpPr>
        <p:spPr/>
        <p:txBody>
          <a:bodyPr/>
          <a:lstStyle/>
          <a:p>
            <a:r>
              <a:rPr lang="en-US" dirty="0" smtClean="0"/>
              <a:t>Set of element types</a:t>
            </a:r>
          </a:p>
          <a:p>
            <a:pPr lvl="1"/>
            <a:r>
              <a:rPr lang="en-US" dirty="0" smtClean="0"/>
              <a:t>Pipes and filters</a:t>
            </a:r>
          </a:p>
          <a:p>
            <a:r>
              <a:rPr lang="en-US" dirty="0" smtClean="0"/>
              <a:t>A topological layout</a:t>
            </a:r>
          </a:p>
          <a:p>
            <a:pPr lvl="1"/>
            <a:r>
              <a:rPr lang="en-US" dirty="0" smtClean="0"/>
              <a:t>A pipe connects two filters</a:t>
            </a:r>
          </a:p>
          <a:p>
            <a:r>
              <a:rPr lang="en-US" dirty="0" smtClean="0"/>
              <a:t>Set of semantic constraints</a:t>
            </a:r>
          </a:p>
          <a:p>
            <a:pPr lvl="1"/>
            <a:r>
              <a:rPr lang="en-US" dirty="0" smtClean="0"/>
              <a:t>A filter transforms its inputs to create its outputs</a:t>
            </a:r>
          </a:p>
          <a:p>
            <a:r>
              <a:rPr lang="en-US" dirty="0" smtClean="0"/>
              <a:t>Set of interaction mechanisms</a:t>
            </a:r>
          </a:p>
          <a:p>
            <a:pPr lvl="1"/>
            <a:r>
              <a:rPr lang="en-US" dirty="0" smtClean="0"/>
              <a:t>The output of a filter is carried in a pipe to another filter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Client/server</a:t>
            </a:r>
            <a:endParaRPr lang="en-US" dirty="0"/>
          </a:p>
        </p:txBody>
      </p:sp>
      <p:sp>
        <p:nvSpPr>
          <p:cNvPr id="3" name="Content Placeholder 2"/>
          <p:cNvSpPr>
            <a:spLocks noGrp="1"/>
          </p:cNvSpPr>
          <p:nvPr>
            <p:ph idx="1"/>
          </p:nvPr>
        </p:nvSpPr>
        <p:spPr/>
        <p:txBody>
          <a:bodyPr/>
          <a:lstStyle/>
          <a:p>
            <a:r>
              <a:rPr lang="en-US" dirty="0" smtClean="0"/>
              <a:t>Server provides some service that we wish to keep centralized.</a:t>
            </a:r>
          </a:p>
          <a:p>
            <a:r>
              <a:rPr lang="en-US" dirty="0" smtClean="0"/>
              <a:t>Many clients may all go to the same source for a function</a:t>
            </a:r>
            <a:endParaRPr lang="en-US" dirty="0"/>
          </a:p>
        </p:txBody>
      </p:sp>
      <p:sp>
        <p:nvSpPr>
          <p:cNvPr id="4" name="Rectangle 3"/>
          <p:cNvSpPr/>
          <p:nvPr/>
        </p:nvSpPr>
        <p:spPr>
          <a:xfrm>
            <a:off x="3810000" y="5638800"/>
            <a:ext cx="17526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Client</a:t>
            </a:r>
            <a:endParaRPr lang="en-US" dirty="0"/>
          </a:p>
        </p:txBody>
      </p:sp>
      <p:sp>
        <p:nvSpPr>
          <p:cNvPr id="6" name="Rectangle 5"/>
          <p:cNvSpPr/>
          <p:nvPr/>
        </p:nvSpPr>
        <p:spPr>
          <a:xfrm>
            <a:off x="6705600" y="5630863"/>
            <a:ext cx="17526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Server</a:t>
            </a:r>
            <a:endParaRPr lang="en-US" dirty="0"/>
          </a:p>
        </p:txBody>
      </p:sp>
      <p:cxnSp>
        <p:nvCxnSpPr>
          <p:cNvPr id="8" name="Straight Arrow Connector 7"/>
          <p:cNvCxnSpPr>
            <a:stCxn id="4" idx="3"/>
            <a:endCxn id="6" idx="1"/>
          </p:cNvCxnSpPr>
          <p:nvPr/>
        </p:nvCxnSpPr>
        <p:spPr>
          <a:xfrm flipV="1">
            <a:off x="5562600" y="6126163"/>
            <a:ext cx="1143000" cy="79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station</a:t>
            </a:r>
            <a:endParaRPr lang="en-US" dirty="0"/>
          </a:p>
        </p:txBody>
      </p:sp>
      <p:sp>
        <p:nvSpPr>
          <p:cNvPr id="3" name="Content Placeholder 2"/>
          <p:cNvSpPr>
            <a:spLocks noGrp="1"/>
          </p:cNvSpPr>
          <p:nvPr>
            <p:ph idx="1"/>
          </p:nvPr>
        </p:nvSpPr>
        <p:spPr>
          <a:xfrm>
            <a:off x="228600" y="1600200"/>
            <a:ext cx="3409950" cy="4525963"/>
          </a:xfrm>
        </p:spPr>
        <p:txBody>
          <a:bodyPr/>
          <a:lstStyle/>
          <a:p>
            <a:r>
              <a:rPr lang="en-US" sz="2400" dirty="0" smtClean="0"/>
              <a:t>Relays signals between satellites and ground controllers</a:t>
            </a:r>
          </a:p>
          <a:p>
            <a:r>
              <a:rPr lang="en-US" sz="2400" dirty="0" smtClean="0"/>
              <a:t>It has to be: very fast and very reliable. </a:t>
            </a:r>
          </a:p>
          <a:p>
            <a:r>
              <a:rPr lang="en-US" sz="2400" dirty="0" smtClean="0"/>
              <a:t>But, how fast is “very” fast?</a:t>
            </a:r>
          </a:p>
          <a:p>
            <a:endParaRPr lang="en-US" sz="2400" dirty="0" smtClean="0"/>
          </a:p>
          <a:p>
            <a:endParaRPr lang="en-US" sz="2400" dirty="0" smtClean="0"/>
          </a:p>
          <a:p>
            <a:endParaRPr lang="en-US" dirty="0"/>
          </a:p>
        </p:txBody>
      </p:sp>
      <p:pic>
        <p:nvPicPr>
          <p:cNvPr id="19458" name="Picture 2" descr="C:\Users\McGregor\EPF\layout\12db4517924\noconfig\Architecture\guidances\examples\resources\gsaw1.jpg"/>
          <p:cNvPicPr>
            <a:picLocks noChangeAspect="1" noChangeArrowheads="1"/>
          </p:cNvPicPr>
          <p:nvPr/>
        </p:nvPicPr>
        <p:blipFill>
          <a:blip r:embed="rId2"/>
          <a:srcRect/>
          <a:stretch>
            <a:fillRect/>
          </a:stretch>
        </p:blipFill>
        <p:spPr bwMode="auto">
          <a:xfrm>
            <a:off x="3638550" y="1600200"/>
            <a:ext cx="5048250" cy="41910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example</a:t>
            </a:r>
            <a:endParaRPr lang="en-US" dirty="0"/>
          </a:p>
        </p:txBody>
      </p:sp>
      <p:sp>
        <p:nvSpPr>
          <p:cNvPr id="3" name="Content Placeholder 2"/>
          <p:cNvSpPr>
            <a:spLocks noGrp="1"/>
          </p:cNvSpPr>
          <p:nvPr>
            <p:ph idx="1"/>
          </p:nvPr>
        </p:nvSpPr>
        <p:spPr/>
        <p:txBody>
          <a:bodyPr/>
          <a:lstStyle/>
          <a:p>
            <a:r>
              <a:rPr lang="en-US" dirty="0" smtClean="0"/>
              <a:t>User in one place</a:t>
            </a:r>
          </a:p>
          <a:p>
            <a:r>
              <a:rPr lang="en-US" dirty="0" smtClean="0"/>
              <a:t>Code in another</a:t>
            </a:r>
            <a:endParaRPr lang="en-US" dirty="0"/>
          </a:p>
        </p:txBody>
      </p:sp>
      <p:pic>
        <p:nvPicPr>
          <p:cNvPr id="137218" name="Picture 2"/>
          <p:cNvPicPr>
            <a:picLocks noChangeAspect="1" noChangeArrowheads="1"/>
          </p:cNvPicPr>
          <p:nvPr/>
        </p:nvPicPr>
        <p:blipFill>
          <a:blip r:embed="rId2"/>
          <a:srcRect/>
          <a:stretch>
            <a:fillRect/>
          </a:stretch>
        </p:blipFill>
        <p:spPr bwMode="auto">
          <a:xfrm>
            <a:off x="5067300" y="1600200"/>
            <a:ext cx="3619500" cy="4028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style</a:t>
            </a:r>
            <a:endParaRPr lang="en-US" dirty="0"/>
          </a:p>
        </p:txBody>
      </p:sp>
      <p:sp>
        <p:nvSpPr>
          <p:cNvPr id="3" name="Content Placeholder 2"/>
          <p:cNvSpPr>
            <a:spLocks noGrp="1"/>
          </p:cNvSpPr>
          <p:nvPr>
            <p:ph idx="1"/>
          </p:nvPr>
        </p:nvSpPr>
        <p:spPr/>
        <p:txBody>
          <a:bodyPr/>
          <a:lstStyle/>
          <a:p>
            <a:r>
              <a:rPr lang="en-US" dirty="0" smtClean="0"/>
              <a:t>Functionality is divided into buckets</a:t>
            </a:r>
          </a:p>
          <a:p>
            <a:r>
              <a:rPr lang="en-US" dirty="0" smtClean="0"/>
              <a:t>The buckets are arranged in a hierarchy</a:t>
            </a:r>
          </a:p>
          <a:p>
            <a:r>
              <a:rPr lang="en-US" dirty="0" smtClean="0"/>
              <a:t>Data and control can flow up and down the hierarchy</a:t>
            </a:r>
          </a:p>
          <a:p>
            <a:r>
              <a:rPr lang="en-US" dirty="0" smtClean="0"/>
              <a:t>Functionality in a bucket may only invoke functionality in </a:t>
            </a:r>
            <a:r>
              <a:rPr lang="en-US" dirty="0" smtClean="0"/>
              <a:t>a “lower”</a:t>
            </a:r>
            <a:r>
              <a:rPr lang="en-US" dirty="0" smtClean="0"/>
              <a:t> bucket, where</a:t>
            </a:r>
          </a:p>
          <a:p>
            <a:r>
              <a:rPr lang="en-US" dirty="0" smtClean="0"/>
              <a:t>Lower means closer to something than the bucket initiating the action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style</a:t>
            </a:r>
            <a:endParaRPr lang="en-US" dirty="0"/>
          </a:p>
        </p:txBody>
      </p:sp>
      <p:sp>
        <p:nvSpPr>
          <p:cNvPr id="3" name="Content Placeholder 2"/>
          <p:cNvSpPr>
            <a:spLocks noGrp="1"/>
          </p:cNvSpPr>
          <p:nvPr>
            <p:ph idx="1"/>
          </p:nvPr>
        </p:nvSpPr>
        <p:spPr>
          <a:xfrm>
            <a:off x="457199" y="1600200"/>
            <a:ext cx="4772025" cy="4525963"/>
          </a:xfrm>
        </p:spPr>
        <p:txBody>
          <a:bodyPr/>
          <a:lstStyle/>
          <a:p>
            <a:r>
              <a:rPr lang="en-US" dirty="0" smtClean="0"/>
              <a:t>Example: OSI network protocol stack</a:t>
            </a:r>
          </a:p>
          <a:p>
            <a:r>
              <a:rPr lang="en-US" dirty="0" smtClean="0"/>
              <a:t>each layer provides a specific type of network service. It illustrates why groups of related protocols are frequently called </a:t>
            </a:r>
            <a:r>
              <a:rPr lang="en-US" i="1" dirty="0" smtClean="0"/>
              <a:t>protocol </a:t>
            </a:r>
            <a:r>
              <a:rPr lang="en-US" i="1" dirty="0" smtClean="0"/>
              <a:t>stacks</a:t>
            </a:r>
          </a:p>
          <a:p>
            <a:r>
              <a:rPr lang="en-US" dirty="0" smtClean="0"/>
              <a:t>“lower” means closer to physical environment</a:t>
            </a:r>
            <a:endParaRPr lang="en-US" dirty="0"/>
          </a:p>
        </p:txBody>
      </p:sp>
      <p:pic>
        <p:nvPicPr>
          <p:cNvPr id="135170" name="Picture 2"/>
          <p:cNvPicPr>
            <a:picLocks noChangeAspect="1" noChangeArrowheads="1"/>
          </p:cNvPicPr>
          <p:nvPr/>
        </p:nvPicPr>
        <p:blipFill>
          <a:blip r:embed="rId2"/>
          <a:srcRect/>
          <a:stretch>
            <a:fillRect/>
          </a:stretch>
        </p:blipFill>
        <p:spPr bwMode="auto">
          <a:xfrm>
            <a:off x="5229225" y="2076450"/>
            <a:ext cx="3914775" cy="4781550"/>
          </a:xfrm>
          <a:prstGeom prst="rect">
            <a:avLst/>
          </a:prstGeom>
          <a:noFill/>
          <a:ln w="9525">
            <a:noFill/>
            <a:miter lim="800000"/>
            <a:headEnd/>
            <a:tailEnd/>
          </a:ln>
        </p:spPr>
      </p:pic>
      <p:sp>
        <p:nvSpPr>
          <p:cNvPr id="6" name="Rectangle 5"/>
          <p:cNvSpPr/>
          <p:nvPr/>
        </p:nvSpPr>
        <p:spPr>
          <a:xfrm>
            <a:off x="5229224" y="2076450"/>
            <a:ext cx="2543176" cy="478155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and filter style</a:t>
            </a:r>
            <a:endParaRPr lang="en-US" dirty="0"/>
          </a:p>
        </p:txBody>
      </p:sp>
      <p:sp>
        <p:nvSpPr>
          <p:cNvPr id="3" name="Content Placeholder 2"/>
          <p:cNvSpPr>
            <a:spLocks noGrp="1"/>
          </p:cNvSpPr>
          <p:nvPr>
            <p:ph idx="1"/>
          </p:nvPr>
        </p:nvSpPr>
        <p:spPr/>
        <p:txBody>
          <a:bodyPr/>
          <a:lstStyle/>
          <a:p>
            <a:r>
              <a:rPr lang="en-US" sz="2800" dirty="0" smtClean="0"/>
              <a:t>"The </a:t>
            </a:r>
            <a:r>
              <a:rPr lang="en-US" sz="2800" b="1" i="1" dirty="0" smtClean="0"/>
              <a:t>Pipes and Filters</a:t>
            </a:r>
            <a:r>
              <a:rPr lang="en-US" sz="2800" dirty="0" smtClean="0"/>
              <a:t> architectural pattern provides a structure for systems that process a stream of data. Each processing step is encapsulated in a filter component. Data [are] passed through pipes between adjacent filters. Recombining filters allows you to build families of related filters." [</a:t>
            </a:r>
            <a:r>
              <a:rPr lang="en-US" sz="2800" dirty="0" err="1" smtClean="0"/>
              <a:t>Buschmann</a:t>
            </a:r>
            <a:r>
              <a:rPr lang="en-US" sz="2800" dirty="0" smtClean="0"/>
              <a:t>]</a:t>
            </a:r>
          </a:p>
          <a:p>
            <a:r>
              <a:rPr lang="en-US" sz="2800" dirty="0" smtClean="0"/>
              <a:t>Example: ray tracer</a:t>
            </a:r>
            <a:endParaRPr lang="en-US" sz="2800" dirty="0"/>
          </a:p>
        </p:txBody>
      </p:sp>
      <p:pic>
        <p:nvPicPr>
          <p:cNvPr id="133122" name="Picture 2"/>
          <p:cNvPicPr>
            <a:picLocks noChangeAspect="1" noChangeArrowheads="1"/>
          </p:cNvPicPr>
          <p:nvPr/>
        </p:nvPicPr>
        <p:blipFill>
          <a:blip r:embed="rId2"/>
          <a:srcRect/>
          <a:stretch>
            <a:fillRect/>
          </a:stretch>
        </p:blipFill>
        <p:spPr bwMode="auto">
          <a:xfrm>
            <a:off x="5410200" y="4363668"/>
            <a:ext cx="3733800" cy="2494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tracing architecture</a:t>
            </a:r>
            <a:endParaRPr lang="en-US" dirty="0"/>
          </a:p>
        </p:txBody>
      </p:sp>
      <p:pic>
        <p:nvPicPr>
          <p:cNvPr id="134146" name="Picture 2"/>
          <p:cNvPicPr>
            <a:picLocks noChangeAspect="1" noChangeArrowheads="1"/>
          </p:cNvPicPr>
          <p:nvPr/>
        </p:nvPicPr>
        <p:blipFill>
          <a:blip r:embed="rId2"/>
          <a:srcRect/>
          <a:stretch>
            <a:fillRect/>
          </a:stretch>
        </p:blipFill>
        <p:spPr bwMode="auto">
          <a:xfrm>
            <a:off x="4438650" y="1600200"/>
            <a:ext cx="4705350" cy="5181600"/>
          </a:xfrm>
          <a:prstGeom prst="rect">
            <a:avLst/>
          </a:prstGeom>
          <a:noFill/>
          <a:ln w="9525">
            <a:noFill/>
            <a:miter lim="800000"/>
            <a:headEnd/>
            <a:tailEnd/>
          </a:ln>
        </p:spPr>
      </p:pic>
      <p:sp>
        <p:nvSpPr>
          <p:cNvPr id="6" name="Rectangle 5"/>
          <p:cNvSpPr/>
          <p:nvPr/>
        </p:nvSpPr>
        <p:spPr>
          <a:xfrm>
            <a:off x="4438650" y="1600200"/>
            <a:ext cx="2495550" cy="480060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6477000" cy="4800600"/>
          </a:xfrm>
        </p:spPr>
        <p:txBody>
          <a:bodyPr/>
          <a:lstStyle/>
          <a:p>
            <a:r>
              <a:rPr lang="en-US" dirty="0" smtClean="0"/>
              <a:t>Each step has a specific purpose</a:t>
            </a:r>
          </a:p>
          <a:p>
            <a:r>
              <a:rPr lang="en-US" dirty="0" smtClean="0"/>
              <a:t>Each step can be developed independently</a:t>
            </a:r>
          </a:p>
          <a:p>
            <a:r>
              <a:rPr lang="en-US" dirty="0" smtClean="0"/>
              <a:t>Each step can be replaced or modified independently (assuming the results are the same type of information)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a:t>
            </a:r>
            <a:endParaRPr lang="en-US" dirty="0"/>
          </a:p>
        </p:txBody>
      </p:sp>
      <p:sp>
        <p:nvSpPr>
          <p:cNvPr id="3" name="Content Placeholder 2"/>
          <p:cNvSpPr>
            <a:spLocks noGrp="1"/>
          </p:cNvSpPr>
          <p:nvPr>
            <p:ph idx="1"/>
          </p:nvPr>
        </p:nvSpPr>
        <p:spPr/>
        <p:txBody>
          <a:bodyPr/>
          <a:lstStyle/>
          <a:p>
            <a:r>
              <a:rPr lang="en-US" dirty="0" smtClean="0"/>
              <a:t>The layered and pipe and filter styles are very similar</a:t>
            </a:r>
          </a:p>
          <a:p>
            <a:r>
              <a:rPr lang="en-US" dirty="0" smtClean="0"/>
              <a:t>What could be different between them?</a:t>
            </a:r>
          </a:p>
          <a:p>
            <a:r>
              <a:rPr lang="en-US" dirty="0" smtClean="0"/>
              <a:t>It isn’t geometry obviously</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vs pipeline</a:t>
            </a:r>
            <a:endParaRPr lang="en-US" dirty="0"/>
          </a:p>
        </p:txBody>
      </p:sp>
      <p:sp>
        <p:nvSpPr>
          <p:cNvPr id="4" name="Content Placeholder 2"/>
          <p:cNvSpPr>
            <a:spLocks noGrp="1"/>
          </p:cNvSpPr>
          <p:nvPr>
            <p:ph idx="1"/>
          </p:nvPr>
        </p:nvSpPr>
        <p:spPr>
          <a:xfrm>
            <a:off x="457200" y="1600200"/>
            <a:ext cx="8229600" cy="4525963"/>
          </a:xfrm>
        </p:spPr>
        <p:txBody>
          <a:bodyPr/>
          <a:lstStyle/>
          <a:p>
            <a:endParaRPr lang="en-US"/>
          </a:p>
        </p:txBody>
      </p:sp>
      <p:pic>
        <p:nvPicPr>
          <p:cNvPr id="5" name="Picture 2"/>
          <p:cNvPicPr>
            <a:picLocks noChangeAspect="1" noChangeArrowheads="1"/>
          </p:cNvPicPr>
          <p:nvPr/>
        </p:nvPicPr>
        <p:blipFill>
          <a:blip r:embed="rId2"/>
          <a:srcRect/>
          <a:stretch>
            <a:fillRect/>
          </a:stretch>
        </p:blipFill>
        <p:spPr bwMode="auto">
          <a:xfrm>
            <a:off x="4438650" y="1567103"/>
            <a:ext cx="4705350" cy="5181600"/>
          </a:xfrm>
          <a:prstGeom prst="rect">
            <a:avLst/>
          </a:prstGeom>
          <a:noFill/>
          <a:ln w="9525">
            <a:noFill/>
            <a:miter lim="800000"/>
            <a:headEnd/>
            <a:tailEnd/>
          </a:ln>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0127" y="1492837"/>
            <a:ext cx="6771197" cy="4996275"/>
          </a:xfrm>
          <a:prstGeom prst="rect">
            <a:avLst/>
          </a:prstGeom>
          <a:noFill/>
          <a:ln w="9525">
            <a:noFill/>
            <a:miter lim="800000"/>
            <a:headEnd/>
            <a:tailEnd/>
          </a:ln>
        </p:spPr>
      </p:pic>
    </p:spTree>
    <p:extLst>
      <p:ext uri="{BB962C8B-B14F-4D97-AF65-F5344CB8AC3E}">
        <p14:creationId xmlns:p14="http://schemas.microsoft.com/office/powerpoint/2010/main" val="3852161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a:t>
            </a:r>
            <a:endParaRPr lang="en-US" dirty="0"/>
          </a:p>
        </p:txBody>
      </p:sp>
      <p:sp>
        <p:nvSpPr>
          <p:cNvPr id="3" name="Content Placeholder 2"/>
          <p:cNvSpPr>
            <a:spLocks noGrp="1"/>
          </p:cNvSpPr>
          <p:nvPr>
            <p:ph idx="1"/>
          </p:nvPr>
        </p:nvSpPr>
        <p:spPr/>
        <p:txBody>
          <a:bodyPr/>
          <a:lstStyle/>
          <a:p>
            <a:r>
              <a:rPr lang="en-US" dirty="0" smtClean="0"/>
              <a:t>There  were “green screen” terminals with space bars and arrow keys</a:t>
            </a:r>
          </a:p>
          <a:p>
            <a:r>
              <a:rPr lang="en-US" dirty="0" smtClean="0"/>
              <a:t>Then there was memory mapped displays with pointing devices</a:t>
            </a:r>
            <a:endParaRPr lang="en-US" dirty="0"/>
          </a:p>
          <a:p>
            <a:r>
              <a:rPr lang="en-US" dirty="0" smtClean="0"/>
              <a:t>Then there was multiple windows </a:t>
            </a:r>
          </a:p>
          <a:p>
            <a:r>
              <a:rPr lang="en-US" dirty="0" smtClean="0"/>
              <a:t> </a:t>
            </a:r>
            <a:endParaRPr lang="en-US" dirty="0"/>
          </a:p>
        </p:txBody>
      </p:sp>
    </p:spTree>
    <p:extLst>
      <p:ext uri="{BB962C8B-B14F-4D97-AF65-F5344CB8AC3E}">
        <p14:creationId xmlns:p14="http://schemas.microsoft.com/office/powerpoint/2010/main" val="151459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 design</a:t>
            </a:r>
            <a:endParaRPr lang="en-US" dirty="0"/>
          </a:p>
        </p:txBody>
      </p:sp>
      <p:sp>
        <p:nvSpPr>
          <p:cNvPr id="3" name="Content Placeholder 2"/>
          <p:cNvSpPr>
            <a:spLocks noGrp="1"/>
          </p:cNvSpPr>
          <p:nvPr>
            <p:ph idx="1"/>
          </p:nvPr>
        </p:nvSpPr>
        <p:spPr>
          <a:xfrm>
            <a:off x="457200" y="1600200"/>
            <a:ext cx="4495800" cy="4525963"/>
          </a:xfrm>
        </p:spPr>
        <p:txBody>
          <a:bodyPr/>
          <a:lstStyle/>
          <a:p>
            <a:r>
              <a:rPr lang="en-US" sz="2400" dirty="0" smtClean="0"/>
              <a:t>Separates the data model from the means of viewing it</a:t>
            </a:r>
          </a:p>
          <a:p>
            <a:r>
              <a:rPr lang="en-US" sz="2400" dirty="0" smtClean="0"/>
              <a:t>Interaction is handled by the controller(s)</a:t>
            </a:r>
          </a:p>
          <a:p>
            <a:r>
              <a:rPr lang="en-US" sz="2400" dirty="0" smtClean="0"/>
              <a:t>Data is presented in the view(s)</a:t>
            </a:r>
          </a:p>
          <a:p>
            <a:r>
              <a:rPr lang="en-US" sz="2400" dirty="0" smtClean="0"/>
              <a:t>Multiple views can register with the model. The model does not know how many views are registered.</a:t>
            </a:r>
          </a:p>
          <a:p>
            <a:r>
              <a:rPr lang="en-US" sz="2400" dirty="0" smtClean="0"/>
              <a:t>There is one or more controllers associated with each view.</a:t>
            </a:r>
            <a:endParaRPr lang="en-US" sz="2400" dirty="0"/>
          </a:p>
        </p:txBody>
      </p:sp>
      <p:sp>
        <p:nvSpPr>
          <p:cNvPr id="4" name="TextBox 3"/>
          <p:cNvSpPr txBox="1"/>
          <p:nvPr/>
        </p:nvSpPr>
        <p:spPr>
          <a:xfrm>
            <a:off x="2362200" y="6368534"/>
            <a:ext cx="4698787" cy="369332"/>
          </a:xfrm>
          <a:prstGeom prst="rect">
            <a:avLst/>
          </a:prstGeom>
          <a:noFill/>
        </p:spPr>
        <p:txBody>
          <a:bodyPr wrap="none" rtlCol="0">
            <a:spAutoFit/>
          </a:bodyPr>
          <a:lstStyle/>
          <a:p>
            <a:r>
              <a:rPr lang="en-US" dirty="0" smtClean="0"/>
              <a:t>http://martinfowler.com/eaaDev/uiArchs.html</a:t>
            </a:r>
            <a:endParaRPr lang="en-US" dirty="0"/>
          </a:p>
        </p:txBody>
      </p:sp>
      <p:pic>
        <p:nvPicPr>
          <p:cNvPr id="138242" name="Picture 2"/>
          <p:cNvPicPr>
            <a:picLocks noChangeAspect="1" noChangeArrowheads="1"/>
          </p:cNvPicPr>
          <p:nvPr/>
        </p:nvPicPr>
        <p:blipFill>
          <a:blip r:embed="rId2"/>
          <a:srcRect/>
          <a:stretch>
            <a:fillRect/>
          </a:stretch>
        </p:blipFill>
        <p:spPr bwMode="auto">
          <a:xfrm>
            <a:off x="5263576" y="2514600"/>
            <a:ext cx="3594821" cy="1719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457200" y="1600200"/>
            <a:ext cx="4191000" cy="4525963"/>
          </a:xfrm>
        </p:spPr>
        <p:txBody>
          <a:bodyPr/>
          <a:lstStyle/>
          <a:p>
            <a:r>
              <a:rPr lang="en-US" dirty="0" smtClean="0"/>
              <a:t>View and Controller are used to create specialized Views and Controllers which can be </a:t>
            </a:r>
            <a:r>
              <a:rPr lang="en-US" dirty="0" err="1" smtClean="0"/>
              <a:t>polymorphically</a:t>
            </a:r>
            <a:r>
              <a:rPr lang="en-US" dirty="0" smtClean="0"/>
              <a:t> substituted</a:t>
            </a:r>
          </a:p>
          <a:p>
            <a:r>
              <a:rPr lang="en-US" dirty="0" smtClean="0"/>
              <a:t>Reading is the model of a reading from some sensor</a:t>
            </a:r>
            <a:endParaRPr lang="en-US" dirty="0"/>
          </a:p>
        </p:txBody>
      </p:sp>
      <p:sp>
        <p:nvSpPr>
          <p:cNvPr id="5" name="Rectangle 4"/>
          <p:cNvSpPr/>
          <p:nvPr/>
        </p:nvSpPr>
        <p:spPr>
          <a:xfrm>
            <a:off x="6477000" y="25908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6" name="Rectangle 5"/>
          <p:cNvSpPr/>
          <p:nvPr/>
        </p:nvSpPr>
        <p:spPr>
          <a:xfrm>
            <a:off x="7315200" y="35052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7" name="Rectangle 6"/>
          <p:cNvSpPr/>
          <p:nvPr/>
        </p:nvSpPr>
        <p:spPr>
          <a:xfrm>
            <a:off x="5715000" y="35052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a:t>
            </a:r>
            <a:endParaRPr lang="en-US" dirty="0"/>
          </a:p>
        </p:txBody>
      </p:sp>
      <p:cxnSp>
        <p:nvCxnSpPr>
          <p:cNvPr id="8" name="Straight Arrow Connector 7"/>
          <p:cNvCxnSpPr>
            <a:stCxn id="5" idx="2"/>
            <a:endCxn id="7" idx="0"/>
          </p:cNvCxnSpPr>
          <p:nvPr/>
        </p:nvCxnSpPr>
        <p:spPr>
          <a:xfrm rot="5400000">
            <a:off x="6553200" y="2971800"/>
            <a:ext cx="3048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2"/>
            <a:endCxn id="6" idx="0"/>
          </p:cNvCxnSpPr>
          <p:nvPr/>
        </p:nvCxnSpPr>
        <p:spPr>
          <a:xfrm rot="16200000" flipH="1">
            <a:off x="7353300" y="2933700"/>
            <a:ext cx="3048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3"/>
            <a:endCxn id="6" idx="1"/>
          </p:cNvCxnSpPr>
          <p:nvPr/>
        </p:nvCxnSpPr>
        <p:spPr>
          <a:xfrm>
            <a:off x="6934200" y="38862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6934200" y="4111624"/>
            <a:ext cx="381000" cy="15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096000" y="320040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673864" y="16764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Mouse</a:t>
            </a:r>
            <a:endParaRPr lang="en-US" dirty="0"/>
          </a:p>
        </p:txBody>
      </p:sp>
      <p:sp>
        <p:nvSpPr>
          <p:cNvPr id="14" name="Rectangle 13"/>
          <p:cNvSpPr/>
          <p:nvPr/>
        </p:nvSpPr>
        <p:spPr>
          <a:xfrm>
            <a:off x="5105400" y="47244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TableView</a:t>
            </a:r>
            <a:endParaRPr lang="en-US" dirty="0"/>
          </a:p>
        </p:txBody>
      </p:sp>
      <p:sp>
        <p:nvSpPr>
          <p:cNvPr id="15" name="Rectangle 14"/>
          <p:cNvSpPr/>
          <p:nvPr/>
        </p:nvSpPr>
        <p:spPr>
          <a:xfrm>
            <a:off x="6401812" y="4719636"/>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ListView</a:t>
            </a:r>
            <a:endParaRPr lang="en-US" dirty="0"/>
          </a:p>
        </p:txBody>
      </p:sp>
      <p:sp>
        <p:nvSpPr>
          <p:cNvPr id="17" name="Rectangle 16"/>
          <p:cNvSpPr/>
          <p:nvPr/>
        </p:nvSpPr>
        <p:spPr>
          <a:xfrm>
            <a:off x="7001970" y="16764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Pen</a:t>
            </a:r>
            <a:endParaRPr lang="en-US" dirty="0"/>
          </a:p>
        </p:txBody>
      </p:sp>
      <p:cxnSp>
        <p:nvCxnSpPr>
          <p:cNvPr id="18" name="Straight Arrow Connector 17"/>
          <p:cNvCxnSpPr>
            <a:endCxn id="5" idx="0"/>
          </p:cNvCxnSpPr>
          <p:nvPr/>
        </p:nvCxnSpPr>
        <p:spPr>
          <a:xfrm>
            <a:off x="6629400" y="2286000"/>
            <a:ext cx="457200" cy="304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7" idx="2"/>
            <a:endCxn id="5" idx="0"/>
          </p:cNvCxnSpPr>
          <p:nvPr/>
        </p:nvCxnSpPr>
        <p:spPr>
          <a:xfrm flipH="1">
            <a:off x="7086600" y="2286000"/>
            <a:ext cx="524970" cy="304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4" idx="0"/>
            <a:endCxn id="7" idx="2"/>
          </p:cNvCxnSpPr>
          <p:nvPr/>
        </p:nvCxnSpPr>
        <p:spPr>
          <a:xfrm flipV="1">
            <a:off x="5715000" y="4267200"/>
            <a:ext cx="609600" cy="4572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5" idx="0"/>
            <a:endCxn id="7" idx="2"/>
          </p:cNvCxnSpPr>
          <p:nvPr/>
        </p:nvCxnSpPr>
        <p:spPr>
          <a:xfrm flipH="1" flipV="1">
            <a:off x="6324600" y="4267200"/>
            <a:ext cx="686812" cy="4524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bus architecture</a:t>
            </a:r>
            <a:endParaRPr lang="en-US" dirty="0"/>
          </a:p>
        </p:txBody>
      </p:sp>
      <p:sp>
        <p:nvSpPr>
          <p:cNvPr id="5" name="Content Placeholder 4"/>
          <p:cNvSpPr>
            <a:spLocks noGrp="1"/>
          </p:cNvSpPr>
          <p:nvPr>
            <p:ph idx="1"/>
          </p:nvPr>
        </p:nvSpPr>
        <p:spPr>
          <a:xfrm>
            <a:off x="457200" y="1600200"/>
            <a:ext cx="2903895" cy="4525963"/>
          </a:xfrm>
        </p:spPr>
        <p:txBody>
          <a:bodyPr/>
          <a:lstStyle/>
          <a:p>
            <a:r>
              <a:rPr lang="en-US" sz="2800" dirty="0" smtClean="0"/>
              <a:t>Satellite ground station</a:t>
            </a:r>
          </a:p>
          <a:p>
            <a:r>
              <a:rPr lang="en-US" sz="2800" dirty="0" smtClean="0"/>
              <a:t>Bus architecture</a:t>
            </a:r>
          </a:p>
          <a:p>
            <a:r>
              <a:rPr lang="en-US" sz="2800" dirty="0" smtClean="0"/>
              <a:t>Any module on the bus can communicate with any other</a:t>
            </a:r>
          </a:p>
          <a:p>
            <a:r>
              <a:rPr lang="en-US" sz="2800" dirty="0" smtClean="0"/>
              <a:t>Modifiability +</a:t>
            </a:r>
          </a:p>
          <a:p>
            <a:endParaRPr lang="en-US" sz="2800" dirty="0" smtClean="0"/>
          </a:p>
          <a:p>
            <a:endParaRPr lang="en-US" sz="2800" dirty="0" smtClean="0"/>
          </a:p>
          <a:p>
            <a:endParaRPr lang="en-US" dirty="0"/>
          </a:p>
        </p:txBody>
      </p:sp>
      <p:pic>
        <p:nvPicPr>
          <p:cNvPr id="1028" name="Picture 4" descr="C:\Users\McGregor\EPF\layout\12db4517924\noconfig\Architecture\guidances\examples\resources\gsaw3.jpg"/>
          <p:cNvPicPr>
            <a:picLocks noChangeAspect="1" noChangeArrowheads="1"/>
          </p:cNvPicPr>
          <p:nvPr/>
        </p:nvPicPr>
        <p:blipFill>
          <a:blip r:embed="rId2"/>
          <a:srcRect/>
          <a:stretch>
            <a:fillRect/>
          </a:stretch>
        </p:blipFill>
        <p:spPr bwMode="auto">
          <a:xfrm>
            <a:off x="3361095" y="2133600"/>
            <a:ext cx="5782906" cy="3581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228600" y="1600200"/>
            <a:ext cx="4495800" cy="4525963"/>
          </a:xfrm>
        </p:spPr>
        <p:txBody>
          <a:bodyPr/>
          <a:lstStyle/>
          <a:p>
            <a:r>
              <a:rPr lang="en-US" dirty="0" smtClean="0"/>
              <a:t>This shows normal operation</a:t>
            </a:r>
          </a:p>
          <a:p>
            <a:r>
              <a:rPr lang="en-US" dirty="0" smtClean="0"/>
              <a:t>Update – is the way Reading notifies Views when new data is available</a:t>
            </a:r>
          </a:p>
          <a:p>
            <a:r>
              <a:rPr lang="en-US" dirty="0" smtClean="0"/>
              <a:t>Perform – the Views are asking the Model to do some standard action </a:t>
            </a:r>
            <a:endParaRPr lang="en-US" dirty="0"/>
          </a:p>
        </p:txBody>
      </p:sp>
      <p:pic>
        <p:nvPicPr>
          <p:cNvPr id="140290" name="Picture 2"/>
          <p:cNvPicPr>
            <a:picLocks noChangeAspect="1" noChangeArrowheads="1"/>
          </p:cNvPicPr>
          <p:nvPr/>
        </p:nvPicPr>
        <p:blipFill>
          <a:blip r:embed="rId2"/>
          <a:srcRect/>
          <a:stretch>
            <a:fillRect/>
          </a:stretch>
        </p:blipFill>
        <p:spPr bwMode="auto">
          <a:xfrm>
            <a:off x="4724400" y="1905000"/>
            <a:ext cx="436245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Cartoon of the Pacemaker system</a:t>
            </a:r>
            <a:endParaRPr lang="en-US" dirty="0"/>
          </a:p>
        </p:txBody>
      </p:sp>
      <p:pic>
        <p:nvPicPr>
          <p:cNvPr id="4" name="Content Placeholder 3"/>
          <p:cNvPicPr>
            <a:picLocks noGrp="1" noChangeAspect="1"/>
          </p:cNvPicPr>
          <p:nvPr>
            <p:ph idx="1"/>
          </p:nvPr>
        </p:nvPicPr>
        <p:blipFill>
          <a:blip r:embed="rId3"/>
          <a:stretch>
            <a:fillRect/>
          </a:stretch>
        </p:blipFill>
        <p:spPr>
          <a:xfrm>
            <a:off x="457200" y="2225050"/>
            <a:ext cx="8229600" cy="3276263"/>
          </a:xfrm>
          <a:prstGeom prst="rect">
            <a:avLst/>
          </a:prstGeom>
        </p:spPr>
      </p:pic>
    </p:spTree>
    <p:extLst>
      <p:ext uri="{BB962C8B-B14F-4D97-AF65-F5344CB8AC3E}">
        <p14:creationId xmlns:p14="http://schemas.microsoft.com/office/powerpoint/2010/main" val="398928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station design principles</a:t>
            </a:r>
            <a:endParaRPr lang="en-US" dirty="0"/>
          </a:p>
        </p:txBody>
      </p:sp>
      <p:sp>
        <p:nvSpPr>
          <p:cNvPr id="3" name="Content Placeholder 2"/>
          <p:cNvSpPr>
            <a:spLocks noGrp="1"/>
          </p:cNvSpPr>
          <p:nvPr>
            <p:ph idx="1"/>
          </p:nvPr>
        </p:nvSpPr>
        <p:spPr>
          <a:xfrm>
            <a:off x="457200" y="1600200"/>
            <a:ext cx="3581400" cy="4525963"/>
          </a:xfrm>
        </p:spPr>
        <p:txBody>
          <a:bodyPr/>
          <a:lstStyle/>
          <a:p>
            <a:r>
              <a:rPr lang="en-US" dirty="0" smtClean="0"/>
              <a:t>One look at qualities</a:t>
            </a:r>
          </a:p>
          <a:p>
            <a:r>
              <a:rPr lang="en-US" dirty="0" smtClean="0"/>
              <a:t>But there are more formal ones.</a:t>
            </a:r>
            <a:endParaRPr lang="en-US" dirty="0"/>
          </a:p>
        </p:txBody>
      </p:sp>
      <p:pic>
        <p:nvPicPr>
          <p:cNvPr id="20482" name="Picture 2" descr="C:\Users\McGregor\EPF\layout\12db4517924\noconfig\Architecture\guidances\examples\resources\gsaw2.gif"/>
          <p:cNvPicPr>
            <a:picLocks noChangeAspect="1" noChangeArrowheads="1"/>
          </p:cNvPicPr>
          <p:nvPr/>
        </p:nvPicPr>
        <p:blipFill>
          <a:blip r:embed="rId2"/>
          <a:srcRect/>
          <a:stretch>
            <a:fillRect/>
          </a:stretch>
        </p:blipFill>
        <p:spPr bwMode="auto">
          <a:xfrm>
            <a:off x="4038600" y="1600200"/>
            <a:ext cx="5105400" cy="48577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AUTOSAR network architecture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Full-size image (16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324600" cy="472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29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Non-functional/quality attribute</a:t>
            </a:r>
            <a:endParaRPr lang="en-US" dirty="0"/>
          </a:p>
        </p:txBody>
      </p:sp>
      <p:sp>
        <p:nvSpPr>
          <p:cNvPr id="3" name="Content Placeholder 2"/>
          <p:cNvSpPr>
            <a:spLocks noGrp="1"/>
          </p:cNvSpPr>
          <p:nvPr>
            <p:ph idx="1"/>
          </p:nvPr>
        </p:nvSpPr>
        <p:spPr/>
        <p:txBody>
          <a:bodyPr/>
          <a:lstStyle/>
          <a:p>
            <a:r>
              <a:rPr lang="en-US" dirty="0" smtClean="0"/>
              <a:t>A quality attribute is a property of some aspect of the architecture.</a:t>
            </a:r>
          </a:p>
          <a:p>
            <a:r>
              <a:rPr lang="en-US" dirty="0" smtClean="0"/>
              <a:t>A non-functional requirement sets a constraint on the value of a quality attribute.</a:t>
            </a:r>
          </a:p>
          <a:p>
            <a:r>
              <a:rPr lang="en-US" dirty="0" smtClean="0"/>
              <a:t>Latency is a property of a sequence of computation instructions.</a:t>
            </a:r>
          </a:p>
          <a:p>
            <a:r>
              <a:rPr lang="en-US" dirty="0" smtClean="0"/>
              <a:t>“The algorithm will compute a new value in 5 milliseconds” is a requirement on the value of the </a:t>
            </a:r>
            <a:r>
              <a:rPr lang="en-US" smtClean="0"/>
              <a:t>latency property.</a:t>
            </a:r>
            <a:endParaRPr lang="en-US"/>
          </a:p>
        </p:txBody>
      </p:sp>
    </p:spTree>
    <p:extLst>
      <p:ext uri="{BB962C8B-B14F-4D97-AF65-F5344CB8AC3E}">
        <p14:creationId xmlns:p14="http://schemas.microsoft.com/office/powerpoint/2010/main" val="1805001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attributes</a:t>
            </a:r>
            <a:endParaRPr lang="en-US" dirty="0"/>
          </a:p>
        </p:txBody>
      </p:sp>
      <p:sp>
        <p:nvSpPr>
          <p:cNvPr id="3" name="Content Placeholder 2"/>
          <p:cNvSpPr>
            <a:spLocks noGrp="1"/>
          </p:cNvSpPr>
          <p:nvPr>
            <p:ph idx="1"/>
          </p:nvPr>
        </p:nvSpPr>
        <p:spPr/>
        <p:txBody>
          <a:bodyPr/>
          <a:lstStyle/>
          <a:p>
            <a:r>
              <a:rPr lang="en-US" sz="2000" dirty="0" smtClean="0"/>
              <a:t>IEEE Std. 1061 </a:t>
            </a:r>
            <a:r>
              <a:rPr lang="en-US" sz="2000" dirty="0" err="1" smtClean="0"/>
              <a:t>subfactors</a:t>
            </a:r>
            <a:r>
              <a:rPr lang="en-US" sz="2000" dirty="0" smtClean="0"/>
              <a:t>:</a:t>
            </a:r>
            <a:br>
              <a:rPr lang="en-US" sz="2000" dirty="0" smtClean="0"/>
            </a:br>
            <a:r>
              <a:rPr lang="en-US" sz="2000" b="1" dirty="0" smtClean="0"/>
              <a:t>Efficiency                                    Portability</a:t>
            </a:r>
            <a:br>
              <a:rPr lang="en-US" sz="2000" b="1" dirty="0" smtClean="0"/>
            </a:br>
            <a:r>
              <a:rPr lang="en-US" sz="2000" b="1" dirty="0" smtClean="0"/>
              <a:t>• Time economy                           	• Hardware independence</a:t>
            </a:r>
            <a:br>
              <a:rPr lang="en-US" sz="2000" b="1" dirty="0" smtClean="0"/>
            </a:br>
            <a:r>
              <a:rPr lang="en-US" sz="2000" b="1" dirty="0" smtClean="0"/>
              <a:t>• Resource economy                    • Software independence</a:t>
            </a:r>
            <a:br>
              <a:rPr lang="en-US" sz="2000" b="1" dirty="0" smtClean="0"/>
            </a:br>
            <a:r>
              <a:rPr lang="en-US" sz="2000" b="1" dirty="0" smtClean="0"/>
              <a:t>Functionality                              	• </a:t>
            </a:r>
            <a:r>
              <a:rPr lang="en-US" sz="2000" b="1" dirty="0" err="1" smtClean="0"/>
              <a:t>Installability</a:t>
            </a:r>
            <a:r>
              <a:rPr lang="en-US" sz="2000" b="1" dirty="0" smtClean="0"/>
              <a:t/>
            </a:r>
            <a:br>
              <a:rPr lang="en-US" sz="2000" b="1" dirty="0" smtClean="0"/>
            </a:br>
            <a:r>
              <a:rPr lang="en-US" sz="2000" b="1" dirty="0" smtClean="0"/>
              <a:t>• Completeness                           	• Reusability</a:t>
            </a:r>
            <a:br>
              <a:rPr lang="en-US" sz="2000" b="1" dirty="0" smtClean="0"/>
            </a:br>
            <a:r>
              <a:rPr lang="en-US" sz="2000" b="1" dirty="0" smtClean="0"/>
              <a:t>• Correctness                              Reliability</a:t>
            </a:r>
            <a:br>
              <a:rPr lang="en-US" sz="2000" b="1" dirty="0" smtClean="0"/>
            </a:br>
            <a:r>
              <a:rPr lang="en-US" sz="2000" b="1" dirty="0" smtClean="0"/>
              <a:t>• Security                                    	• Non-deficiency</a:t>
            </a:r>
            <a:br>
              <a:rPr lang="en-US" sz="2000" b="1" dirty="0" smtClean="0"/>
            </a:br>
            <a:r>
              <a:rPr lang="en-US" sz="2000" b="1" dirty="0" smtClean="0"/>
              <a:t>• Compatibility                             	• Error tolerance</a:t>
            </a:r>
            <a:br>
              <a:rPr lang="en-US" sz="2000" b="1" dirty="0" smtClean="0"/>
            </a:br>
            <a:r>
              <a:rPr lang="en-US" sz="2000" b="1" dirty="0" smtClean="0"/>
              <a:t>• Interoperability                          • Availability</a:t>
            </a:r>
            <a:br>
              <a:rPr lang="en-US" sz="2000" b="1" dirty="0" smtClean="0"/>
            </a:br>
            <a:r>
              <a:rPr lang="en-US" sz="2000" b="1" dirty="0" smtClean="0"/>
              <a:t>Maintainability                           Usability</a:t>
            </a:r>
            <a:br>
              <a:rPr lang="en-US" sz="2000" b="1" dirty="0" smtClean="0"/>
            </a:br>
            <a:r>
              <a:rPr lang="en-US" sz="2000" b="1" dirty="0" smtClean="0"/>
              <a:t>• </a:t>
            </a:r>
            <a:r>
              <a:rPr lang="en-US" sz="2000" b="1" dirty="0" err="1" smtClean="0"/>
              <a:t>Correctability</a:t>
            </a:r>
            <a:r>
              <a:rPr lang="en-US" sz="2000" b="1" dirty="0" smtClean="0"/>
              <a:t>                            	• Understandability</a:t>
            </a:r>
            <a:br>
              <a:rPr lang="en-US" sz="2000" b="1" dirty="0" smtClean="0"/>
            </a:br>
            <a:r>
              <a:rPr lang="en-US" sz="2000" b="1" dirty="0" smtClean="0"/>
              <a:t>• Expandability                            	• Ease of learning</a:t>
            </a:r>
            <a:br>
              <a:rPr lang="en-US" sz="2000" b="1" dirty="0" smtClean="0"/>
            </a:br>
            <a:r>
              <a:rPr lang="en-US" sz="2000" b="1" dirty="0" smtClean="0"/>
              <a:t>• Testability                                 	• Operability</a:t>
            </a:r>
            <a:br>
              <a:rPr lang="en-US" sz="2000" b="1" dirty="0" smtClean="0"/>
            </a:br>
            <a:r>
              <a:rPr lang="en-US" sz="2000" b="1" dirty="0" smtClean="0"/>
              <a:t>                                                  	• </a:t>
            </a:r>
            <a:r>
              <a:rPr lang="en-US" sz="2000" b="1" dirty="0" err="1" smtClean="0"/>
              <a:t>Comunicativeness</a:t>
            </a:r>
            <a:r>
              <a:rPr lang="en-US" sz="2000" dirty="0" smtClean="0"/>
              <a:t> </a:t>
            </a:r>
            <a:r>
              <a:rPr lang="en-US" dirty="0" smtClean="0"/>
              <a:t/>
            </a:r>
            <a:br>
              <a:rPr lang="en-US" dirty="0" smtClean="0"/>
            </a:br>
            <a:r>
              <a:rPr lang="en-US" dirty="0" smtClean="0"/>
              <a:t/>
            </a:r>
            <a:br>
              <a:rPr lang="en-US" dirty="0" smtClean="0"/>
            </a:br>
            <a:endParaRPr lang="en-US" dirty="0"/>
          </a:p>
        </p:txBody>
      </p:sp>
      <p:sp>
        <p:nvSpPr>
          <p:cNvPr id="4" name="TextBox 3"/>
          <p:cNvSpPr txBox="1"/>
          <p:nvPr/>
        </p:nvSpPr>
        <p:spPr>
          <a:xfrm>
            <a:off x="1066800" y="6260068"/>
            <a:ext cx="4429418" cy="369332"/>
          </a:xfrm>
          <a:prstGeom prst="rect">
            <a:avLst/>
          </a:prstGeom>
          <a:noFill/>
        </p:spPr>
        <p:txBody>
          <a:bodyPr wrap="none" rtlCol="0">
            <a:spAutoFit/>
          </a:bodyPr>
          <a:lstStyle/>
          <a:p>
            <a:r>
              <a:rPr lang="en-US" dirty="0" smtClean="0"/>
              <a:t>http://en.wikipedia.org/wiki/ISO/IEC_9126</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0"/>
            <a:ext cx="8382000" cy="6632585"/>
          </a:xfrm>
          <a:prstGeom prst="rect">
            <a:avLst/>
          </a:prstGeom>
        </p:spPr>
        <p:txBody>
          <a:bodyPr wrap="square">
            <a:spAutoFit/>
          </a:bodyPr>
          <a:lstStyle/>
          <a:p>
            <a:r>
              <a:rPr lang="en-US" sz="1700" b="1" dirty="0">
                <a:solidFill>
                  <a:srgbClr val="7F0055"/>
                </a:solidFill>
                <a:latin typeface="Consolas"/>
              </a:rPr>
              <a:t>abstract</a:t>
            </a:r>
            <a:r>
              <a:rPr lang="en-US" sz="1700" b="1" dirty="0">
                <a:solidFill>
                  <a:srgbClr val="000000"/>
                </a:solidFill>
                <a:latin typeface="Consolas"/>
              </a:rPr>
              <a:t> </a:t>
            </a:r>
            <a:r>
              <a:rPr lang="en-US" sz="1700" b="1" dirty="0" err="1">
                <a:solidFill>
                  <a:srgbClr val="000000"/>
                </a:solidFill>
                <a:latin typeface="Consolas"/>
              </a:rPr>
              <a:t>generic_sensor</a:t>
            </a:r>
            <a:endParaRPr lang="en-US" sz="1700" b="1" dirty="0">
              <a:solidFill>
                <a:srgbClr val="000000"/>
              </a:solidFill>
              <a:latin typeface="Consolas"/>
            </a:endParaRPr>
          </a:p>
          <a:p>
            <a:r>
              <a:rPr lang="en-US" sz="1700" b="1" dirty="0">
                <a:solidFill>
                  <a:srgbClr val="7F0055"/>
                </a:solidFill>
                <a:latin typeface="Consolas"/>
              </a:rPr>
              <a:t>features</a:t>
            </a:r>
          </a:p>
          <a:p>
            <a:r>
              <a:rPr lang="en-US" sz="1700" dirty="0" smtClean="0">
                <a:solidFill>
                  <a:srgbClr val="000000"/>
                </a:solidFill>
                <a:latin typeface="Consolas"/>
              </a:rPr>
              <a:t>	</a:t>
            </a:r>
            <a:r>
              <a:rPr lang="en-US" sz="1700" dirty="0" err="1" smtClean="0">
                <a:solidFill>
                  <a:srgbClr val="000000"/>
                </a:solidFill>
                <a:latin typeface="Consolas"/>
              </a:rPr>
              <a:t>sensor_data_out</a:t>
            </a:r>
            <a:r>
              <a:rPr lang="en-US" sz="1700" dirty="0">
                <a:solidFill>
                  <a:srgbClr val="000000"/>
                </a:solidFill>
                <a:latin typeface="Consolas"/>
              </a:rPr>
              <a:t>: </a:t>
            </a:r>
            <a:r>
              <a:rPr lang="en-US" sz="1700" b="1" dirty="0">
                <a:solidFill>
                  <a:srgbClr val="7F0055"/>
                </a:solidFill>
                <a:latin typeface="Consolas"/>
              </a:rPr>
              <a:t>out</a:t>
            </a:r>
            <a:r>
              <a:rPr lang="en-US" sz="1700" b="1" dirty="0">
                <a:solidFill>
                  <a:srgbClr val="000000"/>
                </a:solidFill>
                <a:latin typeface="Consolas"/>
              </a:rPr>
              <a:t> </a:t>
            </a:r>
            <a:r>
              <a:rPr lang="en-US" sz="1700" b="1" dirty="0">
                <a:solidFill>
                  <a:srgbClr val="7F0055"/>
                </a:solidFill>
                <a:latin typeface="Consolas"/>
              </a:rPr>
              <a:t>data</a:t>
            </a:r>
            <a:r>
              <a:rPr lang="en-US" sz="1700" b="1" dirty="0">
                <a:solidFill>
                  <a:srgbClr val="000000"/>
                </a:solidFill>
                <a:latin typeface="Consolas"/>
              </a:rPr>
              <a:t> </a:t>
            </a:r>
            <a:r>
              <a:rPr lang="en-US" sz="1700" b="1" dirty="0">
                <a:solidFill>
                  <a:srgbClr val="7F0055"/>
                </a:solidFill>
                <a:latin typeface="Consolas"/>
              </a:rPr>
              <a:t>port</a:t>
            </a:r>
            <a:r>
              <a:rPr lang="en-US" sz="1700" b="1" dirty="0">
                <a:solidFill>
                  <a:srgbClr val="000000"/>
                </a:solidFill>
                <a:latin typeface="Consolas"/>
              </a:rPr>
              <a:t>;</a:t>
            </a:r>
          </a:p>
          <a:p>
            <a:r>
              <a:rPr lang="en-US" sz="1700" b="1" dirty="0">
                <a:solidFill>
                  <a:srgbClr val="7F0055"/>
                </a:solidFill>
                <a:latin typeface="Consolas"/>
              </a:rPr>
              <a:t>flows</a:t>
            </a:r>
          </a:p>
          <a:p>
            <a:r>
              <a:rPr lang="en-US" sz="1700" dirty="0" smtClean="0">
                <a:solidFill>
                  <a:srgbClr val="000000"/>
                </a:solidFill>
                <a:latin typeface="Consolas"/>
              </a:rPr>
              <a:t>	</a:t>
            </a:r>
            <a:r>
              <a:rPr lang="en-US" sz="1700" dirty="0" err="1" smtClean="0">
                <a:solidFill>
                  <a:srgbClr val="000000"/>
                </a:solidFill>
                <a:latin typeface="Consolas"/>
              </a:rPr>
              <a:t>sensor_source</a:t>
            </a:r>
            <a:r>
              <a:rPr lang="en-US" sz="1700" dirty="0" smtClean="0">
                <a:solidFill>
                  <a:srgbClr val="000000"/>
                </a:solidFill>
                <a:latin typeface="Consolas"/>
              </a:rPr>
              <a:t> </a:t>
            </a:r>
            <a:r>
              <a:rPr lang="en-US" sz="1700" dirty="0">
                <a:solidFill>
                  <a:srgbClr val="000000"/>
                </a:solidFill>
                <a:latin typeface="Consolas"/>
              </a:rPr>
              <a:t>: </a:t>
            </a:r>
            <a:r>
              <a:rPr lang="en-US" sz="1700" b="1" dirty="0">
                <a:solidFill>
                  <a:srgbClr val="7F0055"/>
                </a:solidFill>
                <a:latin typeface="Consolas"/>
              </a:rPr>
              <a:t>flow</a:t>
            </a:r>
            <a:r>
              <a:rPr lang="en-US" sz="1700" b="1" dirty="0">
                <a:solidFill>
                  <a:srgbClr val="000000"/>
                </a:solidFill>
                <a:latin typeface="Consolas"/>
              </a:rPr>
              <a:t> </a:t>
            </a:r>
            <a:r>
              <a:rPr lang="en-US" sz="1700" b="1" dirty="0">
                <a:solidFill>
                  <a:srgbClr val="7F0055"/>
                </a:solidFill>
                <a:latin typeface="Consolas"/>
              </a:rPr>
              <a:t>source</a:t>
            </a:r>
            <a:r>
              <a:rPr lang="en-US" sz="1700" b="1" dirty="0">
                <a:solidFill>
                  <a:srgbClr val="000000"/>
                </a:solidFill>
                <a:latin typeface="Consolas"/>
              </a:rPr>
              <a:t> </a:t>
            </a:r>
            <a:r>
              <a:rPr lang="en-US" sz="1700" b="1" dirty="0" err="1">
                <a:solidFill>
                  <a:srgbClr val="000000"/>
                </a:solidFill>
                <a:latin typeface="Consolas"/>
              </a:rPr>
              <a:t>sensor_data_out</a:t>
            </a:r>
            <a:r>
              <a:rPr lang="en-US" sz="1700" b="1" dirty="0">
                <a:solidFill>
                  <a:srgbClr val="000000"/>
                </a:solidFill>
                <a:latin typeface="Consolas"/>
              </a:rPr>
              <a:t>;  </a:t>
            </a:r>
          </a:p>
          <a:p>
            <a:r>
              <a:rPr lang="en-US" sz="1700" b="1" dirty="0">
                <a:solidFill>
                  <a:srgbClr val="7F0055"/>
                </a:solidFill>
                <a:latin typeface="Consolas"/>
              </a:rPr>
              <a:t>properties</a:t>
            </a:r>
          </a:p>
          <a:p>
            <a:r>
              <a:rPr lang="en-US" sz="1700" dirty="0" smtClean="0">
                <a:solidFill>
                  <a:srgbClr val="000000"/>
                </a:solidFill>
                <a:latin typeface="Consolas"/>
              </a:rPr>
              <a:t>	latency </a:t>
            </a:r>
            <a:r>
              <a:rPr lang="en-US" sz="1700" dirty="0">
                <a:solidFill>
                  <a:srgbClr val="000000"/>
                </a:solidFill>
                <a:latin typeface="Consolas"/>
              </a:rPr>
              <a:t>=&gt; 1 </a:t>
            </a:r>
            <a:r>
              <a:rPr lang="en-US" sz="1700" dirty="0" err="1">
                <a:solidFill>
                  <a:srgbClr val="000000"/>
                </a:solidFill>
                <a:latin typeface="Consolas"/>
              </a:rPr>
              <a:t>ms</a:t>
            </a:r>
            <a:r>
              <a:rPr lang="en-US" sz="1700" dirty="0">
                <a:solidFill>
                  <a:srgbClr val="000000"/>
                </a:solidFill>
                <a:latin typeface="Consolas"/>
              </a:rPr>
              <a:t> .. 3 </a:t>
            </a:r>
            <a:r>
              <a:rPr lang="en-US" sz="1700" dirty="0" err="1">
                <a:solidFill>
                  <a:srgbClr val="000000"/>
                </a:solidFill>
                <a:latin typeface="Consolas"/>
              </a:rPr>
              <a:t>ms</a:t>
            </a:r>
            <a:r>
              <a:rPr lang="en-US" sz="1700" dirty="0">
                <a:solidFill>
                  <a:srgbClr val="000000"/>
                </a:solidFill>
                <a:latin typeface="Consolas"/>
              </a:rPr>
              <a:t> </a:t>
            </a:r>
            <a:r>
              <a:rPr lang="en-US" sz="1700" b="1" dirty="0">
                <a:solidFill>
                  <a:srgbClr val="7F0055"/>
                </a:solidFill>
                <a:latin typeface="Consolas"/>
              </a:rPr>
              <a:t>applies</a:t>
            </a:r>
            <a:r>
              <a:rPr lang="en-US" sz="1700" b="1" dirty="0">
                <a:solidFill>
                  <a:srgbClr val="000000"/>
                </a:solidFill>
                <a:latin typeface="Consolas"/>
              </a:rPr>
              <a:t> </a:t>
            </a:r>
            <a:r>
              <a:rPr lang="en-US" sz="1700" b="1" dirty="0">
                <a:solidFill>
                  <a:srgbClr val="7F0055"/>
                </a:solidFill>
                <a:latin typeface="Consolas"/>
              </a:rPr>
              <a:t>to</a:t>
            </a:r>
            <a:r>
              <a:rPr lang="en-US" sz="1700" b="1" dirty="0">
                <a:solidFill>
                  <a:srgbClr val="000000"/>
                </a:solidFill>
                <a:latin typeface="Consolas"/>
              </a:rPr>
              <a:t> </a:t>
            </a:r>
            <a:r>
              <a:rPr lang="en-US" sz="1700" b="1" dirty="0" err="1">
                <a:solidFill>
                  <a:srgbClr val="000000"/>
                </a:solidFill>
                <a:latin typeface="Consolas"/>
              </a:rPr>
              <a:t>sensor_source</a:t>
            </a:r>
            <a:r>
              <a:rPr lang="en-US" sz="1700" b="1" dirty="0">
                <a:solidFill>
                  <a:srgbClr val="000000"/>
                </a:solidFill>
                <a:latin typeface="Consolas"/>
              </a:rPr>
              <a:t>;</a:t>
            </a:r>
          </a:p>
          <a:p>
            <a:r>
              <a:rPr lang="en-US" sz="1700" dirty="0" smtClean="0">
                <a:solidFill>
                  <a:srgbClr val="000000"/>
                </a:solidFill>
                <a:latin typeface="Consolas"/>
              </a:rPr>
              <a:t>	SEI</a:t>
            </a:r>
            <a:r>
              <a:rPr lang="en-US" sz="1700" dirty="0">
                <a:solidFill>
                  <a:srgbClr val="000000"/>
                </a:solidFill>
                <a:latin typeface="Consolas"/>
              </a:rPr>
              <a:t>::</a:t>
            </a:r>
            <a:r>
              <a:rPr lang="en-US" sz="1700" dirty="0" err="1">
                <a:solidFill>
                  <a:srgbClr val="000000"/>
                </a:solidFill>
                <a:latin typeface="Consolas"/>
              </a:rPr>
              <a:t>PowerBudget</a:t>
            </a:r>
            <a:r>
              <a:rPr lang="en-US" sz="1700" dirty="0">
                <a:solidFill>
                  <a:srgbClr val="000000"/>
                </a:solidFill>
                <a:latin typeface="Consolas"/>
              </a:rPr>
              <a:t>=&gt; 5.0W;</a:t>
            </a:r>
          </a:p>
          <a:p>
            <a:endParaRPr lang="en-US" sz="1700" dirty="0">
              <a:latin typeface="Consolas"/>
            </a:endParaRPr>
          </a:p>
          <a:p>
            <a:r>
              <a:rPr lang="en-US" sz="1700" b="1" dirty="0">
                <a:solidFill>
                  <a:srgbClr val="7F0055"/>
                </a:solidFill>
                <a:latin typeface="Consolas"/>
              </a:rPr>
              <a:t>annex</a:t>
            </a:r>
            <a:r>
              <a:rPr lang="en-US" sz="1700" b="1" dirty="0">
                <a:solidFill>
                  <a:srgbClr val="000000"/>
                </a:solidFill>
                <a:latin typeface="Consolas"/>
              </a:rPr>
              <a:t> EMV2 {**</a:t>
            </a:r>
          </a:p>
          <a:p>
            <a:r>
              <a:rPr lang="en-US" sz="1700" b="1" dirty="0" smtClean="0">
                <a:solidFill>
                  <a:srgbClr val="7F0055"/>
                </a:solidFill>
                <a:latin typeface="Consolas"/>
              </a:rPr>
              <a:t>	use</a:t>
            </a:r>
            <a:r>
              <a:rPr lang="en-US" sz="1700" b="1" dirty="0" smtClean="0">
                <a:solidFill>
                  <a:srgbClr val="000000"/>
                </a:solidFill>
                <a:latin typeface="Consolas"/>
              </a:rPr>
              <a:t> </a:t>
            </a:r>
            <a:r>
              <a:rPr lang="en-US" sz="1700" b="1" dirty="0">
                <a:solidFill>
                  <a:srgbClr val="7F0055"/>
                </a:solidFill>
                <a:latin typeface="Consolas"/>
              </a:rPr>
              <a:t>types</a:t>
            </a:r>
            <a:r>
              <a:rPr lang="en-US" sz="1700" b="1" dirty="0">
                <a:solidFill>
                  <a:srgbClr val="000000"/>
                </a:solidFill>
                <a:latin typeface="Consolas"/>
              </a:rPr>
              <a:t> </a:t>
            </a:r>
            <a:r>
              <a:rPr lang="en-US" sz="1700" b="1" dirty="0" err="1">
                <a:solidFill>
                  <a:srgbClr val="000000"/>
                </a:solidFill>
                <a:latin typeface="Consolas"/>
              </a:rPr>
              <a:t>error_library</a:t>
            </a:r>
            <a:r>
              <a:rPr lang="en-US" sz="1700" b="1" dirty="0">
                <a:solidFill>
                  <a:srgbClr val="7F0055"/>
                </a:solidFill>
                <a:latin typeface="Consolas"/>
              </a:rPr>
              <a:t>;</a:t>
            </a:r>
            <a:r>
              <a:rPr lang="en-US" sz="1700" b="1" dirty="0">
                <a:solidFill>
                  <a:srgbClr val="000000"/>
                </a:solidFill>
                <a:latin typeface="Consolas"/>
              </a:rPr>
              <a:t> </a:t>
            </a:r>
          </a:p>
          <a:p>
            <a:endParaRPr lang="en-US" sz="1700" dirty="0">
              <a:latin typeface="Consolas"/>
            </a:endParaRPr>
          </a:p>
          <a:p>
            <a:r>
              <a:rPr lang="en-US" sz="1700" b="1" dirty="0">
                <a:solidFill>
                  <a:srgbClr val="7F0055"/>
                </a:solidFill>
                <a:latin typeface="Consolas"/>
              </a:rPr>
              <a:t>error</a:t>
            </a:r>
            <a:r>
              <a:rPr lang="en-US" sz="1700" b="1" dirty="0">
                <a:solidFill>
                  <a:srgbClr val="000000"/>
                </a:solidFill>
                <a:latin typeface="Consolas"/>
              </a:rPr>
              <a:t> </a:t>
            </a:r>
            <a:r>
              <a:rPr lang="en-US" sz="1700" b="1" dirty="0">
                <a:solidFill>
                  <a:srgbClr val="7F0055"/>
                </a:solidFill>
                <a:latin typeface="Consolas"/>
              </a:rPr>
              <a:t>propagations</a:t>
            </a:r>
          </a:p>
          <a:p>
            <a:pPr lvl="1"/>
            <a:r>
              <a:rPr lang="en-US" sz="1700" dirty="0" err="1">
                <a:solidFill>
                  <a:srgbClr val="000000"/>
                </a:solidFill>
                <a:latin typeface="Consolas"/>
              </a:rPr>
              <a:t>sensor_data_out</a:t>
            </a:r>
            <a:r>
              <a:rPr lang="en-US" sz="1700" dirty="0">
                <a:solidFill>
                  <a:srgbClr val="000000"/>
                </a:solidFill>
                <a:latin typeface="Consolas"/>
              </a:rPr>
              <a:t> </a:t>
            </a:r>
            <a:r>
              <a:rPr lang="en-US" sz="1700" b="1" dirty="0">
                <a:solidFill>
                  <a:srgbClr val="7F0055"/>
                </a:solidFill>
                <a:latin typeface="Consolas"/>
              </a:rPr>
              <a:t>:</a:t>
            </a:r>
            <a:r>
              <a:rPr lang="en-US" sz="1700" b="1" dirty="0">
                <a:solidFill>
                  <a:srgbClr val="000000"/>
                </a:solidFill>
                <a:latin typeface="Consolas"/>
              </a:rPr>
              <a:t> </a:t>
            </a:r>
            <a:r>
              <a:rPr lang="en-US" sz="1700" b="1" dirty="0">
                <a:solidFill>
                  <a:srgbClr val="7F0055"/>
                </a:solidFill>
                <a:latin typeface="Consolas"/>
              </a:rPr>
              <a:t>out</a:t>
            </a:r>
            <a:r>
              <a:rPr lang="en-US" sz="1700" b="1" dirty="0">
                <a:solidFill>
                  <a:srgbClr val="000000"/>
                </a:solidFill>
                <a:latin typeface="Consolas"/>
              </a:rPr>
              <a:t> </a:t>
            </a:r>
            <a:r>
              <a:rPr lang="en-US" sz="1700" b="1" dirty="0">
                <a:solidFill>
                  <a:srgbClr val="7F0055"/>
                </a:solidFill>
                <a:latin typeface="Consolas"/>
              </a:rPr>
              <a:t>propagation</a:t>
            </a:r>
            <a:r>
              <a:rPr lang="en-US" sz="1700" b="1" dirty="0">
                <a:solidFill>
                  <a:srgbClr val="000000"/>
                </a:solidFill>
                <a:latin typeface="Consolas"/>
              </a:rPr>
              <a:t> </a:t>
            </a:r>
            <a:r>
              <a:rPr lang="en-US" sz="1700" b="1" dirty="0">
                <a:solidFill>
                  <a:srgbClr val="7F0055"/>
                </a:solidFill>
                <a:latin typeface="Consolas"/>
              </a:rPr>
              <a:t>{</a:t>
            </a:r>
            <a:r>
              <a:rPr lang="en-US" sz="1700" b="1" dirty="0" err="1">
                <a:solidFill>
                  <a:srgbClr val="000000"/>
                </a:solidFill>
                <a:latin typeface="Consolas"/>
              </a:rPr>
              <a:t>NoValue</a:t>
            </a:r>
            <a:r>
              <a:rPr lang="en-US" sz="1700" b="1" dirty="0">
                <a:solidFill>
                  <a:srgbClr val="7F0055"/>
                </a:solidFill>
                <a:latin typeface="Consolas"/>
              </a:rPr>
              <a:t>};</a:t>
            </a:r>
          </a:p>
          <a:p>
            <a:pPr lvl="1"/>
            <a:r>
              <a:rPr lang="en-US" sz="1700" b="1" dirty="0">
                <a:solidFill>
                  <a:srgbClr val="7F0055"/>
                </a:solidFill>
                <a:latin typeface="Consolas"/>
              </a:rPr>
              <a:t>flows</a:t>
            </a:r>
          </a:p>
          <a:p>
            <a:r>
              <a:rPr lang="en-US" sz="1700" dirty="0" smtClean="0">
                <a:solidFill>
                  <a:srgbClr val="000000"/>
                </a:solidFill>
                <a:latin typeface="Consolas"/>
              </a:rPr>
              <a:t>	ef0 </a:t>
            </a:r>
            <a:r>
              <a:rPr lang="en-US" sz="1700" b="1" dirty="0">
                <a:solidFill>
                  <a:srgbClr val="7F0055"/>
                </a:solidFill>
                <a:latin typeface="Consolas"/>
              </a:rPr>
              <a:t>:</a:t>
            </a:r>
            <a:r>
              <a:rPr lang="en-US" sz="1700" b="1" dirty="0">
                <a:solidFill>
                  <a:srgbClr val="000000"/>
                </a:solidFill>
                <a:latin typeface="Consolas"/>
              </a:rPr>
              <a:t> </a:t>
            </a:r>
            <a:r>
              <a:rPr lang="en-US" sz="1700" b="1" dirty="0">
                <a:solidFill>
                  <a:srgbClr val="7F0055"/>
                </a:solidFill>
                <a:latin typeface="Consolas"/>
              </a:rPr>
              <a:t>error</a:t>
            </a:r>
            <a:r>
              <a:rPr lang="en-US" sz="1700" b="1" dirty="0">
                <a:solidFill>
                  <a:srgbClr val="000000"/>
                </a:solidFill>
                <a:latin typeface="Consolas"/>
              </a:rPr>
              <a:t> </a:t>
            </a:r>
            <a:r>
              <a:rPr lang="en-US" sz="1700" b="1" dirty="0">
                <a:solidFill>
                  <a:srgbClr val="7F0055"/>
                </a:solidFill>
                <a:latin typeface="Consolas"/>
              </a:rPr>
              <a:t>source</a:t>
            </a:r>
            <a:r>
              <a:rPr lang="en-US" sz="1700" b="1" dirty="0">
                <a:solidFill>
                  <a:srgbClr val="000000"/>
                </a:solidFill>
                <a:latin typeface="Consolas"/>
              </a:rPr>
              <a:t> </a:t>
            </a:r>
            <a:r>
              <a:rPr lang="en-US" sz="1700" b="1" dirty="0" err="1">
                <a:solidFill>
                  <a:srgbClr val="000000"/>
                </a:solidFill>
                <a:latin typeface="Consolas"/>
              </a:rPr>
              <a:t>sensor_data_out</a:t>
            </a:r>
            <a:r>
              <a:rPr lang="en-US" sz="1700" b="1" dirty="0">
                <a:solidFill>
                  <a:srgbClr val="7F0055"/>
                </a:solidFill>
                <a:latin typeface="Consolas"/>
              </a:rPr>
              <a:t>{</a:t>
            </a:r>
            <a:r>
              <a:rPr lang="en-US" sz="1700" b="1" dirty="0" err="1">
                <a:solidFill>
                  <a:srgbClr val="000000"/>
                </a:solidFill>
                <a:latin typeface="Consolas"/>
              </a:rPr>
              <a:t>NoValue</a:t>
            </a:r>
            <a:r>
              <a:rPr lang="en-US" sz="1700" b="1" dirty="0">
                <a:solidFill>
                  <a:srgbClr val="7F0055"/>
                </a:solidFill>
                <a:latin typeface="Consolas"/>
              </a:rPr>
              <a:t>};</a:t>
            </a:r>
          </a:p>
          <a:p>
            <a:r>
              <a:rPr lang="en-US" sz="1700" b="1" dirty="0">
                <a:solidFill>
                  <a:srgbClr val="7F0055"/>
                </a:solidFill>
                <a:latin typeface="Consolas"/>
              </a:rPr>
              <a:t>end</a:t>
            </a:r>
            <a:r>
              <a:rPr lang="en-US" sz="1700" b="1" dirty="0">
                <a:solidFill>
                  <a:srgbClr val="000000"/>
                </a:solidFill>
                <a:latin typeface="Consolas"/>
              </a:rPr>
              <a:t> </a:t>
            </a:r>
            <a:r>
              <a:rPr lang="en-US" sz="1700" b="1" dirty="0">
                <a:solidFill>
                  <a:srgbClr val="7F0055"/>
                </a:solidFill>
                <a:latin typeface="Consolas"/>
              </a:rPr>
              <a:t>propagations;</a:t>
            </a:r>
          </a:p>
          <a:p>
            <a:r>
              <a:rPr lang="en-US" sz="1700" b="1" dirty="0">
                <a:solidFill>
                  <a:srgbClr val="7F0055"/>
                </a:solidFill>
                <a:latin typeface="Consolas"/>
              </a:rPr>
              <a:t>properties</a:t>
            </a:r>
          </a:p>
          <a:p>
            <a:pPr lvl="1"/>
            <a:r>
              <a:rPr lang="en-US" sz="1700" dirty="0">
                <a:solidFill>
                  <a:srgbClr val="000000"/>
                </a:solidFill>
                <a:latin typeface="Consolas"/>
              </a:rPr>
              <a:t>emv2</a:t>
            </a:r>
            <a:r>
              <a:rPr lang="en-US" sz="1700" b="1" dirty="0">
                <a:solidFill>
                  <a:srgbClr val="7F0055"/>
                </a:solidFill>
                <a:latin typeface="Consolas"/>
              </a:rPr>
              <a:t>::</a:t>
            </a:r>
            <a:r>
              <a:rPr lang="en-US" sz="1700" b="1" dirty="0">
                <a:solidFill>
                  <a:srgbClr val="000000"/>
                </a:solidFill>
                <a:latin typeface="Consolas"/>
              </a:rPr>
              <a:t>hazards </a:t>
            </a:r>
            <a:r>
              <a:rPr lang="en-US" sz="1700" b="1" dirty="0">
                <a:solidFill>
                  <a:srgbClr val="7F0055"/>
                </a:solidFill>
                <a:latin typeface="Consolas"/>
              </a:rPr>
              <a:t>=&gt;</a:t>
            </a:r>
            <a:r>
              <a:rPr lang="en-US" sz="1700" b="1" dirty="0">
                <a:solidFill>
                  <a:srgbClr val="000000"/>
                </a:solidFill>
                <a:latin typeface="Consolas"/>
              </a:rPr>
              <a:t> </a:t>
            </a:r>
          </a:p>
          <a:p>
            <a:pPr lvl="1"/>
            <a:r>
              <a:rPr lang="en-US" sz="1700" b="1" dirty="0">
                <a:solidFill>
                  <a:srgbClr val="7F0055"/>
                </a:solidFill>
                <a:latin typeface="Consolas"/>
              </a:rPr>
              <a:t>([</a:t>
            </a:r>
            <a:r>
              <a:rPr lang="en-US" sz="1700" b="1" dirty="0">
                <a:solidFill>
                  <a:srgbClr val="000000"/>
                </a:solidFill>
                <a:latin typeface="Consolas"/>
              </a:rPr>
              <a:t>failure </a:t>
            </a:r>
            <a:r>
              <a:rPr lang="en-US" sz="1700" b="1" dirty="0">
                <a:solidFill>
                  <a:srgbClr val="7F0055"/>
                </a:solidFill>
                <a:latin typeface="Consolas"/>
              </a:rPr>
              <a:t>=&gt;</a:t>
            </a:r>
            <a:r>
              <a:rPr lang="en-US" sz="1700" b="1" dirty="0">
                <a:solidFill>
                  <a:srgbClr val="000000"/>
                </a:solidFill>
                <a:latin typeface="Consolas"/>
              </a:rPr>
              <a:t> </a:t>
            </a:r>
            <a:r>
              <a:rPr lang="en-US" sz="1700" b="1" dirty="0">
                <a:solidFill>
                  <a:srgbClr val="2A00FF"/>
                </a:solidFill>
                <a:latin typeface="Consolas"/>
              </a:rPr>
              <a:t>"</a:t>
            </a:r>
            <a:r>
              <a:rPr lang="en-US" sz="1700" b="1" dirty="0" err="1">
                <a:solidFill>
                  <a:srgbClr val="2A00FF"/>
                </a:solidFill>
                <a:latin typeface="Consolas"/>
              </a:rPr>
              <a:t>Novalue</a:t>
            </a:r>
            <a:r>
              <a:rPr lang="en-US" sz="1700" b="1" dirty="0">
                <a:solidFill>
                  <a:srgbClr val="2A00FF"/>
                </a:solidFill>
                <a:latin typeface="Consolas"/>
              </a:rPr>
              <a:t>"</a:t>
            </a:r>
            <a:r>
              <a:rPr lang="en-US" sz="1700" b="1" dirty="0">
                <a:solidFill>
                  <a:srgbClr val="7F0055"/>
                </a:solidFill>
                <a:latin typeface="Consolas"/>
              </a:rPr>
              <a:t>;</a:t>
            </a:r>
          </a:p>
          <a:p>
            <a:pPr lvl="1"/>
            <a:r>
              <a:rPr lang="en-US" sz="1700" dirty="0">
                <a:solidFill>
                  <a:srgbClr val="000000"/>
                </a:solidFill>
                <a:latin typeface="Consolas"/>
              </a:rPr>
              <a:t>description </a:t>
            </a:r>
            <a:r>
              <a:rPr lang="en-US" sz="1700" b="1" dirty="0">
                <a:solidFill>
                  <a:srgbClr val="7F0055"/>
                </a:solidFill>
                <a:latin typeface="Consolas"/>
              </a:rPr>
              <a:t>=&gt;</a:t>
            </a:r>
            <a:r>
              <a:rPr lang="en-US" sz="1700" b="1" dirty="0">
                <a:solidFill>
                  <a:srgbClr val="000000"/>
                </a:solidFill>
                <a:latin typeface="Consolas"/>
              </a:rPr>
              <a:t> </a:t>
            </a:r>
            <a:r>
              <a:rPr lang="en-US" sz="1700" b="1" dirty="0">
                <a:solidFill>
                  <a:srgbClr val="2A00FF"/>
                </a:solidFill>
                <a:latin typeface="Consolas"/>
              </a:rPr>
              <a:t>"No data from the sensor"</a:t>
            </a:r>
            <a:r>
              <a:rPr lang="en-US" sz="1700" b="1" dirty="0">
                <a:solidFill>
                  <a:srgbClr val="7F0055"/>
                </a:solidFill>
                <a:latin typeface="Consolas"/>
              </a:rPr>
              <a:t>;</a:t>
            </a:r>
          </a:p>
          <a:p>
            <a:pPr lvl="1"/>
            <a:r>
              <a:rPr lang="en-US" sz="1700" b="1" dirty="0">
                <a:solidFill>
                  <a:srgbClr val="7F0055"/>
                </a:solidFill>
                <a:latin typeface="Consolas"/>
              </a:rPr>
              <a:t>])</a:t>
            </a:r>
          </a:p>
          <a:p>
            <a:pPr lvl="1"/>
            <a:r>
              <a:rPr lang="en-US" sz="1700" b="1" dirty="0">
                <a:solidFill>
                  <a:srgbClr val="7F0055"/>
                </a:solidFill>
                <a:latin typeface="Consolas"/>
              </a:rPr>
              <a:t>applies</a:t>
            </a:r>
            <a:r>
              <a:rPr lang="en-US" sz="1700" b="1" dirty="0">
                <a:solidFill>
                  <a:srgbClr val="000000"/>
                </a:solidFill>
                <a:latin typeface="Consolas"/>
              </a:rPr>
              <a:t> </a:t>
            </a:r>
            <a:r>
              <a:rPr lang="en-US" sz="1700" b="1" dirty="0">
                <a:solidFill>
                  <a:srgbClr val="7F0055"/>
                </a:solidFill>
                <a:latin typeface="Consolas"/>
              </a:rPr>
              <a:t>to</a:t>
            </a:r>
            <a:r>
              <a:rPr lang="en-US" sz="1700" b="1" dirty="0">
                <a:solidFill>
                  <a:srgbClr val="000000"/>
                </a:solidFill>
                <a:latin typeface="Consolas"/>
              </a:rPr>
              <a:t> </a:t>
            </a:r>
            <a:r>
              <a:rPr lang="en-US" sz="1700" b="1" dirty="0" err="1">
                <a:solidFill>
                  <a:srgbClr val="000000"/>
                </a:solidFill>
                <a:latin typeface="Consolas"/>
              </a:rPr>
              <a:t>sensor_data_out</a:t>
            </a:r>
            <a:r>
              <a:rPr lang="en-US" sz="1700" b="1" dirty="0" err="1">
                <a:solidFill>
                  <a:srgbClr val="7F0055"/>
                </a:solidFill>
                <a:latin typeface="Consolas"/>
              </a:rPr>
              <a:t>.</a:t>
            </a:r>
            <a:r>
              <a:rPr lang="en-US" sz="1700" b="1" dirty="0" err="1">
                <a:solidFill>
                  <a:srgbClr val="000000"/>
                </a:solidFill>
                <a:latin typeface="Consolas"/>
              </a:rPr>
              <a:t>novalue</a:t>
            </a:r>
            <a:r>
              <a:rPr lang="en-US" sz="1700" b="1" dirty="0">
                <a:solidFill>
                  <a:srgbClr val="7F0055"/>
                </a:solidFill>
                <a:latin typeface="Consolas"/>
              </a:rPr>
              <a:t>;</a:t>
            </a:r>
          </a:p>
          <a:p>
            <a:r>
              <a:rPr lang="en-US" sz="1700" dirty="0">
                <a:solidFill>
                  <a:srgbClr val="000000"/>
                </a:solidFill>
                <a:latin typeface="Consolas"/>
              </a:rPr>
              <a:t>**};</a:t>
            </a:r>
          </a:p>
          <a:p>
            <a:r>
              <a:rPr lang="en-US" sz="1700" b="1" dirty="0">
                <a:solidFill>
                  <a:srgbClr val="7F0055"/>
                </a:solidFill>
                <a:latin typeface="Consolas"/>
              </a:rPr>
              <a:t>end</a:t>
            </a:r>
            <a:r>
              <a:rPr lang="en-US" sz="1700" b="1" dirty="0">
                <a:solidFill>
                  <a:srgbClr val="000000"/>
                </a:solidFill>
                <a:latin typeface="Consolas"/>
              </a:rPr>
              <a:t> </a:t>
            </a:r>
            <a:r>
              <a:rPr lang="en-US" sz="1700" b="1" dirty="0" err="1">
                <a:solidFill>
                  <a:srgbClr val="000000"/>
                </a:solidFill>
                <a:latin typeface="Consolas"/>
              </a:rPr>
              <a:t>generic_sensor</a:t>
            </a:r>
            <a:r>
              <a:rPr lang="en-US" sz="1700" b="1" dirty="0">
                <a:solidFill>
                  <a:srgbClr val="000000"/>
                </a:solidFill>
                <a:latin typeface="Consolas"/>
              </a:rPr>
              <a:t>;</a:t>
            </a:r>
            <a:endParaRPr lang="en-US" sz="1700" dirty="0"/>
          </a:p>
        </p:txBody>
      </p:sp>
    </p:spTree>
    <p:extLst>
      <p:ext uri="{BB962C8B-B14F-4D97-AF65-F5344CB8AC3E}">
        <p14:creationId xmlns:p14="http://schemas.microsoft.com/office/powerpoint/2010/main" val="95847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a:t>
            </a:r>
            <a:endParaRPr lang="en-US" dirty="0"/>
          </a:p>
        </p:txBody>
      </p:sp>
      <p:sp>
        <p:nvSpPr>
          <p:cNvPr id="3" name="Content Placeholder 2"/>
          <p:cNvSpPr>
            <a:spLocks noGrp="1"/>
          </p:cNvSpPr>
          <p:nvPr>
            <p:ph idx="1"/>
          </p:nvPr>
        </p:nvSpPr>
        <p:spPr/>
        <p:txBody>
          <a:bodyPr/>
          <a:lstStyle/>
          <a:p>
            <a:r>
              <a:rPr lang="en-US" dirty="0" smtClean="0"/>
              <a:t>Trade-offs - a trade off is when enhancing one quality results in the degradation of another quality</a:t>
            </a:r>
          </a:p>
          <a:p>
            <a:pPr lvl="1"/>
            <a:r>
              <a:rPr lang="en-US" dirty="0" smtClean="0"/>
              <a:t>Testability &amp; modifiability</a:t>
            </a:r>
          </a:p>
          <a:p>
            <a:pPr lvl="1"/>
            <a:r>
              <a:rPr lang="en-US" dirty="0" smtClean="0"/>
              <a:t>Performance and modularity</a:t>
            </a:r>
          </a:p>
          <a:p>
            <a:r>
              <a:rPr lang="en-US" dirty="0" smtClean="0"/>
              <a:t>Develop a catalog of trade-offs during this course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17578</TotalTime>
  <Words>891</Words>
  <Application>Microsoft Office PowerPoint</Application>
  <PresentationFormat>On-screen Show (4:3)</PresentationFormat>
  <Paragraphs>178</Paragraphs>
  <Slides>31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ＭＳ Ｐゴシック</vt:lpstr>
      <vt:lpstr>ＭＳ Ｐゴシック</vt:lpstr>
      <vt:lpstr>Arial</vt:lpstr>
      <vt:lpstr>Calibri</vt:lpstr>
      <vt:lpstr>Consolas</vt:lpstr>
      <vt:lpstr>Times New Roman</vt:lpstr>
      <vt:lpstr>Verdana</vt:lpstr>
      <vt:lpstr>ヒラギノ角ゴ Pro W3</vt:lpstr>
      <vt:lpstr>syse802Template</vt:lpstr>
      <vt:lpstr>CpSc 875</vt:lpstr>
      <vt:lpstr>Ground station</vt:lpstr>
      <vt:lpstr>Example bus architecture</vt:lpstr>
      <vt:lpstr>Ground station design principles</vt:lpstr>
      <vt:lpstr>AUTOSAR network architecture</vt:lpstr>
      <vt:lpstr>Non-functional/quality attribute</vt:lpstr>
      <vt:lpstr>Quality attributes</vt:lpstr>
      <vt:lpstr>PowerPoint Presentation</vt:lpstr>
      <vt:lpstr>Qualities</vt:lpstr>
      <vt:lpstr>Perspectives on quality</vt:lpstr>
      <vt:lpstr>Quality without a name</vt:lpstr>
      <vt:lpstr>Standard architecture structures</vt:lpstr>
      <vt:lpstr>Module structures</vt:lpstr>
      <vt:lpstr>Decomposition</vt:lpstr>
      <vt:lpstr>Component and Connector</vt:lpstr>
      <vt:lpstr>Allocation structures</vt:lpstr>
      <vt:lpstr>Architecture Styles</vt:lpstr>
      <vt:lpstr>Architectural styles</vt:lpstr>
      <vt:lpstr>Client/server</vt:lpstr>
      <vt:lpstr>c/s example</vt:lpstr>
      <vt:lpstr>Layered style</vt:lpstr>
      <vt:lpstr>Layered style</vt:lpstr>
      <vt:lpstr>Pipe and filter style</vt:lpstr>
      <vt:lpstr>Ray tracing architecture</vt:lpstr>
      <vt:lpstr>Similar</vt:lpstr>
      <vt:lpstr>Layered vs pipeline</vt:lpstr>
      <vt:lpstr>In the beginning</vt:lpstr>
      <vt:lpstr>GUI design</vt:lpstr>
      <vt:lpstr>Model-View-Controller</vt:lpstr>
      <vt:lpstr>Model-View-Controller</vt:lpstr>
      <vt:lpstr>Cartoon of the Pacemaker system</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John Mcgregor</cp:lastModifiedBy>
  <cp:revision>47</cp:revision>
  <dcterms:created xsi:type="dcterms:W3CDTF">2011-01-20T15:58:08Z</dcterms:created>
  <dcterms:modified xsi:type="dcterms:W3CDTF">2017-01-24T12:30:57Z</dcterms:modified>
</cp:coreProperties>
</file>