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2" r:id="rId4"/>
    <p:sldId id="268" r:id="rId5"/>
    <p:sldId id="272" r:id="rId6"/>
    <p:sldId id="273" r:id="rId7"/>
    <p:sldId id="264" r:id="rId8"/>
    <p:sldId id="265" r:id="rId9"/>
    <p:sldId id="263" r:id="rId10"/>
    <p:sldId id="266" r:id="rId11"/>
    <p:sldId id="267" r:id="rId12"/>
    <p:sldId id="269" r:id="rId13"/>
    <p:sldId id="271" r:id="rId14"/>
    <p:sldId id="270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6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07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c.els-cdn.com/S0950584912000547/1-s2.0-S0950584912000547-mai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C30 </a:t>
            </a:r>
            <a:r>
              <a:rPr lang="en-US" dirty="0" smtClean="0">
                <a:solidFill>
                  <a:schemeClr val="tx1"/>
                </a:solidFill>
              </a:rPr>
              <a:t>– </a:t>
            </a:r>
            <a:r>
              <a:rPr lang="en-US" dirty="0" smtClean="0">
                <a:solidFill>
                  <a:schemeClr val="tx1"/>
                </a:solidFill>
              </a:rPr>
              <a:t>A Platform Strategy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to market wins</a:t>
            </a:r>
          </a:p>
          <a:p>
            <a:r>
              <a:rPr lang="en-US" dirty="0" smtClean="0"/>
              <a:t>But innovation can disrupt  anything and capture value</a:t>
            </a:r>
          </a:p>
          <a:p>
            <a:pPr lvl="1"/>
            <a:r>
              <a:rPr lang="en-US" dirty="0" smtClean="0"/>
              <a:t>(new Nokia phone has a disruptive camera)</a:t>
            </a:r>
          </a:p>
          <a:p>
            <a:r>
              <a:rPr lang="en-US" dirty="0" smtClean="0"/>
              <a:t>“value” is truly in the eye of the beholder – something ‘s value is based on what people will pay for it or do for it</a:t>
            </a:r>
          </a:p>
          <a:p>
            <a:r>
              <a:rPr lang="en-US" dirty="0" smtClean="0"/>
              <a:t>Value and cost are very different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146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Extensibility</a:t>
            </a:r>
          </a:p>
          <a:p>
            <a:pPr lvl="1"/>
            <a:r>
              <a:rPr lang="en-US" dirty="0" smtClean="0"/>
              <a:t>Unknown changes</a:t>
            </a:r>
          </a:p>
          <a:p>
            <a:r>
              <a:rPr lang="en-US" dirty="0" smtClean="0"/>
              <a:t>Flexibility </a:t>
            </a:r>
          </a:p>
          <a:p>
            <a:pPr lvl="1"/>
            <a:r>
              <a:rPr lang="en-US" dirty="0" smtClean="0"/>
              <a:t>Known changes</a:t>
            </a:r>
          </a:p>
          <a:p>
            <a:r>
              <a:rPr lang="en-US" dirty="0" smtClean="0"/>
              <a:t>Variations are represented as branches in the version control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601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basic version control per file</a:t>
            </a:r>
          </a:p>
          <a:p>
            <a:r>
              <a:rPr lang="en-US" dirty="0" smtClean="0"/>
              <a:t>Each product is defined by a configuration file</a:t>
            </a:r>
          </a:p>
          <a:p>
            <a:r>
              <a:rPr lang="en-US" dirty="0" smtClean="0"/>
              <a:t>The configuration file is a description  of the components and rules about which versions to select.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761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and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Module – architecture unit of design</a:t>
            </a:r>
          </a:p>
          <a:p>
            <a:r>
              <a:rPr lang="en-US" dirty="0" smtClean="0"/>
              <a:t>Component – a instantiation of a module implementation</a:t>
            </a:r>
          </a:p>
          <a:p>
            <a:r>
              <a:rPr lang="en-US" dirty="0" smtClean="0"/>
              <a:t>Composition – components are wired together as seen in AADL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561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4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strategy is a plan to achieve long-term objectives</a:t>
            </a:r>
          </a:p>
          <a:p>
            <a:r>
              <a:rPr lang="en-US" dirty="0" smtClean="0"/>
              <a:t>A tactic is a plan to achieve short-term objectives</a:t>
            </a:r>
          </a:p>
          <a:p>
            <a:endParaRPr lang="en-US" dirty="0"/>
          </a:p>
          <a:p>
            <a:r>
              <a:rPr lang="en-US" dirty="0" smtClean="0"/>
              <a:t>We have already examined a number of tactics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8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platform strategy assumes that multiple products will be built.</a:t>
            </a:r>
          </a:p>
          <a:p>
            <a:r>
              <a:rPr lang="en-US" dirty="0" smtClean="0"/>
              <a:t>It may be part of a software product line where the platform is a prime asset.</a:t>
            </a:r>
          </a:p>
          <a:p>
            <a:r>
              <a:rPr lang="en-US" dirty="0" smtClean="0"/>
              <a:t>It may be part of an ecosystem environment in which a number of organizations are collaborating to define the platform and then each organization will use the platform for specific products.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039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 Teams Versus Component </a:t>
            </a:r>
            <a:r>
              <a:rPr lang="en-US" dirty="0" smtClean="0"/>
              <a:t>Teams</a:t>
            </a:r>
          </a:p>
          <a:p>
            <a:r>
              <a:rPr lang="en-US" dirty="0"/>
              <a:t>Team </a:t>
            </a:r>
            <a:r>
              <a:rPr lang="en-US" dirty="0" smtClean="0"/>
              <a:t>Autonomy</a:t>
            </a:r>
          </a:p>
          <a:p>
            <a:r>
              <a:rPr lang="en-US" dirty="0"/>
              <a:t>Business Value </a:t>
            </a:r>
            <a:r>
              <a:rPr lang="en-US" dirty="0" smtClean="0"/>
              <a:t>Thinking</a:t>
            </a:r>
          </a:p>
          <a:p>
            <a:r>
              <a:rPr lang="en-US" dirty="0"/>
              <a:t>Code And Product Ownership </a:t>
            </a:r>
            <a:r>
              <a:rPr lang="en-US" dirty="0" smtClean="0"/>
              <a:t>Thinking</a:t>
            </a:r>
          </a:p>
          <a:p>
            <a:r>
              <a:rPr lang="en-US" dirty="0"/>
              <a:t>Agility Versus </a:t>
            </a:r>
            <a:r>
              <a:rPr lang="en-US" dirty="0" smtClean="0"/>
              <a:t>Stability</a:t>
            </a:r>
          </a:p>
          <a:p>
            <a:endParaRPr lang="en-US" dirty="0"/>
          </a:p>
          <a:p>
            <a:r>
              <a:rPr lang="en-US" dirty="0" smtClean="0"/>
              <a:t>http</a:t>
            </a:r>
            <a:r>
              <a:rPr lang="en-US" dirty="0"/>
              <a:t>://www.infoq.com/articles/challenges-building-sw-platforms-with-agile</a:t>
            </a:r>
          </a:p>
        </p:txBody>
      </p:sp>
    </p:spTree>
    <p:extLst>
      <p:ext uri="{BB962C8B-B14F-4D97-AF65-F5344CB8AC3E}">
        <p14:creationId xmlns:p14="http://schemas.microsoft.com/office/powerpoint/2010/main" val="3421524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	</a:t>
            </a:r>
          </a:p>
          <a:p>
            <a:pPr lvl="1"/>
            <a:r>
              <a:rPr lang="en-US" dirty="0" smtClean="0"/>
              <a:t>Competing goals</a:t>
            </a:r>
          </a:p>
          <a:p>
            <a:pPr lvl="1"/>
            <a:r>
              <a:rPr lang="en-US" dirty="0" smtClean="0"/>
              <a:t>Dominating products</a:t>
            </a:r>
          </a:p>
          <a:p>
            <a:r>
              <a:rPr lang="en-US" dirty="0" smtClean="0"/>
              <a:t>Organizational</a:t>
            </a:r>
          </a:p>
          <a:p>
            <a:pPr lvl="1"/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Culture</a:t>
            </a:r>
          </a:p>
          <a:p>
            <a:pPr lvl="1"/>
            <a:r>
              <a:rPr lang="en-US" dirty="0" smtClean="0"/>
              <a:t>Standardization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856164"/>
            <a:ext cx="86057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ac.els-cdn.com/S0950584912000547/1-s2.0-S0950584912000547-main.pdf</a:t>
            </a:r>
            <a:endParaRPr lang="en-US" dirty="0" smtClean="0"/>
          </a:p>
          <a:p>
            <a:r>
              <a:rPr lang="en-US" dirty="0" smtClean="0"/>
              <a:t>?_</a:t>
            </a:r>
            <a:r>
              <a:rPr lang="en-US" dirty="0" err="1" smtClean="0"/>
              <a:t>tid</a:t>
            </a:r>
            <a:r>
              <a:rPr lang="en-US" dirty="0" smtClean="0"/>
              <a:t>=c1f55438-aa45-11e3-916c-00000aab0f02&amp;acdnat=1394670413_329ba295a</a:t>
            </a:r>
          </a:p>
          <a:p>
            <a:r>
              <a:rPr lang="en-US" dirty="0" smtClean="0"/>
              <a:t>5e003a294911b7720208ff5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68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Commonality and variability</a:t>
            </a:r>
          </a:p>
          <a:p>
            <a:pPr lvl="1"/>
            <a:r>
              <a:rPr lang="en-US" dirty="0" smtClean="0"/>
              <a:t>Design complexity</a:t>
            </a:r>
          </a:p>
          <a:p>
            <a:pPr lvl="1"/>
            <a:r>
              <a:rPr lang="en-US" dirty="0" smtClean="0"/>
              <a:t>Code contribution</a:t>
            </a:r>
          </a:p>
          <a:p>
            <a:pPr lvl="1"/>
            <a:r>
              <a:rPr lang="en-US" dirty="0" smtClean="0"/>
              <a:t>Practices </a:t>
            </a:r>
            <a:endParaRPr lang="en-US" dirty="0"/>
          </a:p>
          <a:p>
            <a:r>
              <a:rPr lang="en-US" dirty="0" smtClean="0"/>
              <a:t>People</a:t>
            </a:r>
          </a:p>
          <a:p>
            <a:pPr lvl="1"/>
            <a:r>
              <a:rPr lang="en-US" dirty="0" smtClean="0"/>
              <a:t>Resisting change</a:t>
            </a:r>
          </a:p>
          <a:p>
            <a:pPr lvl="1"/>
            <a:r>
              <a:rPr lang="en-US" dirty="0" smtClean="0"/>
              <a:t>Technical competence</a:t>
            </a:r>
          </a:p>
          <a:p>
            <a:pPr lvl="1"/>
            <a:r>
              <a:rPr lang="en-US" dirty="0" smtClean="0"/>
              <a:t>Domain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5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Autosar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Autosar</a:t>
            </a:r>
            <a:r>
              <a:rPr lang="en-US" dirty="0" smtClean="0"/>
              <a:t> is a reference architecture that could be the basis of several platforms.</a:t>
            </a:r>
          </a:p>
          <a:p>
            <a:r>
              <a:rPr lang="en-US" dirty="0" smtClean="0"/>
              <a:t>An automotive organization can use </a:t>
            </a:r>
            <a:r>
              <a:rPr lang="en-US" dirty="0" err="1" smtClean="0"/>
              <a:t>Autosar</a:t>
            </a:r>
            <a:r>
              <a:rPr lang="en-US" dirty="0" smtClean="0"/>
              <a:t> to develop a set of similar products.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7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Grand visionary</a:t>
            </a:r>
          </a:p>
          <a:p>
            <a:r>
              <a:rPr lang="en-US" dirty="0" smtClean="0"/>
              <a:t>Chief architect</a:t>
            </a:r>
          </a:p>
          <a:p>
            <a:r>
              <a:rPr lang="en-US" dirty="0" smtClean="0"/>
              <a:t>Architecture review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0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review board may enforce consistency with the architecture</a:t>
            </a:r>
          </a:p>
          <a:p>
            <a:r>
              <a:rPr lang="en-US" dirty="0" smtClean="0"/>
              <a:t>Or the architecture may simply be a guideline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44394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610</TotalTime>
  <Words>343</Words>
  <Application>Microsoft Office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875</vt:lpstr>
      <vt:lpstr>Strategy</vt:lpstr>
      <vt:lpstr>Platform strategy</vt:lpstr>
      <vt:lpstr>Challenges</vt:lpstr>
      <vt:lpstr>Challenge categories</vt:lpstr>
      <vt:lpstr>Challenge categories</vt:lpstr>
      <vt:lpstr>Autosar</vt:lpstr>
      <vt:lpstr>Roles</vt:lpstr>
      <vt:lpstr>Conformance</vt:lpstr>
      <vt:lpstr>Business value</vt:lpstr>
      <vt:lpstr>Variation management</vt:lpstr>
      <vt:lpstr>Configuration management</vt:lpstr>
      <vt:lpstr>Components and composition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24</cp:revision>
  <dcterms:created xsi:type="dcterms:W3CDTF">2011-04-11T00:12:08Z</dcterms:created>
  <dcterms:modified xsi:type="dcterms:W3CDTF">2014-03-13T00:41:20Z</dcterms:modified>
</cp:coreProperties>
</file>