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60" r:id="rId2"/>
    <p:sldId id="295" r:id="rId3"/>
    <p:sldId id="302" r:id="rId4"/>
    <p:sldId id="296" r:id="rId5"/>
    <p:sldId id="297" r:id="rId6"/>
    <p:sldId id="298" r:id="rId7"/>
    <p:sldId id="300" r:id="rId8"/>
    <p:sldId id="301" r:id="rId9"/>
    <p:sldId id="303" r:id="rId10"/>
    <p:sldId id="299" r:id="rId11"/>
    <p:sldId id="287" r:id="rId12"/>
    <p:sldId id="288" r:id="rId13"/>
    <p:sldId id="289" r:id="rId14"/>
    <p:sldId id="290" r:id="rId15"/>
    <p:sldId id="291" r:id="rId16"/>
    <p:sldId id="294" r:id="rId17"/>
    <p:sldId id="26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65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62" r:id="rId41"/>
    <p:sldId id="263" r:id="rId42"/>
    <p:sldId id="264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2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736584509000994" TargetMode="External"/><Relationship Id="rId2" Type="http://schemas.openxmlformats.org/officeDocument/2006/relationships/hyperlink" Target="http://ieeexplore.ieee.org/stamp/stamp.jsp?tp=&amp;arnumber=429028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lenbass/02-team-practcies-and-overall-architecture" TargetMode="External"/><Relationship Id="rId2" Type="http://schemas.openxmlformats.org/officeDocument/2006/relationships/hyperlink" Target="http://www.slideshare.net/lenbass/what-is-dev-ops-for-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lenbass/03-build-structure-and-test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do you do first?/ Architecture </a:t>
            </a:r>
            <a:r>
              <a:rPr lang="en-US" dirty="0" smtClean="0">
                <a:solidFill>
                  <a:schemeClr val="tx1"/>
                </a:solidFill>
              </a:rPr>
              <a:t>evolution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Incremental, compositional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techniques are incremental in that we can first define only a specification and then later define an implementation.</a:t>
            </a:r>
          </a:p>
          <a:p>
            <a:r>
              <a:rPr lang="en-US" dirty="0" smtClean="0"/>
              <a:t>Our techniques are compositional in that we define individual components and then wire them together.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3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should be changing faster than the architecture</a:t>
            </a:r>
          </a:p>
          <a:p>
            <a:r>
              <a:rPr lang="en-US" dirty="0" smtClean="0"/>
              <a:t>But both will change because</a:t>
            </a:r>
          </a:p>
          <a:p>
            <a:pPr lvl="1"/>
            <a:r>
              <a:rPr lang="en-US" dirty="0" smtClean="0"/>
              <a:t>Requirements change</a:t>
            </a:r>
          </a:p>
          <a:p>
            <a:pPr lvl="1"/>
            <a:r>
              <a:rPr lang="en-US" dirty="0" smtClean="0"/>
              <a:t>Product goals change</a:t>
            </a:r>
          </a:p>
          <a:p>
            <a:pPr lvl="1"/>
            <a:r>
              <a:rPr lang="en-US" dirty="0" smtClean="0"/>
              <a:t>New patterns are discovered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Adaptive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 new features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 support for new platforms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Corrective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Fix bugs, misunderstood requirements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Perfective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Performance tuning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Preventive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Restructure code, “refactoring”, legacy wrapping, build interfaces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Lehman’s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i="1" dirty="0" smtClean="0"/>
              <a:t>Continuing change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An E-type program that is used must be continually adapted else it becomes progressively less satisfactory.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i="1" dirty="0" smtClean="0"/>
              <a:t>Increasing complexity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As a program is evolved, its complexity increases unless work is done to maintain or reduce it.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i="1" dirty="0" smtClean="0"/>
              <a:t>Self regulation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The program evolution process is self-regulating with close to normal distribution of measures of product and process attributes.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Lehman’s Laws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4"/>
            </a:pPr>
            <a:r>
              <a:rPr lang="en-US" sz="2800" i="1" dirty="0" smtClean="0"/>
              <a:t>Invariant work rate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The average effective global activity rate on an evolving system is invariant over the product lifetime.</a:t>
            </a:r>
          </a:p>
          <a:p>
            <a:pPr marL="609600" indent="-609600">
              <a:buFont typeface="Wingdings" pitchFamily="2" charset="2"/>
              <a:buAutoNum type="arabicPeriod" startAt="4"/>
            </a:pPr>
            <a:r>
              <a:rPr lang="en-US" sz="2800" i="1" dirty="0" smtClean="0"/>
              <a:t>Conservation of familiarity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During the active life of an evolving program, the content of successive releases is statistically invariant.</a:t>
            </a:r>
          </a:p>
          <a:p>
            <a:pPr marL="609600" indent="-609600">
              <a:buFont typeface="Wingdings" pitchFamily="2" charset="2"/>
              <a:buAutoNum type="arabicPeriod" startAt="4"/>
            </a:pPr>
            <a:r>
              <a:rPr lang="en-US" sz="2800" i="1" dirty="0" smtClean="0"/>
              <a:t>Continuing growth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Functional content of a program must be continually increased to maintain user satisfaction over its lifetime.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Lehman’s Laws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7"/>
            </a:pPr>
            <a:r>
              <a:rPr lang="en-US" sz="2800" i="1" dirty="0" smtClean="0"/>
              <a:t>Declining quality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E-type programs will be perceived as of declining quality unless rigorously maintained and adapted to a changing operation environment.</a:t>
            </a:r>
          </a:p>
          <a:p>
            <a:pPr marL="609600" indent="-609600">
              <a:buFont typeface="Wingdings" pitchFamily="2" charset="2"/>
              <a:buAutoNum type="arabicPeriod" startAt="7"/>
            </a:pPr>
            <a:r>
              <a:rPr lang="en-US" sz="2800" i="1" dirty="0" smtClean="0"/>
              <a:t>Feedback system</a:t>
            </a:r>
            <a:r>
              <a:rPr lang="en-US" sz="2800" dirty="0" smtClean="0"/>
              <a:t> </a:t>
            </a:r>
            <a:r>
              <a:rPr lang="en-US" sz="2800" dirty="0" smtClean="0">
                <a:cs typeface="Tahoma" pitchFamily="34" charset="0"/>
              </a:rPr>
              <a:t>— </a:t>
            </a:r>
            <a:r>
              <a:rPr lang="en-US" sz="2800" dirty="0" smtClean="0"/>
              <a:t>E-type programming processes constitute multi-loop, multi-level feedback systems and must be treated as such to be successfully modified or improved.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 case that is not currently a requirement but is likely to be in the future</a:t>
            </a:r>
          </a:p>
          <a:p>
            <a:pPr lvl="1"/>
            <a:r>
              <a:rPr lang="en-US" dirty="0" smtClean="0"/>
              <a:t>Next version</a:t>
            </a:r>
          </a:p>
          <a:p>
            <a:pPr lvl="1"/>
            <a:r>
              <a:rPr lang="en-US" dirty="0" smtClean="0"/>
              <a:t>Next extended product</a:t>
            </a:r>
          </a:p>
          <a:p>
            <a:r>
              <a:rPr lang="en-US" dirty="0" smtClean="0"/>
              <a:t>The actor may be a new actor</a:t>
            </a:r>
          </a:p>
          <a:p>
            <a:r>
              <a:rPr lang="en-US" dirty="0" smtClean="0"/>
              <a:t>The use may extend an existing use or add a new use</a:t>
            </a:r>
          </a:p>
          <a:p>
            <a:r>
              <a:rPr lang="en-US" dirty="0" smtClean="0"/>
              <a:t>Example:  The vehicle will support both conductive and inductive charging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Launched in 2001</a:t>
            </a:r>
          </a:p>
          <a:p>
            <a:r>
              <a:rPr lang="en-US" dirty="0" smtClean="0"/>
              <a:t>Eclipse Foundation 2004</a:t>
            </a:r>
          </a:p>
          <a:p>
            <a:r>
              <a:rPr lang="en-US" dirty="0" smtClean="0"/>
              <a:t>Over 170 companies</a:t>
            </a:r>
          </a:p>
          <a:p>
            <a:r>
              <a:rPr lang="en-US" dirty="0" smtClean="0"/>
              <a:t>Almost 1000 committers</a:t>
            </a:r>
          </a:p>
          <a:p>
            <a:r>
              <a:rPr lang="en-US" dirty="0" smtClean="0"/>
              <a:t>Originally ran on Linux and Windows</a:t>
            </a:r>
          </a:p>
          <a:p>
            <a:r>
              <a:rPr lang="en-US" dirty="0" smtClean="0"/>
              <a:t>Now a dozen platforms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plug-in is a jar with a manifest</a:t>
            </a:r>
          </a:p>
          <a:p>
            <a:pPr>
              <a:buNone/>
            </a:pPr>
            <a:r>
              <a:rPr lang="en-US" sz="2000" dirty="0" smtClean="0"/>
              <a:t>&lt;?xml version="1.0" encoding="UTF-8"?&gt; &lt;</a:t>
            </a:r>
            <a:r>
              <a:rPr lang="en-US" sz="2000" dirty="0" err="1" smtClean="0"/>
              <a:t>plugin</a:t>
            </a:r>
            <a:r>
              <a:rPr lang="en-US" sz="2000" dirty="0" smtClean="0"/>
              <a:t> id="</a:t>
            </a:r>
            <a:r>
              <a:rPr lang="en-US" sz="2000" dirty="0" err="1" smtClean="0"/>
              <a:t>org.eclipse.ui</a:t>
            </a:r>
            <a:r>
              <a:rPr lang="en-US" sz="2000" dirty="0" smtClean="0"/>
              <a:t>" name="%Plugin.name" version="2.1.1" provider-name="%</a:t>
            </a:r>
            <a:r>
              <a:rPr lang="en-US" sz="2000" dirty="0" err="1" smtClean="0"/>
              <a:t>Plugin.providerName</a:t>
            </a:r>
            <a:r>
              <a:rPr lang="en-US" sz="2000" dirty="0" smtClean="0"/>
              <a:t>" class="</a:t>
            </a:r>
            <a:r>
              <a:rPr lang="en-US" sz="2000" dirty="0" err="1" smtClean="0"/>
              <a:t>org.eclipse.ui.internal.UIPlugin</a:t>
            </a:r>
            <a:r>
              <a:rPr lang="en-US" sz="2000" dirty="0" smtClean="0"/>
              <a:t>"&gt; &lt;runtime&gt; &lt;library name="ui.jar"&gt; &lt;export name="*"/&gt; &lt;packages prefixes="</a:t>
            </a:r>
            <a:r>
              <a:rPr lang="en-US" sz="2000" dirty="0" err="1" smtClean="0"/>
              <a:t>org.eclipse.ui</a:t>
            </a:r>
            <a:r>
              <a:rPr lang="en-US" sz="2000" dirty="0" smtClean="0"/>
              <a:t>"/&gt; &lt;/library&gt; &lt;/runtime&gt; &lt;requires&gt; &lt;import </a:t>
            </a:r>
            <a:r>
              <a:rPr lang="en-US" sz="2000" dirty="0" err="1" smtClean="0"/>
              <a:t>plugin</a:t>
            </a:r>
            <a:r>
              <a:rPr lang="en-US" sz="2000" dirty="0" smtClean="0"/>
              <a:t>="</a:t>
            </a:r>
            <a:r>
              <a:rPr lang="en-US" sz="2000" dirty="0" err="1" smtClean="0"/>
              <a:t>org.apache.xerces</a:t>
            </a:r>
            <a:r>
              <a:rPr lang="en-US" sz="2000" dirty="0" smtClean="0"/>
              <a:t>"/&gt; &lt;import </a:t>
            </a:r>
            <a:r>
              <a:rPr lang="en-US" sz="2000" dirty="0" err="1" smtClean="0"/>
              <a:t>plugin</a:t>
            </a:r>
            <a:r>
              <a:rPr lang="en-US" sz="2000" dirty="0" smtClean="0"/>
              <a:t>="</a:t>
            </a:r>
            <a:r>
              <a:rPr lang="en-US" sz="2000" dirty="0" err="1" smtClean="0"/>
              <a:t>org.eclipse.core.resources</a:t>
            </a:r>
            <a:r>
              <a:rPr lang="en-US" sz="2000" dirty="0" smtClean="0"/>
              <a:t>"/&gt; &lt;import </a:t>
            </a:r>
            <a:r>
              <a:rPr lang="en-US" sz="2000" dirty="0" err="1" smtClean="0"/>
              <a:t>plugin</a:t>
            </a:r>
            <a:r>
              <a:rPr lang="en-US" sz="2000" dirty="0" smtClean="0"/>
              <a:t>="</a:t>
            </a:r>
            <a:r>
              <a:rPr lang="en-US" sz="2000" dirty="0" err="1" smtClean="0"/>
              <a:t>org.eclipse.update.core</a:t>
            </a:r>
            <a:r>
              <a:rPr lang="en-US" sz="2000" dirty="0" smtClean="0"/>
              <a:t>"/&gt; : : : &lt;import </a:t>
            </a:r>
            <a:r>
              <a:rPr lang="en-US" sz="2000" dirty="0" err="1" smtClean="0"/>
              <a:t>plugin</a:t>
            </a:r>
            <a:r>
              <a:rPr lang="en-US" sz="2000" dirty="0" smtClean="0"/>
              <a:t>="</a:t>
            </a:r>
            <a:r>
              <a:rPr lang="en-US" sz="2000" dirty="0" err="1" smtClean="0"/>
              <a:t>org.eclipse.text</a:t>
            </a:r>
            <a:r>
              <a:rPr lang="en-US" sz="2000" dirty="0" smtClean="0"/>
              <a:t>" export="true"/&gt; &lt;import </a:t>
            </a:r>
            <a:r>
              <a:rPr lang="en-US" sz="2000" dirty="0" err="1" smtClean="0"/>
              <a:t>plugin</a:t>
            </a:r>
            <a:r>
              <a:rPr lang="en-US" sz="2000" dirty="0" smtClean="0"/>
              <a:t>="</a:t>
            </a:r>
            <a:r>
              <a:rPr lang="en-US" sz="2000" dirty="0" err="1" smtClean="0"/>
              <a:t>org.eclipse.ui.workbench.texteditor</a:t>
            </a:r>
            <a:r>
              <a:rPr lang="en-US" sz="2000" dirty="0" smtClean="0"/>
              <a:t>" export="true"/&gt; &lt;import </a:t>
            </a:r>
            <a:r>
              <a:rPr lang="en-US" sz="2000" dirty="0" err="1" smtClean="0"/>
              <a:t>plugin</a:t>
            </a:r>
            <a:r>
              <a:rPr lang="en-US" sz="2000" dirty="0" smtClean="0"/>
              <a:t>="</a:t>
            </a:r>
            <a:r>
              <a:rPr lang="en-US" sz="2000" dirty="0" err="1" smtClean="0"/>
              <a:t>org.eclipse.ui.editors</a:t>
            </a:r>
            <a:r>
              <a:rPr lang="en-US" sz="2000" dirty="0" smtClean="0"/>
              <a:t>" export="true"/&gt; &lt;/requires&gt; &lt;/</a:t>
            </a:r>
            <a:r>
              <a:rPr lang="en-US" sz="2000" dirty="0" err="1" smtClean="0"/>
              <a:t>plugin</a:t>
            </a:r>
            <a:r>
              <a:rPr lang="en-US" sz="2000" dirty="0" smtClean="0"/>
              <a:t>&gt;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&lt;extension-point id="</a:t>
            </a:r>
            <a:r>
              <a:rPr lang="en-US" sz="2400" dirty="0" err="1" smtClean="0"/>
              <a:t>actionSets</a:t>
            </a:r>
            <a:r>
              <a:rPr lang="en-US" sz="2400" dirty="0" smtClean="0"/>
              <a:t>" name="%</a:t>
            </a:r>
            <a:r>
              <a:rPr lang="en-US" sz="2400" dirty="0" err="1" smtClean="0"/>
              <a:t>ExtPoint.actionSets</a:t>
            </a:r>
            <a:r>
              <a:rPr lang="en-US" sz="2400" dirty="0" smtClean="0"/>
              <a:t>" schema="schema/</a:t>
            </a:r>
            <a:r>
              <a:rPr lang="en-US" sz="2400" dirty="0" err="1" smtClean="0"/>
              <a:t>actionSets.exsd</a:t>
            </a:r>
            <a:r>
              <a:rPr lang="en-US" sz="2400" dirty="0" smtClean="0"/>
              <a:t>"/&gt; &lt;extension-point id="commands" name="%</a:t>
            </a:r>
            <a:r>
              <a:rPr lang="en-US" sz="2400" dirty="0" err="1" smtClean="0"/>
              <a:t>ExtPoint.commands</a:t>
            </a:r>
            <a:r>
              <a:rPr lang="en-US" sz="2400" dirty="0" smtClean="0"/>
              <a:t>" schema="schema/</a:t>
            </a:r>
            <a:r>
              <a:rPr lang="en-US" sz="2400" dirty="0" err="1" smtClean="0"/>
              <a:t>commands.exsd</a:t>
            </a:r>
            <a:r>
              <a:rPr lang="en-US" sz="2400" dirty="0" smtClean="0"/>
              <a:t>"/&gt; &lt;extension-point id="contexts" name="%</a:t>
            </a:r>
            <a:r>
              <a:rPr lang="en-US" sz="2400" dirty="0" err="1" smtClean="0"/>
              <a:t>ExtPoint.contexts</a:t>
            </a:r>
            <a:r>
              <a:rPr lang="en-US" sz="2400" dirty="0" smtClean="0"/>
              <a:t>" schema="schema/</a:t>
            </a:r>
            <a:r>
              <a:rPr lang="en-US" sz="2400" dirty="0" err="1" smtClean="0"/>
              <a:t>contexts.exsd</a:t>
            </a:r>
            <a:r>
              <a:rPr lang="en-US" sz="2400" dirty="0" smtClean="0"/>
              <a:t>"/&gt; &lt;extension-point id="decorators" name="%</a:t>
            </a:r>
            <a:r>
              <a:rPr lang="en-US" sz="2400" dirty="0" err="1" smtClean="0"/>
              <a:t>ExtPoint.decorators</a:t>
            </a:r>
            <a:r>
              <a:rPr lang="en-US" sz="2400" dirty="0" smtClean="0"/>
              <a:t>" schema="schema/</a:t>
            </a:r>
            <a:r>
              <a:rPr lang="en-US" sz="2400" dirty="0" err="1" smtClean="0"/>
              <a:t>decorators.exsd</a:t>
            </a:r>
            <a:r>
              <a:rPr lang="en-US" sz="2400" dirty="0" smtClean="0"/>
              <a:t>"/&gt; &lt;extension-point id="</a:t>
            </a:r>
            <a:r>
              <a:rPr lang="en-US" sz="2400" dirty="0" err="1" smtClean="0"/>
              <a:t>dropActions</a:t>
            </a:r>
            <a:r>
              <a:rPr lang="en-US" sz="2400" dirty="0" smtClean="0"/>
              <a:t>" name="%</a:t>
            </a:r>
            <a:r>
              <a:rPr lang="en-US" sz="2400" dirty="0" err="1" smtClean="0"/>
              <a:t>ExtPoint.dropActions</a:t>
            </a:r>
            <a:r>
              <a:rPr lang="en-US" sz="2400" dirty="0" smtClean="0"/>
              <a:t>" schema="schema/</a:t>
            </a:r>
            <a:r>
              <a:rPr lang="en-US" sz="2400" dirty="0" err="1" smtClean="0"/>
              <a:t>dropActions.exsd</a:t>
            </a:r>
            <a:r>
              <a:rPr lang="en-US" sz="2400" dirty="0" smtClean="0"/>
              <a:t>"/&gt; =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Suppose you arrive at work and find you have been assigned to a new project to build the navigation engine for an autonomous vehicle. You are assigned to be the architect.</a:t>
            </a:r>
          </a:p>
          <a:p>
            <a:r>
              <a:rPr lang="en-US" dirty="0" smtClean="0">
                <a:hlinkClick r:id="rId2"/>
              </a:rPr>
              <a:t>What do you do first? 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://ieeexplore.ieee.org/stamp/stamp.jsp?tp=&amp;</a:t>
            </a:r>
            <a:r>
              <a:rPr lang="en-US" dirty="0" smtClean="0">
                <a:hlinkClick r:id="rId2"/>
              </a:rPr>
              <a:t>arnumber=4290285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www.sciencedirect.com/science/article/pii/S0736584509000994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menu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&lt;extension point="</a:t>
            </a:r>
            <a:r>
              <a:rPr lang="en-US" sz="2400" dirty="0" err="1" smtClean="0"/>
              <a:t>org.eclipse.ui.actionSets</a:t>
            </a:r>
            <a:r>
              <a:rPr lang="en-US" sz="2400" dirty="0" smtClean="0"/>
              <a:t>"&gt; &lt;</a:t>
            </a:r>
            <a:r>
              <a:rPr lang="en-US" sz="2400" dirty="0" err="1" smtClean="0"/>
              <a:t>actionSet</a:t>
            </a:r>
            <a:r>
              <a:rPr lang="en-US" sz="2400" dirty="0" smtClean="0"/>
              <a:t> label="Example Action Set" visible="true" id="</a:t>
            </a:r>
            <a:r>
              <a:rPr lang="en-US" sz="2400" dirty="0" err="1" smtClean="0"/>
              <a:t>org.eclipse.helloworld.actionSet</a:t>
            </a:r>
            <a:r>
              <a:rPr lang="en-US" sz="2400" dirty="0" smtClean="0"/>
              <a:t>"&gt; &lt;menu label="Example &amp;Menu" id="</a:t>
            </a:r>
            <a:r>
              <a:rPr lang="en-US" sz="2400" dirty="0" err="1" smtClean="0"/>
              <a:t>exampleMenu</a:t>
            </a:r>
            <a:r>
              <a:rPr lang="en-US" sz="2400" dirty="0" smtClean="0"/>
              <a:t>"&gt; &lt;separator name="</a:t>
            </a:r>
            <a:r>
              <a:rPr lang="en-US" sz="2400" dirty="0" err="1" smtClean="0"/>
              <a:t>exampleGroup</a:t>
            </a:r>
            <a:r>
              <a:rPr lang="en-US" sz="2400" dirty="0" smtClean="0"/>
              <a:t>"&gt; &lt;/separator&gt; &lt;/menu&gt; &lt;action label="&amp;Example Action" icon="icons/example.gif" tooltip="Hello, Eclipse world" class="</a:t>
            </a:r>
            <a:r>
              <a:rPr lang="en-US" sz="2400" dirty="0" err="1" smtClean="0"/>
              <a:t>com.example.helloworld.actions.ExampleAction</a:t>
            </a:r>
            <a:r>
              <a:rPr lang="en-US" sz="2400" dirty="0" smtClean="0"/>
              <a:t>" </a:t>
            </a:r>
            <a:r>
              <a:rPr lang="en-US" sz="2400" dirty="0" err="1" smtClean="0"/>
              <a:t>menubarPath</a:t>
            </a:r>
            <a:r>
              <a:rPr lang="en-US" sz="2400" dirty="0" smtClean="0"/>
              <a:t>="</a:t>
            </a:r>
            <a:r>
              <a:rPr lang="en-US" sz="2400" dirty="0" err="1" smtClean="0"/>
              <a:t>exampleMenu</a:t>
            </a:r>
            <a:r>
              <a:rPr lang="en-US" sz="2400" dirty="0" smtClean="0"/>
              <a:t>/</a:t>
            </a:r>
            <a:r>
              <a:rPr lang="en-US" sz="2400" dirty="0" err="1" smtClean="0"/>
              <a:t>exampleGroup</a:t>
            </a:r>
            <a:r>
              <a:rPr lang="en-US" sz="2400" dirty="0" smtClean="0"/>
              <a:t>" </a:t>
            </a:r>
            <a:r>
              <a:rPr lang="en-US" sz="2400" dirty="0" err="1" smtClean="0"/>
              <a:t>toolbarPath</a:t>
            </a:r>
            <a:r>
              <a:rPr lang="en-US" sz="2400" dirty="0" smtClean="0"/>
              <a:t>="</a:t>
            </a:r>
            <a:r>
              <a:rPr lang="en-US" sz="2400" dirty="0" err="1" smtClean="0"/>
              <a:t>exampleGroup</a:t>
            </a:r>
            <a:r>
              <a:rPr lang="en-US" sz="2400" dirty="0" smtClean="0"/>
              <a:t>" id="</a:t>
            </a:r>
            <a:r>
              <a:rPr lang="en-US" sz="2400" dirty="0" err="1" smtClean="0"/>
              <a:t>org.eclipse.helloworld.actions.ExampleAction</a:t>
            </a:r>
            <a:r>
              <a:rPr lang="en-US" sz="2400" dirty="0" smtClean="0"/>
              <a:t>"&gt; &lt;/action&gt; &lt;/</a:t>
            </a:r>
            <a:r>
              <a:rPr lang="en-US" sz="2400" dirty="0" err="1" smtClean="0"/>
              <a:t>actionSet</a:t>
            </a:r>
            <a:r>
              <a:rPr lang="en-US" sz="2400" dirty="0" smtClean="0"/>
              <a:t>&gt; &lt;/extension&gt;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2358" y="1600200"/>
            <a:ext cx="52992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– presents specific information in a manner that speaks to a stakeholder</a:t>
            </a:r>
          </a:p>
          <a:p>
            <a:r>
              <a:rPr lang="en-US" dirty="0" smtClean="0"/>
              <a:t>Perspective – an arrangement of views, editors that are related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Plug-ins were to be replaced by a new component model – </a:t>
            </a:r>
            <a:r>
              <a:rPr lang="en-US" dirty="0" err="1" smtClean="0"/>
              <a:t>OSGi</a:t>
            </a:r>
            <a:r>
              <a:rPr lang="en-US" dirty="0" smtClean="0"/>
              <a:t> bundles</a:t>
            </a:r>
          </a:p>
          <a:p>
            <a:r>
              <a:rPr lang="en-US" dirty="0" smtClean="0"/>
              <a:t>This was the new runtime architecture</a:t>
            </a:r>
          </a:p>
          <a:p>
            <a:r>
              <a:rPr lang="en-US" dirty="0" smtClean="0"/>
              <a:t>Chose Service Management Framework (SMF) as the framework implementation</a:t>
            </a:r>
          </a:p>
          <a:p>
            <a:r>
              <a:rPr lang="en-US" dirty="0" smtClean="0"/>
              <a:t>Provided a compatibility layer for existing plug-ins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OSGi</a:t>
            </a:r>
            <a:r>
              <a:rPr lang="en-US" dirty="0" smtClean="0"/>
              <a:t> bundle runs in a container</a:t>
            </a:r>
          </a:p>
          <a:p>
            <a:r>
              <a:rPr lang="en-US" dirty="0" smtClean="0"/>
              <a:t>It is possible to start, stop, and pause actions in the container without restarting the entire container</a:t>
            </a:r>
          </a:p>
          <a:p>
            <a:r>
              <a:rPr lang="en-US" dirty="0" smtClean="0"/>
              <a:t>Can have more than one version of a module running at the same time.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0362" y="1600200"/>
            <a:ext cx="68632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has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Activator</a:t>
            </a:r>
          </a:p>
          <a:p>
            <a:pPr>
              <a:buNone/>
            </a:pPr>
            <a:r>
              <a:rPr lang="en-US" sz="2800" dirty="0" smtClean="0"/>
              <a:t>package </a:t>
            </a:r>
            <a:r>
              <a:rPr lang="en-US" sz="2800" dirty="0" err="1" smtClean="0"/>
              <a:t>com.javaworld.sample.helloworld</a:t>
            </a:r>
            <a:r>
              <a:rPr lang="en-US" sz="2800" dirty="0" smtClean="0"/>
              <a:t>; import </a:t>
            </a:r>
            <a:r>
              <a:rPr lang="en-US" sz="2800" dirty="0" err="1" smtClean="0"/>
              <a:t>org.osgi.framework.BundleActivator</a:t>
            </a:r>
            <a:r>
              <a:rPr lang="en-US" sz="2800" dirty="0" smtClean="0"/>
              <a:t>; import </a:t>
            </a:r>
            <a:r>
              <a:rPr lang="en-US" sz="2800" dirty="0" err="1" smtClean="0"/>
              <a:t>org.osgi.framework.BundleContext</a:t>
            </a:r>
            <a:r>
              <a:rPr lang="en-US" sz="2800" dirty="0" smtClean="0"/>
              <a:t>; </a:t>
            </a:r>
          </a:p>
          <a:p>
            <a:pPr>
              <a:buNone/>
            </a:pPr>
            <a:r>
              <a:rPr lang="en-US" sz="2800" dirty="0" smtClean="0"/>
              <a:t>public class Activator implements </a:t>
            </a:r>
            <a:r>
              <a:rPr lang="en-US" sz="2800" dirty="0" err="1" smtClean="0"/>
              <a:t>BundleActivator</a:t>
            </a:r>
            <a:r>
              <a:rPr lang="en-US" sz="2800" dirty="0" smtClean="0"/>
              <a:t> { public void start(</a:t>
            </a:r>
            <a:r>
              <a:rPr lang="en-US" sz="2800" dirty="0" err="1" smtClean="0"/>
              <a:t>BundleContext</a:t>
            </a:r>
            <a:r>
              <a:rPr lang="en-US" sz="2800" dirty="0" smtClean="0"/>
              <a:t> context) throws Exception { 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("Hello world"); } public void stop(</a:t>
            </a:r>
            <a:r>
              <a:rPr lang="en-US" sz="2800" dirty="0" err="1" smtClean="0"/>
              <a:t>BundleContext</a:t>
            </a:r>
            <a:r>
              <a:rPr lang="en-US" sz="2800" dirty="0" smtClean="0"/>
              <a:t> context) throws Exception { 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("Goodbye World"); } </a:t>
            </a:r>
          </a:p>
          <a:p>
            <a:pPr>
              <a:buNone/>
            </a:pPr>
            <a:r>
              <a:rPr lang="en-US" sz="2800" dirty="0" smtClean="0"/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Manifest</a:t>
            </a:r>
          </a:p>
          <a:p>
            <a:pPr>
              <a:buNone/>
            </a:pPr>
            <a:r>
              <a:rPr lang="en-US" sz="2400" dirty="0" smtClean="0"/>
              <a:t>Manifest-Version: 1.0 </a:t>
            </a:r>
          </a:p>
          <a:p>
            <a:pPr>
              <a:buNone/>
            </a:pPr>
            <a:r>
              <a:rPr lang="en-US" sz="2400" dirty="0" smtClean="0"/>
              <a:t>Bundle-</a:t>
            </a:r>
            <a:r>
              <a:rPr lang="en-US" sz="2400" dirty="0" err="1" smtClean="0"/>
              <a:t>ManifestVersion</a:t>
            </a:r>
            <a:r>
              <a:rPr lang="en-US" sz="2400" dirty="0" smtClean="0"/>
              <a:t>: 2 </a:t>
            </a:r>
          </a:p>
          <a:p>
            <a:pPr>
              <a:buNone/>
            </a:pPr>
            <a:r>
              <a:rPr lang="en-US" sz="2400" dirty="0" smtClean="0"/>
              <a:t>Bundle-Name: </a:t>
            </a:r>
            <a:r>
              <a:rPr lang="en-US" sz="2400" dirty="0" err="1" smtClean="0"/>
              <a:t>HelloWorld</a:t>
            </a:r>
            <a:r>
              <a:rPr lang="en-US" sz="2400" dirty="0" smtClean="0"/>
              <a:t> Plug-in </a:t>
            </a:r>
          </a:p>
          <a:p>
            <a:pPr>
              <a:buNone/>
            </a:pPr>
            <a:r>
              <a:rPr lang="en-US" sz="2400" dirty="0" smtClean="0"/>
              <a:t>Bundle-</a:t>
            </a:r>
            <a:r>
              <a:rPr lang="en-US" sz="2400" dirty="0" err="1" smtClean="0"/>
              <a:t>SymbolicName</a:t>
            </a:r>
            <a:r>
              <a:rPr lang="en-US" sz="2400" dirty="0" smtClean="0"/>
              <a:t>: </a:t>
            </a:r>
            <a:r>
              <a:rPr lang="en-US" sz="2400" dirty="0" err="1" smtClean="0"/>
              <a:t>com.javaworld.sample.HelloWorld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Bundle-Version: 1.0.0 </a:t>
            </a:r>
          </a:p>
          <a:p>
            <a:pPr>
              <a:buNone/>
            </a:pPr>
            <a:r>
              <a:rPr lang="en-US" sz="2400" dirty="0" smtClean="0"/>
              <a:t>Bundle-Activator: </a:t>
            </a:r>
            <a:r>
              <a:rPr lang="en-US" sz="2400" dirty="0" err="1" smtClean="0"/>
              <a:t>com.javaworld.sample.helloworld.Activator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Bundle-Vendor: JAVAWORLD </a:t>
            </a:r>
          </a:p>
          <a:p>
            <a:pPr>
              <a:buNone/>
            </a:pPr>
            <a:r>
              <a:rPr lang="en-US" sz="2400" dirty="0" smtClean="0"/>
              <a:t>Bundle-Localization: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Import-Package: </a:t>
            </a:r>
            <a:r>
              <a:rPr lang="en-US" sz="2400" dirty="0" err="1" smtClean="0"/>
              <a:t>org.osgi.framework;version</a:t>
            </a:r>
            <a:r>
              <a:rPr lang="en-US" sz="2400" dirty="0" smtClean="0"/>
              <a:t>="1.3.0"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OSGi</a:t>
            </a:r>
            <a:r>
              <a:rPr lang="en-US" dirty="0" smtClean="0"/>
              <a:t> container allows some classes in some bundles to be visible</a:t>
            </a:r>
          </a:p>
          <a:p>
            <a:r>
              <a:rPr lang="en-US" dirty="0" err="1" smtClean="0"/>
              <a:t>OSGi</a:t>
            </a:r>
            <a:r>
              <a:rPr lang="en-US" dirty="0" smtClean="0"/>
              <a:t> has its own class loader so no need to maintain a separate one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lazy activation which can be either an advantage or disadvantage.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4259263"/>
            <a:ext cx="2990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domain information such as reference architectures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71" y="1600200"/>
            <a:ext cx="58686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Client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were using Eclipse – which was intended to be an IDE builder as an application builder.</a:t>
            </a:r>
          </a:p>
          <a:p>
            <a:r>
              <a:rPr lang="en-US" dirty="0" smtClean="0"/>
              <a:t>To support the RCP modules had to be reconfigured.</a:t>
            </a:r>
          </a:p>
          <a:p>
            <a:r>
              <a:rPr lang="en-US" dirty="0" smtClean="0"/>
              <a:t>They were split to narrow the functionality that had to be loaded.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RCP and Platform after reconfigure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1469" y="1600200"/>
            <a:ext cx="55410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2187" y="1915319"/>
            <a:ext cx="4619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Feature.xml</a:t>
            </a:r>
            <a:endParaRPr lang="en-U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970357"/>
            <a:ext cx="79864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&lt;?xml version="1.0" encoding="UTF-8"?&gt;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&lt;feature id="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org.eclipse.rcp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label="%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featureName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version="3.7.0.qualifier" provider-name="%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providerName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plugin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="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org.eclipse.rcp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image="eclipse_update_120.jpg"&gt;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&lt;description&gt; %description &lt;/description&gt;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&lt;copyright&gt; %copyright &lt;/copyright&gt;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&lt;license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url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="%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licenseURL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"&gt; %license &lt;/license&gt;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plugin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id="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org.eclipse.equinox.launcher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download-size="0"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install-size="0" version="0.0.0" unpack="false"/&gt;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plugin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id="org.eclipse.equinox.launcher.gtk.linux.x86_64"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="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linux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="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gtk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arch="x86_64"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download-size="0" install-size="0" version="0.0.0" fragment="true"/&gt;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contain features</a:t>
            </a:r>
          </a:p>
          <a:p>
            <a:r>
              <a:rPr lang="en-US" dirty="0" smtClean="0"/>
              <a:t>Features contain bundles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 as a solution for updates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4975" y="1924844"/>
            <a:ext cx="57340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 uses installation units</a:t>
            </a:r>
          </a:p>
          <a:p>
            <a:r>
              <a:rPr lang="en-US" dirty="0" smtClean="0"/>
              <a:t>Meta-data describes artifacts </a:t>
            </a:r>
          </a:p>
          <a:p>
            <a:r>
              <a:rPr lang="en-US" dirty="0" smtClean="0"/>
              <a:t>Artifacts are the building blocks</a:t>
            </a:r>
          </a:p>
          <a:p>
            <a:r>
              <a:rPr lang="en-US" dirty="0" smtClean="0"/>
              <a:t>Profiles allow user to pull from the repository the installed units at a point in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r>
              <a:rPr lang="en-US" dirty="0" smtClean="0"/>
              <a:t>4 was another major build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Simplified programming model</a:t>
            </a:r>
          </a:p>
          <a:p>
            <a:pPr lvl="1"/>
            <a:r>
              <a:rPr lang="en-US" dirty="0" smtClean="0"/>
              <a:t>Attract new committers</a:t>
            </a:r>
          </a:p>
          <a:p>
            <a:pPr lvl="1"/>
            <a:r>
              <a:rPr lang="en-US" dirty="0" smtClean="0"/>
              <a:t>Take advantage of new web technologies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676400"/>
            <a:ext cx="32575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Separation of model from generation of the view</a:t>
            </a:r>
          </a:p>
          <a:p>
            <a:r>
              <a:rPr lang="en-US" sz="2800" dirty="0" smtClean="0"/>
              <a:t>Eclipse 4.0 uses dependency injection to provide services to clients. Dependency injection in Eclipse 4.x is through the use of a custom framework that uses the concept of a context that serves as a generic mechanism to locate services for consumers. The context exists between the application and the framework. Contexts are hierarchical. If a context has a request that cannot be satisfied, it will delegate the request to the parent context. The Eclipse context, called </a:t>
            </a:r>
            <a:r>
              <a:rPr lang="en-US" sz="2800" dirty="0" err="1" smtClean="0"/>
              <a:t>IEclipseContext</a:t>
            </a:r>
            <a:r>
              <a:rPr lang="en-US" sz="2800" dirty="0" smtClean="0"/>
              <a:t>, stores the available services and provides </a:t>
            </a:r>
            <a:r>
              <a:rPr lang="en-US" sz="2800" dirty="0" err="1" smtClean="0"/>
              <a:t>OSGi</a:t>
            </a:r>
            <a:r>
              <a:rPr lang="en-US" sz="2800" dirty="0" smtClean="0"/>
              <a:t> services lookup. </a:t>
            </a:r>
            <a:endParaRPr 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3.X -&gt; 4.x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152775" cy="28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2294" y="3511550"/>
            <a:ext cx="2904506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733800" y="3511550"/>
            <a:ext cx="1600200" cy="943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454740"/>
            <a:ext cx="533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getViewSite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().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getActionBars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().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getStatusLineManager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().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setMessage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msg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);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495800" y="6126163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@Inject </a:t>
            </a:r>
            <a:r>
              <a:rPr lang="en-US" sz="1000" dirty="0" smtClean="0">
                <a:latin typeface="Arial Unicode MS" pitchFamily="34" charset="-128"/>
                <a:cs typeface="Arial" pitchFamily="34" charset="0"/>
              </a:rPr>
              <a:t>  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StatusLineManager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statusLine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statusLine.setMessage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msg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);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AGV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Developing an AGV system requires, at least, catering for some </a:t>
            </a:r>
            <a:r>
              <a:rPr lang="en-US" sz="2400" dirty="0"/>
              <a:t>of </a:t>
            </a:r>
            <a:r>
              <a:rPr lang="en-US" sz="2400" dirty="0" smtClean="0"/>
              <a:t>the following topics</a:t>
            </a:r>
            <a:r>
              <a:rPr lang="en-US" sz="2400" dirty="0"/>
              <a:t>: navigation </a:t>
            </a:r>
            <a:r>
              <a:rPr lang="en-US" sz="2400" dirty="0" smtClean="0"/>
              <a:t>and guidance</a:t>
            </a:r>
            <a:r>
              <a:rPr lang="en-US" sz="2400" dirty="0"/>
              <a:t>, routing, traffic management, load transfer and system management. Navigation and guidance allows </a:t>
            </a:r>
            <a:r>
              <a:rPr lang="en-US" sz="2400" dirty="0" smtClean="0"/>
              <a:t>the vehicle to follow a route</a:t>
            </a:r>
            <a:r>
              <a:rPr lang="en-US" sz="2400" dirty="0"/>
              <a:t>. Routing [3] is the </a:t>
            </a:r>
            <a:r>
              <a:rPr lang="en-US" sz="2400" dirty="0" smtClean="0"/>
              <a:t>vehicle’s ability to make decisions along the guidance path in-order to select optimum routes to specific destinations. Traffic </a:t>
            </a:r>
            <a:r>
              <a:rPr lang="en-US" sz="2400" dirty="0"/>
              <a:t>management [4] is </a:t>
            </a:r>
            <a:r>
              <a:rPr lang="en-US" sz="2400" dirty="0" smtClean="0"/>
              <a:t>a system or vehicle ability to avoid collisions </a:t>
            </a:r>
            <a:r>
              <a:rPr lang="en-US" sz="2400" dirty="0"/>
              <a:t>with </a:t>
            </a:r>
            <a:r>
              <a:rPr lang="en-US" sz="2400" dirty="0" smtClean="0"/>
              <a:t>other vehicles</a:t>
            </a:r>
            <a:r>
              <a:rPr lang="en-US" sz="2400" dirty="0"/>
              <a:t>. Load transfer is </a:t>
            </a:r>
            <a:r>
              <a:rPr lang="en-US" sz="2400" dirty="0" smtClean="0"/>
              <a:t>the pickup and delivery </a:t>
            </a:r>
            <a:r>
              <a:rPr lang="en-US" sz="2400" dirty="0"/>
              <a:t>method </a:t>
            </a:r>
            <a:r>
              <a:rPr lang="en-US" sz="2400" dirty="0" smtClean="0"/>
              <a:t>for an AGV system, which may be simple or integrated </a:t>
            </a:r>
            <a:r>
              <a:rPr lang="en-US" sz="2400" dirty="0"/>
              <a:t>with </a:t>
            </a:r>
            <a:r>
              <a:rPr lang="en-US" sz="2400" dirty="0" smtClean="0"/>
              <a:t>other subsystems</a:t>
            </a:r>
            <a:r>
              <a:rPr lang="en-US" sz="2400" dirty="0"/>
              <a:t>. Management system [5] is </a:t>
            </a:r>
            <a:r>
              <a:rPr lang="en-US" sz="2400" dirty="0" smtClean="0"/>
              <a:t>the method of </a:t>
            </a:r>
            <a:r>
              <a:rPr lang="en-US" sz="2400" dirty="0"/>
              <a:t>system </a:t>
            </a:r>
            <a:r>
              <a:rPr lang="en-US" sz="2400" dirty="0" smtClean="0"/>
              <a:t>control used to dictate system operation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95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Acyclic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cycles in a design</a:t>
            </a:r>
          </a:p>
          <a:p>
            <a:r>
              <a:rPr lang="en-US" dirty="0" smtClean="0"/>
              <a:t>Not even indirect cycles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Dependencies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depends on B then B should be more stable than A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862" y="1686719"/>
            <a:ext cx="75342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interface between the navigation unit and the CACC</a:t>
            </a:r>
          </a:p>
          <a:p>
            <a:r>
              <a:rPr lang="en-US" dirty="0" smtClean="0"/>
              <a:t>Revise </a:t>
            </a:r>
            <a:r>
              <a:rPr lang="en-US" dirty="0" smtClean="0"/>
              <a:t>your architecture to accommodate the </a:t>
            </a:r>
            <a:r>
              <a:rPr lang="en-US" dirty="0"/>
              <a:t> </a:t>
            </a:r>
            <a:r>
              <a:rPr lang="en-US" dirty="0" smtClean="0"/>
              <a:t>interaction with the navigation unit.</a:t>
            </a:r>
          </a:p>
          <a:p>
            <a:r>
              <a:rPr lang="en-US" dirty="0" smtClean="0"/>
              <a:t>Add AGREE and Resolut</a:t>
            </a:r>
            <a:r>
              <a:rPr lang="en-US" dirty="0" smtClean="0"/>
              <a:t>e statements to test the interface’s completeness and consistency.</a:t>
            </a:r>
            <a:endParaRPr lang="en-US" dirty="0" smtClean="0"/>
          </a:p>
          <a:p>
            <a:r>
              <a:rPr lang="en-US" dirty="0" smtClean="0"/>
              <a:t>Submit </a:t>
            </a:r>
            <a:r>
              <a:rPr lang="en-US" dirty="0" smtClean="0"/>
              <a:t>the </a:t>
            </a:r>
            <a:r>
              <a:rPr lang="en-US" dirty="0" smtClean="0"/>
              <a:t>revised architecture by </a:t>
            </a:r>
            <a:r>
              <a:rPr lang="en-US" dirty="0" smtClean="0"/>
              <a:t>11:59pm</a:t>
            </a:r>
            <a:r>
              <a:rPr lang="en-US" dirty="0" smtClean="0"/>
              <a:t> </a:t>
            </a:r>
            <a:r>
              <a:rPr lang="en-US" dirty="0" smtClean="0"/>
              <a:t>Wednes</a:t>
            </a:r>
            <a:r>
              <a:rPr lang="en-US" dirty="0" smtClean="0"/>
              <a:t>day </a:t>
            </a:r>
            <a:r>
              <a:rPr lang="en-US" dirty="0" smtClean="0"/>
              <a:t>, April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on </a:t>
            </a:r>
            <a:r>
              <a:rPr lang="en-US" dirty="0" err="1" smtClean="0"/>
              <a:t>slideshare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www.slideshare.net/lenbass/what-is-dev-ops-for-review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www.slideshare.net/lenbass/02-team-practcies-and-overall-architecture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www.slideshare.net/lenbass/03-build-structure-and-testing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08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user requirements that are available</a:t>
            </a:r>
          </a:p>
          <a:p>
            <a:r>
              <a:rPr lang="en-US" dirty="0" smtClean="0"/>
              <a:t>Define new development requirements based on input from developers</a:t>
            </a:r>
          </a:p>
          <a:p>
            <a:r>
              <a:rPr lang="en-US" dirty="0" smtClean="0"/>
              <a:t>Conduct a QAW. </a:t>
            </a:r>
          </a:p>
          <a:p>
            <a:r>
              <a:rPr lang="en-US" dirty="0" smtClean="0"/>
              <a:t>Add new requirements based on the priorities of the QAs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safety analysis to identify additional requirements</a:t>
            </a:r>
          </a:p>
          <a:p>
            <a:r>
              <a:rPr lang="en-US" dirty="0" smtClean="0"/>
              <a:t>Create an error model for each component as the component is defined (use ADD to define new components)</a:t>
            </a:r>
          </a:p>
          <a:p>
            <a:r>
              <a:rPr lang="en-US" dirty="0" smtClean="0"/>
              <a:t>Integrate the error models via propagations as the components are wired together</a:t>
            </a:r>
          </a:p>
          <a:p>
            <a:r>
              <a:rPr lang="en-US" dirty="0" smtClean="0"/>
              <a:t>Generate requirements that mitigate the hazards identified during the creation of the error models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complete specification for each component – in/out ports – error propagations</a:t>
            </a:r>
          </a:p>
          <a:p>
            <a:r>
              <a:rPr lang="en-US" dirty="0" smtClean="0"/>
              <a:t>When you decompose a component split its specification</a:t>
            </a:r>
          </a:p>
          <a:p>
            <a:r>
              <a:rPr lang="en-US" dirty="0" smtClean="0"/>
              <a:t>When you implement a component by inserting a component within another, link in ports of the outer component to in ports of the inner component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constraints about structure and behavior</a:t>
            </a:r>
          </a:p>
          <a:p>
            <a:r>
              <a:rPr lang="en-US" dirty="0" smtClean="0"/>
              <a:t>Where do these come from?</a:t>
            </a:r>
          </a:p>
          <a:p>
            <a:r>
              <a:rPr lang="en-US" dirty="0" smtClean="0"/>
              <a:t>The specification of the component defines “assumes” and “guarantees” </a:t>
            </a:r>
          </a:p>
          <a:p>
            <a:r>
              <a:rPr lang="en-US" dirty="0" smtClean="0"/>
              <a:t>Limitations on quantities, rates</a:t>
            </a:r>
          </a:p>
          <a:p>
            <a:r>
              <a:rPr lang="en-US" dirty="0" smtClean="0"/>
              <a:t>Consistencies and completeness issues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7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machine-readable model</a:t>
            </a:r>
          </a:p>
          <a:p>
            <a:r>
              <a:rPr lang="en-US" dirty="0" smtClean="0"/>
              <a:t>That can be queried in many ways</a:t>
            </a:r>
          </a:p>
          <a:p>
            <a:r>
              <a:rPr lang="en-US" dirty="0" smtClean="0"/>
              <a:t>And is amenable to modification because modifications are local</a:t>
            </a:r>
          </a:p>
          <a:p>
            <a:endParaRPr lang="en-US" dirty="0"/>
          </a:p>
          <a:p>
            <a:r>
              <a:rPr lang="en-US" dirty="0" smtClean="0"/>
              <a:t>And there really is no end, the architecture evolves as the product matures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44456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8065</TotalTime>
  <Words>1662</Words>
  <Application>Microsoft Office PowerPoint</Application>
  <PresentationFormat>On-screen Show (4:3)</PresentationFormat>
  <Paragraphs>180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syse802Template</vt:lpstr>
      <vt:lpstr>CPSC 875</vt:lpstr>
      <vt:lpstr>What do I do first?</vt:lpstr>
      <vt:lpstr>Look for domain information such as reference architectures </vt:lpstr>
      <vt:lpstr>AGV system</vt:lpstr>
      <vt:lpstr>Requirements</vt:lpstr>
      <vt:lpstr>Safety analysis</vt:lpstr>
      <vt:lpstr>As you go</vt:lpstr>
      <vt:lpstr>As you go</vt:lpstr>
      <vt:lpstr>In the end</vt:lpstr>
      <vt:lpstr>Incremental, compositional</vt:lpstr>
      <vt:lpstr>Evolution</vt:lpstr>
      <vt:lpstr>Types of Maintenance</vt:lpstr>
      <vt:lpstr>Lehman’s Laws</vt:lpstr>
      <vt:lpstr>Lehman’s Laws - 2</vt:lpstr>
      <vt:lpstr>Lehman’s Laws - 3</vt:lpstr>
      <vt:lpstr>Change scenario</vt:lpstr>
      <vt:lpstr>Eclipse</vt:lpstr>
      <vt:lpstr>Plug-ins</vt:lpstr>
      <vt:lpstr>Extension points</vt:lpstr>
      <vt:lpstr>Add a menu item</vt:lpstr>
      <vt:lpstr>PowerPoint Presentation</vt:lpstr>
      <vt:lpstr>Views and perspectives</vt:lpstr>
      <vt:lpstr>Eclipse 3.0</vt:lpstr>
      <vt:lpstr>OSGi bundles</vt:lpstr>
      <vt:lpstr>PowerPoint Presentation</vt:lpstr>
      <vt:lpstr>Bundle has </vt:lpstr>
      <vt:lpstr>Bundle has</vt:lpstr>
      <vt:lpstr>OSGi container</vt:lpstr>
      <vt:lpstr>Bundle life cycle</vt:lpstr>
      <vt:lpstr>Rich Client Platform</vt:lpstr>
      <vt:lpstr>RCP and Platform after reconfigure</vt:lpstr>
      <vt:lpstr>Dependencies</vt:lpstr>
      <vt:lpstr>Feature.xml</vt:lpstr>
      <vt:lpstr>Features</vt:lpstr>
      <vt:lpstr>P2 as a solution for updates</vt:lpstr>
      <vt:lpstr>p2</vt:lpstr>
      <vt:lpstr>Eclipse 4</vt:lpstr>
      <vt:lpstr>Eclipse 4</vt:lpstr>
      <vt:lpstr>3.X -&gt; 4.x</vt:lpstr>
      <vt:lpstr>Acyclic Design Principle</vt:lpstr>
      <vt:lpstr>Stable Dependencies Principle</vt:lpstr>
      <vt:lpstr>PowerPoint Presentation</vt:lpstr>
      <vt:lpstr>Here’s what you are going to do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31</cp:revision>
  <dcterms:created xsi:type="dcterms:W3CDTF">2012-03-11T20:13:09Z</dcterms:created>
  <dcterms:modified xsi:type="dcterms:W3CDTF">2015-03-26T11:20:22Z</dcterms:modified>
</cp:coreProperties>
</file>