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60" r:id="rId2"/>
    <p:sldId id="289" r:id="rId3"/>
    <p:sldId id="290" r:id="rId4"/>
    <p:sldId id="299" r:id="rId5"/>
    <p:sldId id="300" r:id="rId6"/>
    <p:sldId id="301" r:id="rId7"/>
    <p:sldId id="291" r:id="rId8"/>
    <p:sldId id="292" r:id="rId9"/>
    <p:sldId id="293" r:id="rId10"/>
    <p:sldId id="294" r:id="rId11"/>
    <p:sldId id="295" r:id="rId12"/>
    <p:sldId id="296" r:id="rId13"/>
    <p:sldId id="297" r:id="rId14"/>
    <p:sldId id="298" r:id="rId15"/>
    <p:sldId id="266" r:id="rId16"/>
    <p:sldId id="275" r:id="rId17"/>
    <p:sldId id="276" r:id="rId18"/>
    <p:sldId id="277" r:id="rId19"/>
    <p:sldId id="281" r:id="rId20"/>
    <p:sldId id="261" r:id="rId21"/>
    <p:sldId id="268" r:id="rId22"/>
    <p:sldId id="269" r:id="rId23"/>
    <p:sldId id="270" r:id="rId24"/>
    <p:sldId id="271" r:id="rId25"/>
    <p:sldId id="283" r:id="rId26"/>
    <p:sldId id="287" r:id="rId27"/>
    <p:sldId id="285" r:id="rId28"/>
    <p:sldId id="273" r:id="rId29"/>
    <p:sldId id="274" r:id="rId30"/>
    <p:sldId id="262" r:id="rId31"/>
    <p:sldId id="263" r:id="rId32"/>
    <p:sldId id="264" r:id="rId33"/>
    <p:sldId id="265" r:id="rId34"/>
    <p:sldId id="272" r:id="rId35"/>
    <p:sldId id="278" r:id="rId36"/>
    <p:sldId id="302" r:id="rId37"/>
    <p:sldId id="288" r:id="rId38"/>
    <p:sldId id="279" r:id="rId39"/>
    <p:sldId id="284" r:id="rId40"/>
    <p:sldId id="286" r:id="rId41"/>
    <p:sldId id="280" r:id="rId42"/>
    <p:sldId id="267"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72" d="100"/>
          <a:sy n="72" d="100"/>
        </p:scale>
        <p:origin x="78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36197477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31</a:t>
            </a:fld>
            <a:endParaRPr lang="en-US"/>
          </a:p>
        </p:txBody>
      </p:sp>
    </p:spTree>
    <p:extLst>
      <p:ext uri="{BB962C8B-B14F-4D97-AF65-F5344CB8AC3E}">
        <p14:creationId xmlns:p14="http://schemas.microsoft.com/office/powerpoint/2010/main" val="397195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1/22/2019</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1/22/2019</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1/22/2019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1/22/2019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1/22/2019</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1/22/2019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1/22/2019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1/22/2019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1/22/2019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ws.noaa.gov/oh/hrl/ihfs/architecture_doc/ihfscnts.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ws.noaa.gov/oh/hrl/ihfs/architecture_doc/ihfssec2.php" TargetMode="External"/><Relationship Id="rId2" Type="http://schemas.openxmlformats.org/officeDocument/2006/relationships/hyperlink" Target="http://www.nws.noaa.gov/oh/hrl/ihfs/architecture_doc/ihfssec1.php" TargetMode="External"/><Relationship Id="rId1" Type="http://schemas.openxmlformats.org/officeDocument/2006/relationships/slideLayout" Target="../slideLayouts/slideLayout2.xml"/><Relationship Id="rId4" Type="http://schemas.openxmlformats.org/officeDocument/2006/relationships/hyperlink" Target="http://www.nws.noaa.gov/oh/hrl/ihfs/architecture_doc/ihfssec3.ph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ws.noaa.gov/oh/hrl/ihfs/architecture_doc/ihfssec5.php" TargetMode="External"/><Relationship Id="rId7" Type="http://schemas.openxmlformats.org/officeDocument/2006/relationships/hyperlink" Target="http://www.nws.noaa.gov/oh/hrl/ihfs/architecture_doc/ihfssec9.php" TargetMode="External"/><Relationship Id="rId2" Type="http://schemas.openxmlformats.org/officeDocument/2006/relationships/hyperlink" Target="http://www.nws.noaa.gov/oh/hrl/ihfs/architecture_doc/ihfssec4.php" TargetMode="External"/><Relationship Id="rId1" Type="http://schemas.openxmlformats.org/officeDocument/2006/relationships/slideLayout" Target="../slideLayouts/slideLayout2.xml"/><Relationship Id="rId6" Type="http://schemas.openxmlformats.org/officeDocument/2006/relationships/hyperlink" Target="http://www.nws.noaa.gov/oh/hrl/ihfs/architecture_doc/ihfssec8.php" TargetMode="External"/><Relationship Id="rId5" Type="http://schemas.openxmlformats.org/officeDocument/2006/relationships/hyperlink" Target="http://www.nws.noaa.gov/oh/hrl/ihfs/architecture_doc/ihfssec7.php" TargetMode="External"/><Relationship Id="rId4" Type="http://schemas.openxmlformats.org/officeDocument/2006/relationships/hyperlink" Target="http://www.nws.noaa.gov/oh/hrl/ihfs/architecture_doc/ihfssec6.php"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ossier-andreas.net/software_architecture/mvc.html" TargetMode="External"/><Relationship Id="rId2" Type="http://schemas.openxmlformats.org/officeDocument/2006/relationships/hyperlink" Target="http://developer.apple.com/library/mac/#documentation/General/Conceptual/DevPedia-CocoaCore/MVC.html" TargetMode="External"/><Relationship Id="rId1" Type="http://schemas.openxmlformats.org/officeDocument/2006/relationships/slideLayout" Target="../slideLayouts/slideLayout2.xml"/><Relationship Id="rId4" Type="http://schemas.openxmlformats.org/officeDocument/2006/relationships/hyperlink" Target="http://broadcast.oreilly.com/2008/10/mvc-as-anti-pattern.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ei.cmu.edu/reports/03tr016.pdf" TargetMode="External"/><Relationship Id="rId2" Type="http://schemas.openxmlformats.org/officeDocument/2006/relationships/hyperlink" Target="http://www.sei.cmu.edu/reports/04tn017.pdf" TargetMode="External"/><Relationship Id="rId1" Type="http://schemas.openxmlformats.org/officeDocument/2006/relationships/slideLayout" Target="../slideLayouts/slideLayout2.xml"/><Relationship Id="rId4" Type="http://schemas.openxmlformats.org/officeDocument/2006/relationships/hyperlink" Target="http://www.es.mdh.se/pdf_publications/1829.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err="1" smtClean="0"/>
              <a:t>CpSc</a:t>
            </a:r>
            <a:r>
              <a:rPr lang="en-US" dirty="0" smtClean="0"/>
              <a:t>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Class 4 – Driving requirements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essentials?</a:t>
            </a:r>
            <a:endParaRPr lang="en-US" dirty="0"/>
          </a:p>
        </p:txBody>
      </p:sp>
      <p:sp>
        <p:nvSpPr>
          <p:cNvPr id="3" name="Content Placeholder 2"/>
          <p:cNvSpPr>
            <a:spLocks noGrp="1"/>
          </p:cNvSpPr>
          <p:nvPr>
            <p:ph idx="1"/>
          </p:nvPr>
        </p:nvSpPr>
        <p:spPr/>
        <p:txBody>
          <a:bodyPr/>
          <a:lstStyle/>
          <a:p>
            <a:r>
              <a:rPr lang="en-US" dirty="0" smtClean="0"/>
              <a:t>Separation of data from presentation</a:t>
            </a:r>
          </a:p>
          <a:p>
            <a:pPr lvl="1"/>
            <a:r>
              <a:rPr lang="en-US" dirty="0" smtClean="0"/>
              <a:t>Have multiple views</a:t>
            </a:r>
          </a:p>
          <a:p>
            <a:r>
              <a:rPr lang="en-US" dirty="0" smtClean="0"/>
              <a:t>Separation of control from presentation</a:t>
            </a:r>
          </a:p>
          <a:p>
            <a:pPr lvl="1"/>
            <a:r>
              <a:rPr lang="en-US" dirty="0" smtClean="0"/>
              <a:t>Have multiple controllers</a:t>
            </a:r>
          </a:p>
          <a:p>
            <a:r>
              <a:rPr lang="en-US" dirty="0" smtClean="0"/>
              <a:t>Attributes</a:t>
            </a:r>
          </a:p>
          <a:p>
            <a:pPr lvl="1"/>
            <a:r>
              <a:rPr lang="en-US" dirty="0" smtClean="0"/>
              <a:t>Extensible</a:t>
            </a:r>
          </a:p>
          <a:p>
            <a:pPr lvl="1"/>
            <a:endParaRPr lang="en-US" dirty="0" smtClean="0"/>
          </a:p>
          <a:p>
            <a:endParaRPr lang="en-US" dirty="0"/>
          </a:p>
        </p:txBody>
      </p:sp>
    </p:spTree>
    <p:extLst>
      <p:ext uri="{BB962C8B-B14F-4D97-AF65-F5344CB8AC3E}">
        <p14:creationId xmlns:p14="http://schemas.microsoft.com/office/powerpoint/2010/main" val="117190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Master/Slave</a:t>
            </a:r>
            <a:endParaRPr lang="en-US" dirty="0"/>
          </a:p>
        </p:txBody>
      </p:sp>
      <p:sp>
        <p:nvSpPr>
          <p:cNvPr id="3" name="Content Placeholder 2"/>
          <p:cNvSpPr>
            <a:spLocks noGrp="1"/>
          </p:cNvSpPr>
          <p:nvPr>
            <p:ph idx="1"/>
          </p:nvPr>
        </p:nvSpPr>
        <p:spPr/>
        <p:txBody>
          <a:bodyPr/>
          <a:lstStyle/>
          <a:p>
            <a:r>
              <a:rPr lang="en-US" dirty="0" smtClean="0"/>
              <a:t>http://hudson-ci.org/docs/HudsonArch-Execution.pdf</a:t>
            </a:r>
            <a:endParaRPr lang="en-US" dirty="0"/>
          </a:p>
        </p:txBody>
      </p:sp>
      <p:pic>
        <p:nvPicPr>
          <p:cNvPr id="1026" name="Picture 2"/>
          <p:cNvPicPr>
            <a:picLocks noChangeAspect="1" noChangeArrowheads="1"/>
          </p:cNvPicPr>
          <p:nvPr/>
        </p:nvPicPr>
        <p:blipFill>
          <a:blip r:embed="rId2"/>
          <a:srcRect/>
          <a:stretch>
            <a:fillRect/>
          </a:stretch>
        </p:blipFill>
        <p:spPr bwMode="auto">
          <a:xfrm>
            <a:off x="914400" y="3035617"/>
            <a:ext cx="2243138" cy="3090546"/>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267200" y="2438400"/>
            <a:ext cx="3886200" cy="3808476"/>
          </a:xfrm>
          <a:prstGeom prst="rect">
            <a:avLst/>
          </a:prstGeom>
          <a:noFill/>
          <a:ln w="9525">
            <a:noFill/>
            <a:miter lim="800000"/>
            <a:headEnd/>
            <a:tailEnd/>
          </a:ln>
        </p:spPr>
      </p:pic>
    </p:spTree>
    <p:extLst>
      <p:ext uri="{BB962C8B-B14F-4D97-AF65-F5344CB8AC3E}">
        <p14:creationId xmlns:p14="http://schemas.microsoft.com/office/powerpoint/2010/main" val="2986632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drives the system</a:t>
            </a:r>
            <a:endParaRPr lang="en-US" dirty="0"/>
          </a:p>
        </p:txBody>
      </p:sp>
      <p:sp>
        <p:nvSpPr>
          <p:cNvPr id="4" name="Rectangle 3"/>
          <p:cNvSpPr/>
          <p:nvPr/>
        </p:nvSpPr>
        <p:spPr>
          <a:xfrm>
            <a:off x="152400" y="2362200"/>
            <a:ext cx="3962400" cy="3124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5562600" y="2362200"/>
            <a:ext cx="3124200" cy="3124200"/>
            <a:chOff x="5562600" y="2362200"/>
            <a:chExt cx="3124200" cy="3124200"/>
          </a:xfrm>
        </p:grpSpPr>
        <p:sp>
          <p:nvSpPr>
            <p:cNvPr id="6" name="Rectangle 5"/>
            <p:cNvSpPr/>
            <p:nvPr/>
          </p:nvSpPr>
          <p:spPr>
            <a:xfrm>
              <a:off x="5562600" y="2362200"/>
              <a:ext cx="3124200" cy="3124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91200" y="2489675"/>
              <a:ext cx="761747" cy="369332"/>
            </a:xfrm>
            <a:prstGeom prst="rect">
              <a:avLst/>
            </a:prstGeom>
            <a:noFill/>
          </p:spPr>
          <p:txBody>
            <a:bodyPr wrap="none" rtlCol="0">
              <a:spAutoFit/>
            </a:bodyPr>
            <a:lstStyle/>
            <a:p>
              <a:r>
                <a:rPr lang="en-US" dirty="0" smtClean="0"/>
                <a:t>Slave</a:t>
              </a:r>
              <a:endParaRPr lang="en-US" dirty="0"/>
            </a:p>
          </p:txBody>
        </p:sp>
      </p:grpSp>
      <p:sp>
        <p:nvSpPr>
          <p:cNvPr id="8" name="TextBox 7"/>
          <p:cNvSpPr txBox="1"/>
          <p:nvPr/>
        </p:nvSpPr>
        <p:spPr>
          <a:xfrm>
            <a:off x="3208677" y="2476242"/>
            <a:ext cx="889987" cy="369332"/>
          </a:xfrm>
          <a:prstGeom prst="rect">
            <a:avLst/>
          </a:prstGeom>
          <a:noFill/>
        </p:spPr>
        <p:txBody>
          <a:bodyPr wrap="none" rtlCol="0">
            <a:spAutoFit/>
          </a:bodyPr>
          <a:lstStyle/>
          <a:p>
            <a:r>
              <a:rPr lang="en-US" dirty="0" smtClean="0"/>
              <a:t>Master</a:t>
            </a:r>
            <a:endParaRPr lang="en-US" dirty="0"/>
          </a:p>
        </p:txBody>
      </p:sp>
      <p:cxnSp>
        <p:nvCxnSpPr>
          <p:cNvPr id="9" name="Straight Arrow Connector 8"/>
          <p:cNvCxnSpPr/>
          <p:nvPr/>
        </p:nvCxnSpPr>
        <p:spPr>
          <a:xfrm>
            <a:off x="4114800" y="3607573"/>
            <a:ext cx="14478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114800" y="4267200"/>
            <a:ext cx="1447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877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MVC</a:t>
            </a:r>
            <a:endParaRPr lang="en-US" dirty="0"/>
          </a:p>
        </p:txBody>
      </p:sp>
      <p:pic>
        <p:nvPicPr>
          <p:cNvPr id="3074" name="Picture 2"/>
          <p:cNvPicPr>
            <a:picLocks noChangeAspect="1" noChangeArrowheads="1"/>
          </p:cNvPicPr>
          <p:nvPr/>
        </p:nvPicPr>
        <p:blipFill>
          <a:blip r:embed="rId2"/>
          <a:srcRect/>
          <a:stretch>
            <a:fillRect/>
          </a:stretch>
        </p:blipFill>
        <p:spPr bwMode="auto">
          <a:xfrm>
            <a:off x="4800600" y="3276600"/>
            <a:ext cx="3574360" cy="2400300"/>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3"/>
          <a:srcRect/>
          <a:stretch>
            <a:fillRect/>
          </a:stretch>
        </p:blipFill>
        <p:spPr bwMode="auto">
          <a:xfrm>
            <a:off x="4267200" y="1417638"/>
            <a:ext cx="2724150" cy="1676400"/>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1143000" y="1546771"/>
            <a:ext cx="2505075" cy="3764457"/>
          </a:xfrm>
          <a:prstGeom prst="rect">
            <a:avLst/>
          </a:prstGeom>
          <a:noFill/>
          <a:ln w="9525">
            <a:noFill/>
            <a:miter lim="800000"/>
            <a:headEnd/>
            <a:tailEnd/>
          </a:ln>
        </p:spPr>
      </p:pic>
      <p:pic>
        <p:nvPicPr>
          <p:cNvPr id="3077" name="Picture 5"/>
          <p:cNvPicPr>
            <a:picLocks noChangeAspect="1" noChangeArrowheads="1"/>
          </p:cNvPicPr>
          <p:nvPr/>
        </p:nvPicPr>
        <p:blipFill>
          <a:blip r:embed="rId5"/>
          <a:srcRect/>
          <a:stretch>
            <a:fillRect/>
          </a:stretch>
        </p:blipFill>
        <p:spPr bwMode="auto">
          <a:xfrm>
            <a:off x="2105025" y="5829300"/>
            <a:ext cx="5391150" cy="838200"/>
          </a:xfrm>
          <a:prstGeom prst="rect">
            <a:avLst/>
          </a:prstGeom>
          <a:noFill/>
          <a:ln w="9525">
            <a:noFill/>
            <a:miter lim="800000"/>
            <a:headEnd/>
            <a:tailEnd/>
          </a:ln>
        </p:spPr>
      </p:pic>
    </p:spTree>
    <p:extLst>
      <p:ext uri="{BB962C8B-B14F-4D97-AF65-F5344CB8AC3E}">
        <p14:creationId xmlns:p14="http://schemas.microsoft.com/office/powerpoint/2010/main" val="2368785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2362200"/>
            <a:ext cx="3962400" cy="3124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endParaRPr lang="en-US"/>
          </a:p>
        </p:txBody>
      </p:sp>
      <p:sp>
        <p:nvSpPr>
          <p:cNvPr id="4" name="Rectangle 3"/>
          <p:cNvSpPr/>
          <p:nvPr/>
        </p:nvSpPr>
        <p:spPr>
          <a:xfrm>
            <a:off x="1371600" y="2845574"/>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5" name="Rectangle 4"/>
          <p:cNvSpPr/>
          <p:nvPr/>
        </p:nvSpPr>
        <p:spPr>
          <a:xfrm>
            <a:off x="2209800" y="375997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6" name="Rectangle 5"/>
          <p:cNvSpPr/>
          <p:nvPr/>
        </p:nvSpPr>
        <p:spPr>
          <a:xfrm>
            <a:off x="609600" y="375997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7" name="Straight Arrow Connector 6"/>
          <p:cNvCxnSpPr>
            <a:stCxn id="4" idx="2"/>
            <a:endCxn id="6" idx="0"/>
          </p:cNvCxnSpPr>
          <p:nvPr/>
        </p:nvCxnSpPr>
        <p:spPr>
          <a:xfrm rot="5400000">
            <a:off x="1447800" y="3226574"/>
            <a:ext cx="3048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4" idx="2"/>
            <a:endCxn id="5" idx="0"/>
          </p:cNvCxnSpPr>
          <p:nvPr/>
        </p:nvCxnSpPr>
        <p:spPr>
          <a:xfrm rot="16200000" flipH="1">
            <a:off x="2247900" y="3188474"/>
            <a:ext cx="304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3"/>
            <a:endCxn id="5" idx="1"/>
          </p:cNvCxnSpPr>
          <p:nvPr/>
        </p:nvCxnSpPr>
        <p:spPr>
          <a:xfrm>
            <a:off x="1828800" y="4140974"/>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1828800" y="4366398"/>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990600" y="3455174"/>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5562600" y="2362200"/>
            <a:ext cx="3124200" cy="3124200"/>
            <a:chOff x="5562600" y="2362200"/>
            <a:chExt cx="3124200" cy="3124200"/>
          </a:xfrm>
        </p:grpSpPr>
        <p:sp>
          <p:nvSpPr>
            <p:cNvPr id="23" name="Rectangle 22"/>
            <p:cNvSpPr/>
            <p:nvPr/>
          </p:nvSpPr>
          <p:spPr>
            <a:xfrm>
              <a:off x="5562600" y="2362200"/>
              <a:ext cx="3124200" cy="3124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791200" y="2489675"/>
              <a:ext cx="761747" cy="369332"/>
            </a:xfrm>
            <a:prstGeom prst="rect">
              <a:avLst/>
            </a:prstGeom>
            <a:noFill/>
          </p:spPr>
          <p:txBody>
            <a:bodyPr wrap="none" rtlCol="0">
              <a:spAutoFit/>
            </a:bodyPr>
            <a:lstStyle/>
            <a:p>
              <a:r>
                <a:rPr lang="en-US" dirty="0" smtClean="0"/>
                <a:t>Slave</a:t>
              </a:r>
              <a:endParaRPr lang="en-US" dirty="0"/>
            </a:p>
          </p:txBody>
        </p:sp>
      </p:grpSp>
      <p:sp>
        <p:nvSpPr>
          <p:cNvPr id="22" name="TextBox 21"/>
          <p:cNvSpPr txBox="1"/>
          <p:nvPr/>
        </p:nvSpPr>
        <p:spPr>
          <a:xfrm>
            <a:off x="3208677" y="2476242"/>
            <a:ext cx="889987" cy="369332"/>
          </a:xfrm>
          <a:prstGeom prst="rect">
            <a:avLst/>
          </a:prstGeom>
          <a:noFill/>
        </p:spPr>
        <p:txBody>
          <a:bodyPr wrap="none" rtlCol="0">
            <a:spAutoFit/>
          </a:bodyPr>
          <a:lstStyle/>
          <a:p>
            <a:r>
              <a:rPr lang="en-US" dirty="0" smtClean="0"/>
              <a:t>Master</a:t>
            </a:r>
            <a:endParaRPr lang="en-US" dirty="0"/>
          </a:p>
        </p:txBody>
      </p:sp>
      <p:cxnSp>
        <p:nvCxnSpPr>
          <p:cNvPr id="25" name="Straight Arrow Connector 24"/>
          <p:cNvCxnSpPr/>
          <p:nvPr/>
        </p:nvCxnSpPr>
        <p:spPr>
          <a:xfrm>
            <a:off x="4114800" y="3607573"/>
            <a:ext cx="14478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4114800" y="4267200"/>
            <a:ext cx="1447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6796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architecture document</a:t>
            </a:r>
            <a:endParaRPr lang="en-US" dirty="0"/>
          </a:p>
        </p:txBody>
      </p:sp>
      <p:sp>
        <p:nvSpPr>
          <p:cNvPr id="3" name="Content Placeholder 2"/>
          <p:cNvSpPr>
            <a:spLocks noGrp="1"/>
          </p:cNvSpPr>
          <p:nvPr>
            <p:ph idx="1"/>
          </p:nvPr>
        </p:nvSpPr>
        <p:spPr/>
        <p:txBody>
          <a:bodyPr/>
          <a:lstStyle/>
          <a:p>
            <a:r>
              <a:rPr lang="en-US" sz="1800" dirty="0" smtClean="0"/>
              <a:t>This paper presents a software architecture for the Integrated Hydrologic Forecast System (IHFS). The IHFS goal is to support the Hydrologic Research Laboratory mission and vision by the providing a more effective system of tools and techniques for use at River Forecast Centers (RFCs), Weather Forecast Offices (WFOs), and supporting Headquarters Offices to allow the easy introduction of new science that costs less to enhance and maintain.</a:t>
            </a:r>
          </a:p>
          <a:p>
            <a:endParaRPr lang="en-US" dirty="0" smtClean="0">
              <a:hlinkClick r:id="rId2"/>
            </a:endParaRPr>
          </a:p>
          <a:p>
            <a:r>
              <a:rPr lang="en-US" dirty="0" smtClean="0">
                <a:hlinkClick r:id="rId2"/>
              </a:rPr>
              <a:t>http://www.nws.noaa.gov/oh/hrl/ihfs/architecture_doc/ihfscnts.php</a:t>
            </a:r>
            <a:endParaRPr lang="en-US" dirty="0" smtClean="0"/>
          </a:p>
          <a:p>
            <a:r>
              <a:rPr lang="en-US" dirty="0" smtClean="0"/>
              <a:t>The next couple of slides give an overview</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sz="1800" b="1" dirty="0" smtClean="0">
                <a:hlinkClick r:id="rId2"/>
              </a:rPr>
              <a:t>Section 1 Introduction</a:t>
            </a:r>
            <a:r>
              <a:rPr lang="en-US" sz="1800" dirty="0" smtClean="0"/>
              <a:t> </a:t>
            </a:r>
          </a:p>
          <a:p>
            <a:pPr lvl="1"/>
            <a:r>
              <a:rPr lang="en-US" sz="1400" dirty="0" smtClean="0"/>
              <a:t>1.1 </a:t>
            </a:r>
            <a:r>
              <a:rPr lang="en-US" sz="1400" dirty="0" smtClean="0">
                <a:hlinkClick r:id="rId2"/>
              </a:rPr>
              <a:t>Purpose</a:t>
            </a:r>
            <a:r>
              <a:rPr lang="en-US" sz="1400" dirty="0" smtClean="0"/>
              <a:t> </a:t>
            </a:r>
          </a:p>
          <a:p>
            <a:pPr lvl="1"/>
            <a:r>
              <a:rPr lang="en-US" sz="1400" dirty="0" smtClean="0"/>
              <a:t>1.2 </a:t>
            </a:r>
            <a:r>
              <a:rPr lang="en-US" sz="1400" dirty="0" smtClean="0">
                <a:hlinkClick r:id="rId2"/>
              </a:rPr>
              <a:t>Characterization of the IHFS Architecture</a:t>
            </a:r>
            <a:r>
              <a:rPr lang="en-US" sz="1400" dirty="0" smtClean="0"/>
              <a:t> </a:t>
            </a:r>
          </a:p>
          <a:p>
            <a:pPr lvl="2"/>
            <a:r>
              <a:rPr lang="en-US" sz="1000" dirty="0" smtClean="0"/>
              <a:t>1.2.1 </a:t>
            </a:r>
            <a:r>
              <a:rPr lang="en-US" sz="1000" dirty="0" smtClean="0">
                <a:hlinkClick r:id="rId2"/>
              </a:rPr>
              <a:t>Interactive Interface Layer</a:t>
            </a:r>
            <a:r>
              <a:rPr lang="en-US" sz="1000" dirty="0" smtClean="0"/>
              <a:t> </a:t>
            </a:r>
          </a:p>
          <a:p>
            <a:pPr lvl="2"/>
            <a:r>
              <a:rPr lang="en-US" sz="1000" dirty="0" smtClean="0"/>
              <a:t>1.2.2 </a:t>
            </a:r>
            <a:r>
              <a:rPr lang="en-US" sz="1000" dirty="0" smtClean="0">
                <a:hlinkClick r:id="rId2"/>
              </a:rPr>
              <a:t>IHFS Applications Layer</a:t>
            </a:r>
            <a:r>
              <a:rPr lang="en-US" sz="1000" dirty="0" smtClean="0"/>
              <a:t> </a:t>
            </a:r>
          </a:p>
          <a:p>
            <a:pPr lvl="2"/>
            <a:r>
              <a:rPr lang="en-US" sz="1000" dirty="0" smtClean="0"/>
              <a:t>1.2.3 </a:t>
            </a:r>
            <a:r>
              <a:rPr lang="en-US" sz="1000" dirty="0" smtClean="0">
                <a:hlinkClick r:id="rId2"/>
              </a:rPr>
              <a:t>IHFS Infrastructure Layer</a:t>
            </a:r>
            <a:r>
              <a:rPr lang="en-US" sz="1000" dirty="0" smtClean="0"/>
              <a:t> </a:t>
            </a:r>
          </a:p>
          <a:p>
            <a:pPr lvl="2"/>
            <a:r>
              <a:rPr lang="en-US" sz="1000" dirty="0" smtClean="0"/>
              <a:t>1.2.4 </a:t>
            </a:r>
            <a:r>
              <a:rPr lang="en-US" sz="1000" dirty="0" smtClean="0">
                <a:hlinkClick r:id="rId2"/>
              </a:rPr>
              <a:t>AWIPS Layer</a:t>
            </a:r>
            <a:r>
              <a:rPr lang="en-US" sz="1000" dirty="0" smtClean="0"/>
              <a:t> </a:t>
            </a:r>
          </a:p>
          <a:p>
            <a:r>
              <a:rPr lang="en-US" sz="1800" b="1" dirty="0" smtClean="0">
                <a:hlinkClick r:id="rId3"/>
              </a:rPr>
              <a:t>Section 2 IHFS Architectural Requirements</a:t>
            </a:r>
            <a:r>
              <a:rPr lang="en-US" sz="1800" dirty="0" smtClean="0"/>
              <a:t> </a:t>
            </a:r>
          </a:p>
          <a:p>
            <a:pPr lvl="1"/>
            <a:r>
              <a:rPr lang="en-US" sz="1400" dirty="0" smtClean="0"/>
              <a:t>2.1 </a:t>
            </a:r>
            <a:r>
              <a:rPr lang="en-US" sz="1400" dirty="0" smtClean="0">
                <a:hlinkClick r:id="rId3"/>
              </a:rPr>
              <a:t>Driving Requirements</a:t>
            </a:r>
            <a:r>
              <a:rPr lang="en-US" sz="1400" dirty="0" smtClean="0"/>
              <a:t> </a:t>
            </a:r>
          </a:p>
          <a:p>
            <a:pPr lvl="1"/>
            <a:r>
              <a:rPr lang="en-US" sz="1400" dirty="0" smtClean="0"/>
              <a:t>2.2 </a:t>
            </a:r>
            <a:r>
              <a:rPr lang="en-US" sz="1400" dirty="0" smtClean="0">
                <a:hlinkClick r:id="rId3"/>
              </a:rPr>
              <a:t>Architectural Constraints</a:t>
            </a:r>
            <a:r>
              <a:rPr lang="en-US" sz="1400" dirty="0" smtClean="0"/>
              <a:t> </a:t>
            </a:r>
          </a:p>
          <a:p>
            <a:pPr lvl="1"/>
            <a:r>
              <a:rPr lang="en-US" sz="1400" dirty="0" smtClean="0"/>
              <a:t>2.3 </a:t>
            </a:r>
            <a:r>
              <a:rPr lang="en-US" sz="1400" dirty="0" smtClean="0">
                <a:hlinkClick r:id="rId3"/>
              </a:rPr>
              <a:t>Architectural Requirements</a:t>
            </a:r>
            <a:r>
              <a:rPr lang="en-US" sz="1400" dirty="0" smtClean="0"/>
              <a:t> </a:t>
            </a:r>
          </a:p>
          <a:p>
            <a:r>
              <a:rPr lang="en-US" sz="1800" b="1" dirty="0" smtClean="0">
                <a:hlinkClick r:id="rId4"/>
              </a:rPr>
              <a:t>Section 3 Target IHFS Architecture</a:t>
            </a:r>
            <a:r>
              <a:rPr lang="en-US" sz="1800" dirty="0" smtClean="0"/>
              <a:t> </a:t>
            </a:r>
          </a:p>
          <a:p>
            <a:pPr lvl="1"/>
            <a:r>
              <a:rPr lang="en-US" sz="1400" dirty="0" smtClean="0"/>
              <a:t>3.1 </a:t>
            </a:r>
            <a:r>
              <a:rPr lang="en-US" sz="1400" dirty="0" smtClean="0">
                <a:hlinkClick r:id="rId4"/>
              </a:rPr>
              <a:t>Interactive Interface Layer</a:t>
            </a:r>
            <a:r>
              <a:rPr lang="en-US" sz="1400" dirty="0" smtClean="0"/>
              <a:t> </a:t>
            </a:r>
          </a:p>
          <a:p>
            <a:pPr lvl="1"/>
            <a:r>
              <a:rPr lang="en-US" sz="1400" dirty="0" smtClean="0"/>
              <a:t>3.2 </a:t>
            </a:r>
            <a:r>
              <a:rPr lang="en-US" sz="1400" dirty="0" smtClean="0">
                <a:hlinkClick r:id="rId4"/>
              </a:rPr>
              <a:t>IHFS Infrastructure Layer Architecture.</a:t>
            </a:r>
            <a:r>
              <a:rPr lang="en-US" sz="1400" dirty="0" smtClean="0"/>
              <a:t> </a:t>
            </a:r>
          </a:p>
          <a:p>
            <a:pPr lvl="2"/>
            <a:r>
              <a:rPr lang="en-US" sz="1000" dirty="0" smtClean="0"/>
              <a:t>3.2.1 </a:t>
            </a:r>
            <a:r>
              <a:rPr lang="en-US" sz="1000" dirty="0" smtClean="0">
                <a:hlinkClick r:id="rId4"/>
              </a:rPr>
              <a:t>Application Control Services</a:t>
            </a:r>
            <a:r>
              <a:rPr lang="en-US" sz="1000" dirty="0" smtClean="0"/>
              <a:t> </a:t>
            </a:r>
          </a:p>
          <a:p>
            <a:pPr lvl="2"/>
            <a:r>
              <a:rPr lang="en-US" sz="1000" dirty="0" smtClean="0"/>
              <a:t>3.2.2 </a:t>
            </a:r>
            <a:r>
              <a:rPr lang="en-US" sz="1000" dirty="0" smtClean="0">
                <a:hlinkClick r:id="rId4"/>
              </a:rPr>
              <a:t>Application Communication Services</a:t>
            </a:r>
            <a:r>
              <a:rPr lang="en-US" sz="1000" dirty="0" smtClean="0"/>
              <a:t> </a:t>
            </a:r>
          </a:p>
          <a:p>
            <a:pPr lvl="2"/>
            <a:r>
              <a:rPr lang="en-US" sz="1000" dirty="0" smtClean="0"/>
              <a:t>3.2.3 </a:t>
            </a:r>
            <a:r>
              <a:rPr lang="en-US" sz="1000" dirty="0" smtClean="0">
                <a:hlinkClick r:id="rId4"/>
              </a:rPr>
              <a:t>Data Access Services</a:t>
            </a:r>
            <a:endParaRPr lang="en-US" sz="1000" dirty="0" smtClean="0"/>
          </a:p>
          <a:p>
            <a:pPr lvl="1"/>
            <a:r>
              <a:rPr lang="en-US" sz="1400" dirty="0" smtClean="0"/>
              <a:t> 3.3 </a:t>
            </a:r>
            <a:r>
              <a:rPr lang="en-US" sz="1400" dirty="0" smtClean="0">
                <a:hlinkClick r:id="rId4"/>
              </a:rPr>
              <a:t>IHFS Applications Layer Architecture</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sz="1800" b="1" dirty="0" smtClean="0">
                <a:hlinkClick r:id="rId2"/>
              </a:rPr>
              <a:t>Section 4 Transitional IHFS Architectures and Strategies</a:t>
            </a:r>
            <a:r>
              <a:rPr lang="en-US" sz="1800" dirty="0" smtClean="0"/>
              <a:t> </a:t>
            </a:r>
          </a:p>
          <a:p>
            <a:pPr lvl="1"/>
            <a:r>
              <a:rPr lang="en-US" sz="1400" dirty="0" smtClean="0"/>
              <a:t>4.1 </a:t>
            </a:r>
            <a:r>
              <a:rPr lang="en-US" sz="1400" dirty="0" smtClean="0">
                <a:hlinkClick r:id="rId2"/>
              </a:rPr>
              <a:t>IHFS Infrastructure</a:t>
            </a:r>
            <a:r>
              <a:rPr lang="en-US" sz="1400" dirty="0" smtClean="0"/>
              <a:t> </a:t>
            </a:r>
          </a:p>
          <a:p>
            <a:pPr lvl="1"/>
            <a:r>
              <a:rPr lang="en-US" sz="1400" dirty="0" smtClean="0"/>
              <a:t>4.2 </a:t>
            </a:r>
            <a:r>
              <a:rPr lang="en-US" sz="1400" dirty="0" smtClean="0">
                <a:hlinkClick r:id="rId2"/>
              </a:rPr>
              <a:t>IHFS Interactive Interface</a:t>
            </a:r>
            <a:r>
              <a:rPr lang="en-US" sz="1400" dirty="0" smtClean="0"/>
              <a:t> </a:t>
            </a:r>
          </a:p>
          <a:p>
            <a:pPr lvl="1"/>
            <a:r>
              <a:rPr lang="en-US" sz="1400" dirty="0" smtClean="0"/>
              <a:t>4.3 </a:t>
            </a:r>
            <a:r>
              <a:rPr lang="en-US" sz="1400" dirty="0" smtClean="0">
                <a:hlinkClick r:id="rId2"/>
              </a:rPr>
              <a:t>IHFS Applications</a:t>
            </a:r>
            <a:endParaRPr lang="en-US" sz="1400" dirty="0" smtClean="0"/>
          </a:p>
          <a:p>
            <a:r>
              <a:rPr lang="en-US" sz="1800" b="1" dirty="0" smtClean="0">
                <a:hlinkClick r:id="rId3"/>
              </a:rPr>
              <a:t>Section 5 Implementation Technologies and</a:t>
            </a:r>
            <a:r>
              <a:rPr lang="en-US" sz="1800" dirty="0" smtClean="0"/>
              <a:t> Standards </a:t>
            </a:r>
          </a:p>
          <a:p>
            <a:r>
              <a:rPr lang="en-US" sz="1800" b="1" dirty="0" smtClean="0">
                <a:hlinkClick r:id="rId4"/>
              </a:rPr>
              <a:t>Section 6 Architecture Requirements</a:t>
            </a:r>
            <a:r>
              <a:rPr lang="en-US" sz="1800" dirty="0" smtClean="0"/>
              <a:t> Satisfaction </a:t>
            </a:r>
          </a:p>
          <a:p>
            <a:r>
              <a:rPr lang="en-US" sz="1800" b="1" dirty="0" smtClean="0">
                <a:hlinkClick r:id="rId5"/>
              </a:rPr>
              <a:t>Section 7 Open Issues</a:t>
            </a:r>
            <a:r>
              <a:rPr lang="en-US" sz="1800" dirty="0" smtClean="0"/>
              <a:t> </a:t>
            </a:r>
            <a:r>
              <a:rPr lang="en-US" sz="1800" b="1" dirty="0" smtClean="0">
                <a:hlinkClick r:id="rId6"/>
              </a:rPr>
              <a:t>Section </a:t>
            </a:r>
          </a:p>
          <a:p>
            <a:r>
              <a:rPr lang="en-US" sz="1800" b="1" dirty="0" smtClean="0">
                <a:hlinkClick r:id="rId6"/>
              </a:rPr>
              <a:t>8 Currently Defined IHFS Services Interfaces</a:t>
            </a:r>
            <a:r>
              <a:rPr lang="en-US" sz="1800" dirty="0" smtClean="0"/>
              <a:t> </a:t>
            </a:r>
          </a:p>
          <a:p>
            <a:pPr lvl="1"/>
            <a:r>
              <a:rPr lang="en-US" sz="1400" dirty="0" smtClean="0"/>
              <a:t>8.1 </a:t>
            </a:r>
            <a:r>
              <a:rPr lang="en-US" sz="1400" dirty="0" smtClean="0">
                <a:hlinkClick r:id="rId6"/>
              </a:rPr>
              <a:t>IHFS Infrastructure Layer APIs for Data Access Services</a:t>
            </a:r>
            <a:r>
              <a:rPr lang="en-US" sz="1400" dirty="0" smtClean="0"/>
              <a:t> </a:t>
            </a:r>
          </a:p>
          <a:p>
            <a:pPr lvl="1"/>
            <a:r>
              <a:rPr lang="en-US" sz="1400" dirty="0" smtClean="0"/>
              <a:t>8.2 </a:t>
            </a:r>
            <a:r>
              <a:rPr lang="en-US" sz="1400" dirty="0" smtClean="0">
                <a:hlinkClick r:id="rId6"/>
              </a:rPr>
              <a:t>IHFS Infrastructure Layer APIs for Application Control and Communication</a:t>
            </a:r>
            <a:r>
              <a:rPr lang="en-US" sz="1400" dirty="0" smtClean="0"/>
              <a:t> </a:t>
            </a:r>
          </a:p>
          <a:p>
            <a:r>
              <a:rPr lang="en-US" sz="1800" b="1" dirty="0" smtClean="0">
                <a:hlinkClick r:id="rId7"/>
              </a:rPr>
              <a:t>Section 9 Discussion of Other Options Considered</a:t>
            </a:r>
            <a:r>
              <a:rPr lang="en-US" sz="1800" dirty="0" smtClean="0"/>
              <a:t> </a:t>
            </a:r>
          </a:p>
          <a:p>
            <a:pPr lvl="1"/>
            <a:r>
              <a:rPr lang="en-US" sz="1400" dirty="0" smtClean="0"/>
              <a:t>9.1 </a:t>
            </a:r>
            <a:r>
              <a:rPr lang="en-US" sz="1400" dirty="0" smtClean="0">
                <a:hlinkClick r:id="rId7"/>
              </a:rPr>
              <a:t>Data Structure Storage and Synchronization: RFC and WFO</a:t>
            </a:r>
            <a:r>
              <a:rPr lang="en-US" sz="1400" dirty="0" smtClean="0"/>
              <a:t> </a:t>
            </a:r>
          </a:p>
          <a:p>
            <a:pPr lvl="1"/>
            <a:r>
              <a:rPr lang="en-US" sz="1400" dirty="0" smtClean="0"/>
              <a:t>9.2 </a:t>
            </a:r>
            <a:r>
              <a:rPr lang="en-US" sz="1400" dirty="0" smtClean="0">
                <a:hlinkClick r:id="rId7"/>
              </a:rPr>
              <a:t>D2D Architectural Issues</a:t>
            </a:r>
            <a:r>
              <a:rPr lang="en-US" sz="1400" dirty="0" smtClean="0"/>
              <a:t> </a:t>
            </a:r>
          </a:p>
          <a:p>
            <a:pPr lvl="1"/>
            <a:r>
              <a:rPr lang="en-US" sz="1400" dirty="0" smtClean="0"/>
              <a:t>9.3 </a:t>
            </a:r>
            <a:r>
              <a:rPr lang="en-US" sz="1400" dirty="0" smtClean="0">
                <a:hlinkClick r:id="rId7"/>
              </a:rPr>
              <a:t>Informix Architectural Issues</a:t>
            </a:r>
            <a:r>
              <a:rPr lang="en-US" sz="1400" dirty="0" smtClean="0"/>
              <a:t> </a:t>
            </a:r>
          </a:p>
          <a:p>
            <a:pPr lvl="1"/>
            <a:r>
              <a:rPr lang="en-US" sz="1400" dirty="0" smtClean="0"/>
              <a:t>9.4 </a:t>
            </a:r>
            <a:r>
              <a:rPr lang="en-US" sz="1400" dirty="0" smtClean="0">
                <a:hlinkClick r:id="rId7"/>
              </a:rPr>
              <a:t>Application Data Access Services Function Interface</a:t>
            </a:r>
            <a:r>
              <a:rPr lang="en-US" sz="1400" dirty="0" smtClean="0"/>
              <a:t> </a:t>
            </a:r>
          </a:p>
          <a:p>
            <a:pPr lvl="2"/>
            <a:r>
              <a:rPr lang="en-US" sz="1000" dirty="0" smtClean="0"/>
              <a:t>9.4.1 </a:t>
            </a:r>
            <a:r>
              <a:rPr lang="en-US" sz="1000" dirty="0" smtClean="0">
                <a:hlinkClick r:id="rId7"/>
              </a:rPr>
              <a:t>Data Retrieval</a:t>
            </a:r>
            <a:r>
              <a:rPr lang="en-US" sz="1000" dirty="0" smtClean="0"/>
              <a:t> </a:t>
            </a:r>
          </a:p>
          <a:p>
            <a:pPr lvl="2"/>
            <a:r>
              <a:rPr lang="en-US" sz="1000" dirty="0" smtClean="0"/>
              <a:t>9.4.2 </a:t>
            </a:r>
            <a:r>
              <a:rPr lang="en-US" sz="1000" dirty="0" smtClean="0">
                <a:hlinkClick r:id="rId7"/>
              </a:rPr>
              <a:t>Data Storage</a:t>
            </a:r>
            <a:r>
              <a:rPr lang="en-US" sz="1000" dirty="0" smtClean="0"/>
              <a:t> </a:t>
            </a:r>
          </a:p>
          <a:p>
            <a:pPr lvl="2"/>
            <a:r>
              <a:rPr lang="en-US" sz="1000" dirty="0" smtClean="0"/>
              <a:t>9.4.3 </a:t>
            </a:r>
            <a:r>
              <a:rPr lang="en-US" sz="1000" dirty="0" smtClean="0">
                <a:hlinkClick r:id="rId7"/>
              </a:rPr>
              <a:t>Logical Data Storage Organization</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a:xfrm>
            <a:off x="457200" y="1600201"/>
            <a:ext cx="8229600" cy="2438400"/>
          </a:xfrm>
        </p:spPr>
        <p:txBody>
          <a:bodyPr/>
          <a:lstStyle/>
          <a:p>
            <a:r>
              <a:rPr lang="en-US" sz="1800" dirty="0" smtClean="0"/>
              <a:t>At the top level the dominant structure is layers</a:t>
            </a:r>
          </a:p>
          <a:p>
            <a:r>
              <a:rPr lang="en-US" sz="1800" b="1" dirty="0" smtClean="0"/>
              <a:t>Driving Requirements</a:t>
            </a:r>
            <a:r>
              <a:rPr lang="en-US" sz="1800" dirty="0" smtClean="0"/>
              <a:t> </a:t>
            </a:r>
          </a:p>
          <a:p>
            <a:pPr lvl="1"/>
            <a:r>
              <a:rPr lang="en-US" sz="1400" dirty="0" smtClean="0"/>
              <a:t>1. Provide for easy and cost-effective enhancement and maintenance of systems used for river forecasting. </a:t>
            </a:r>
          </a:p>
          <a:p>
            <a:pPr lvl="1"/>
            <a:r>
              <a:rPr lang="en-US" sz="1400" dirty="0" smtClean="0"/>
              <a:t>2. Support efficient operations and information sharing between the RFCs and WFOs. </a:t>
            </a:r>
          </a:p>
          <a:p>
            <a:pPr lvl="1"/>
            <a:r>
              <a:rPr lang="en-US" sz="1400" dirty="0" smtClean="0"/>
              <a:t>3. Support the current functions of NWSRFS, WHFS, and other functions supporting hydrologic analysis and forecasting. </a:t>
            </a:r>
          </a:p>
          <a:p>
            <a:pPr lvl="1"/>
            <a:r>
              <a:rPr lang="en-US" sz="1400" dirty="0" smtClean="0"/>
              <a:t>4. Preserve the current NWSRFS science. </a:t>
            </a:r>
          </a:p>
          <a:p>
            <a:pPr lvl="1"/>
            <a:r>
              <a:rPr lang="en-US" sz="1400" dirty="0" smtClean="0"/>
              <a:t>5. Simplify the addition of new science and techniques.</a:t>
            </a:r>
            <a:endParaRPr lang="en-US" sz="1400" dirty="0"/>
          </a:p>
        </p:txBody>
      </p:sp>
      <p:pic>
        <p:nvPicPr>
          <p:cNvPr id="3074" name="Picture 2"/>
          <p:cNvPicPr>
            <a:picLocks noChangeAspect="1" noChangeArrowheads="1"/>
          </p:cNvPicPr>
          <p:nvPr/>
        </p:nvPicPr>
        <p:blipFill>
          <a:blip r:embed="rId2"/>
          <a:srcRect/>
          <a:stretch>
            <a:fillRect/>
          </a:stretch>
        </p:blipFill>
        <p:spPr bwMode="auto">
          <a:xfrm>
            <a:off x="1862138" y="4038600"/>
            <a:ext cx="5419725"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We are going to build a system which initially uses wireless technologies to interact with a configurator.</a:t>
            </a:r>
          </a:p>
          <a:p>
            <a:r>
              <a:rPr lang="en-US" dirty="0" smtClean="0"/>
              <a:t>Initially we might use a low powered configurator but eventually could be monitored using </a:t>
            </a:r>
            <a:r>
              <a:rPr lang="en-US" dirty="0" err="1" smtClean="0"/>
              <a:t>WiFi</a:t>
            </a:r>
            <a:r>
              <a:rPr lang="en-US" dirty="0" smtClean="0"/>
              <a:t> or cellular technologies.</a:t>
            </a:r>
          </a:p>
        </p:txBody>
      </p:sp>
    </p:spTree>
    <p:extLst>
      <p:ext uri="{BB962C8B-B14F-4D97-AF65-F5344CB8AC3E}">
        <p14:creationId xmlns:p14="http://schemas.microsoft.com/office/powerpoint/2010/main" val="3926793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computing</a:t>
            </a:r>
            <a:endParaRPr lang="en-US" dirty="0"/>
          </a:p>
        </p:txBody>
      </p:sp>
      <p:sp>
        <p:nvSpPr>
          <p:cNvPr id="4" name="Content Placeholder 2"/>
          <p:cNvSpPr>
            <a:spLocks noGrp="1"/>
          </p:cNvSpPr>
          <p:nvPr>
            <p:ph idx="1"/>
          </p:nvPr>
        </p:nvSpPr>
        <p:spPr>
          <a:xfrm>
            <a:off x="457200" y="1600200"/>
            <a:ext cx="4495800" cy="4525963"/>
          </a:xfrm>
        </p:spPr>
        <p:txBody>
          <a:bodyPr/>
          <a:lstStyle/>
          <a:p>
            <a:r>
              <a:rPr lang="en-US" sz="2400" dirty="0" smtClean="0"/>
              <a:t>Separates the data model from the means of viewing it</a:t>
            </a:r>
          </a:p>
          <a:p>
            <a:r>
              <a:rPr lang="en-US" sz="2400" dirty="0" smtClean="0"/>
              <a:t>Interaction is handled by the controller(s)</a:t>
            </a:r>
          </a:p>
          <a:p>
            <a:r>
              <a:rPr lang="en-US" sz="2400" dirty="0" smtClean="0"/>
              <a:t>Data is presented in the view(s)</a:t>
            </a:r>
          </a:p>
          <a:p>
            <a:r>
              <a:rPr lang="en-US" sz="2400" dirty="0" smtClean="0"/>
              <a:t>Multiple views can register with the model. The model does not know how many views are registered.</a:t>
            </a:r>
          </a:p>
          <a:p>
            <a:r>
              <a:rPr lang="en-US" sz="2400" dirty="0" smtClean="0"/>
              <a:t>There is one or more controllers associated with each view.</a:t>
            </a:r>
            <a:endParaRPr lang="en-US" sz="2400" dirty="0"/>
          </a:p>
        </p:txBody>
      </p:sp>
      <p:sp>
        <p:nvSpPr>
          <p:cNvPr id="5" name="TextBox 4"/>
          <p:cNvSpPr txBox="1"/>
          <p:nvPr/>
        </p:nvSpPr>
        <p:spPr>
          <a:xfrm>
            <a:off x="2362200" y="6368534"/>
            <a:ext cx="4698787" cy="369332"/>
          </a:xfrm>
          <a:prstGeom prst="rect">
            <a:avLst/>
          </a:prstGeom>
          <a:noFill/>
        </p:spPr>
        <p:txBody>
          <a:bodyPr wrap="none" rtlCol="0">
            <a:spAutoFit/>
          </a:bodyPr>
          <a:lstStyle/>
          <a:p>
            <a:r>
              <a:rPr lang="en-US" dirty="0" smtClean="0"/>
              <a:t>http://martinfowler.com/eaaDev/uiArchs.html</a:t>
            </a:r>
            <a:endParaRPr lang="en-US" dirty="0"/>
          </a:p>
        </p:txBody>
      </p:sp>
      <p:pic>
        <p:nvPicPr>
          <p:cNvPr id="6" name="Picture 2"/>
          <p:cNvPicPr>
            <a:picLocks noChangeAspect="1" noChangeArrowheads="1"/>
          </p:cNvPicPr>
          <p:nvPr/>
        </p:nvPicPr>
        <p:blipFill>
          <a:blip r:embed="rId2"/>
          <a:srcRect/>
          <a:stretch>
            <a:fillRect/>
          </a:stretch>
        </p:blipFill>
        <p:spPr bwMode="auto">
          <a:xfrm>
            <a:off x="5263576" y="2514600"/>
            <a:ext cx="3594821" cy="1719262"/>
          </a:xfrm>
          <a:prstGeom prst="rect">
            <a:avLst/>
          </a:prstGeom>
          <a:noFill/>
          <a:ln w="9525">
            <a:noFill/>
            <a:miter lim="800000"/>
            <a:headEnd/>
            <a:tailEnd/>
          </a:ln>
        </p:spPr>
      </p:pic>
    </p:spTree>
    <p:extLst>
      <p:ext uri="{BB962C8B-B14F-4D97-AF65-F5344CB8AC3E}">
        <p14:creationId xmlns:p14="http://schemas.microsoft.com/office/powerpoint/2010/main" val="2425442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requirements</a:t>
            </a:r>
            <a:endParaRPr lang="en-US" dirty="0"/>
          </a:p>
        </p:txBody>
      </p:sp>
      <p:sp>
        <p:nvSpPr>
          <p:cNvPr id="3" name="Content Placeholder 2"/>
          <p:cNvSpPr>
            <a:spLocks noGrp="1"/>
          </p:cNvSpPr>
          <p:nvPr>
            <p:ph idx="1"/>
          </p:nvPr>
        </p:nvSpPr>
        <p:spPr/>
        <p:txBody>
          <a:bodyPr/>
          <a:lstStyle/>
          <a:p>
            <a:r>
              <a:rPr lang="en-US" dirty="0" smtClean="0"/>
              <a:t>There are always too many requirements for the team to consider.</a:t>
            </a:r>
          </a:p>
          <a:p>
            <a:r>
              <a:rPr lang="en-US" dirty="0" smtClean="0"/>
              <a:t>The driving requirements are those things that are most important to the most important stakeholders.</a:t>
            </a:r>
          </a:p>
          <a:p>
            <a:r>
              <a:rPr lang="en-US" dirty="0" smtClean="0"/>
              <a:t>We will look at a specific technique: the Quality Attribute Workshop.</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- 1</a:t>
            </a:r>
            <a:endParaRPr lang="en-US" dirty="0"/>
          </a:p>
        </p:txBody>
      </p:sp>
      <p:sp>
        <p:nvSpPr>
          <p:cNvPr id="3" name="Content Placeholder 2"/>
          <p:cNvSpPr>
            <a:spLocks noGrp="1"/>
          </p:cNvSpPr>
          <p:nvPr>
            <p:ph idx="1"/>
          </p:nvPr>
        </p:nvSpPr>
        <p:spPr/>
        <p:txBody>
          <a:bodyPr/>
          <a:lstStyle/>
          <a:p>
            <a:pPr>
              <a:buNone/>
            </a:pPr>
            <a:r>
              <a:rPr lang="en-US" sz="1600" b="1" dirty="0" smtClean="0"/>
              <a:t>QAW Steps Description</a:t>
            </a:r>
          </a:p>
          <a:p>
            <a:r>
              <a:rPr lang="en-US" sz="1600" b="1" dirty="0" smtClean="0"/>
              <a:t>Step 1 – QAW Presentation and Introductions</a:t>
            </a:r>
          </a:p>
          <a:p>
            <a:r>
              <a:rPr lang="en-US" sz="1600" dirty="0" smtClean="0"/>
              <a:t>QAW facilitators describe the motivation for the QAW and explain</a:t>
            </a:r>
          </a:p>
          <a:p>
            <a:r>
              <a:rPr lang="en-US" sz="1600" dirty="0" smtClean="0"/>
              <a:t>each step of the method. Next, the facilitators introduce themselves</a:t>
            </a:r>
          </a:p>
          <a:p>
            <a:r>
              <a:rPr lang="en-US" sz="1600" dirty="0" smtClean="0"/>
              <a:t>and the stakeholders do likewise, briefly stating their background,</a:t>
            </a:r>
          </a:p>
          <a:p>
            <a:r>
              <a:rPr lang="en-US" sz="1600" dirty="0" smtClean="0"/>
              <a:t>their role in the organization, and their relationship to the system</a:t>
            </a:r>
          </a:p>
          <a:p>
            <a:r>
              <a:rPr lang="en-US" sz="1600" dirty="0" smtClean="0"/>
              <a:t>being built.</a:t>
            </a:r>
          </a:p>
          <a:p>
            <a:r>
              <a:rPr lang="en-US" sz="1600" b="1" dirty="0" smtClean="0"/>
              <a:t>Step 2 – Business/Programmatic Presentation</a:t>
            </a:r>
          </a:p>
          <a:p>
            <a:r>
              <a:rPr lang="en-US" sz="1600" dirty="0" smtClean="0"/>
              <a:t>A stakeholder representing the business and/or programmatic</a:t>
            </a:r>
          </a:p>
          <a:p>
            <a:r>
              <a:rPr lang="en-US" sz="1600" dirty="0" smtClean="0"/>
              <a:t>concerns presents the system’s business/programmatic context, </a:t>
            </a:r>
            <a:r>
              <a:rPr lang="en-US" sz="1600" dirty="0" err="1" smtClean="0"/>
              <a:t>highlevel</a:t>
            </a:r>
            <a:endParaRPr lang="en-US" sz="1600" dirty="0" smtClean="0"/>
          </a:p>
          <a:p>
            <a:r>
              <a:rPr lang="en-US" sz="1600" dirty="0" smtClean="0"/>
              <a:t>functional requirements, constraints, and quality attribute</a:t>
            </a:r>
          </a:p>
          <a:p>
            <a:r>
              <a:rPr lang="en-US" sz="1600" dirty="0" smtClean="0"/>
              <a:t>requirements.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- 2</a:t>
            </a:r>
            <a:endParaRPr lang="en-US" dirty="0"/>
          </a:p>
        </p:txBody>
      </p:sp>
      <p:sp>
        <p:nvSpPr>
          <p:cNvPr id="3" name="Content Placeholder 2"/>
          <p:cNvSpPr>
            <a:spLocks noGrp="1"/>
          </p:cNvSpPr>
          <p:nvPr>
            <p:ph idx="1"/>
          </p:nvPr>
        </p:nvSpPr>
        <p:spPr/>
        <p:txBody>
          <a:bodyPr/>
          <a:lstStyle/>
          <a:p>
            <a:r>
              <a:rPr lang="en-US" sz="1600" b="1" dirty="0" smtClean="0"/>
              <a:t>Step 3 – Architectural Plan Presentation</a:t>
            </a:r>
          </a:p>
          <a:p>
            <a:r>
              <a:rPr lang="en-US" sz="1600" dirty="0" smtClean="0"/>
              <a:t>A technical stakeholder presents the system architectural plans</a:t>
            </a:r>
          </a:p>
          <a:p>
            <a:r>
              <a:rPr lang="en-US" sz="1600" dirty="0" smtClean="0"/>
              <a:t>including (1) plans and strategies for how key</a:t>
            </a:r>
          </a:p>
          <a:p>
            <a:r>
              <a:rPr lang="en-US" sz="1600" dirty="0" smtClean="0"/>
              <a:t>business/programmatic requirements will be satisfied; (2) key</a:t>
            </a:r>
          </a:p>
          <a:p>
            <a:r>
              <a:rPr lang="en-US" sz="1600" dirty="0" smtClean="0"/>
              <a:t>technical requirements, risks, and constraints—such as mandated</a:t>
            </a:r>
          </a:p>
          <a:p>
            <a:r>
              <a:rPr lang="en-US" sz="1600" dirty="0" smtClean="0"/>
              <a:t>operating systems, hardware, middleware, and standards—that will</a:t>
            </a:r>
          </a:p>
          <a:p>
            <a:r>
              <a:rPr lang="en-US" sz="1600" dirty="0" smtClean="0"/>
              <a:t>drive architectural decisions; (3) existing context diagrams, high-level</a:t>
            </a:r>
          </a:p>
          <a:p>
            <a:r>
              <a:rPr lang="en-US" sz="1600" dirty="0" smtClean="0"/>
              <a:t>system diagrams, and other written descriptions; (4)</a:t>
            </a:r>
          </a:p>
          <a:p>
            <a:r>
              <a:rPr lang="en-US" sz="1600" dirty="0" smtClean="0"/>
              <a:t>operational and system architectures, and architectural frameworks,</a:t>
            </a:r>
          </a:p>
          <a:p>
            <a:r>
              <a:rPr lang="en-US" sz="1600" dirty="0" smtClean="0"/>
              <a:t>tools, and architectural life-cycle processes being used; and (5) the</a:t>
            </a:r>
          </a:p>
          <a:p>
            <a:r>
              <a:rPr lang="en-US" sz="1600" dirty="0" smtClean="0"/>
              <a:t>prototyping and engineering studies underway to mitigate known</a:t>
            </a:r>
          </a:p>
          <a:p>
            <a:r>
              <a:rPr lang="en-US" sz="1600" dirty="0" smtClean="0"/>
              <a:t>risks.</a:t>
            </a:r>
          </a:p>
          <a:p>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- 3</a:t>
            </a:r>
            <a:endParaRPr lang="en-US" dirty="0"/>
          </a:p>
        </p:txBody>
      </p:sp>
      <p:sp>
        <p:nvSpPr>
          <p:cNvPr id="3" name="Content Placeholder 2"/>
          <p:cNvSpPr>
            <a:spLocks noGrp="1"/>
          </p:cNvSpPr>
          <p:nvPr>
            <p:ph idx="1"/>
          </p:nvPr>
        </p:nvSpPr>
        <p:spPr/>
        <p:txBody>
          <a:bodyPr/>
          <a:lstStyle/>
          <a:p>
            <a:r>
              <a:rPr lang="en-US" sz="1600" b="1" dirty="0" smtClean="0"/>
              <a:t>Step 4 – Identification of Architectural Drivers</a:t>
            </a:r>
          </a:p>
          <a:p>
            <a:r>
              <a:rPr lang="en-US" sz="1600" dirty="0" smtClean="0"/>
              <a:t>The facilitators share their list of key architectural drivers that</a:t>
            </a:r>
          </a:p>
          <a:p>
            <a:r>
              <a:rPr lang="en-US" sz="1600" dirty="0" smtClean="0"/>
              <a:t>include high-level requirements, business drivers, constraints, and</a:t>
            </a:r>
          </a:p>
          <a:p>
            <a:r>
              <a:rPr lang="en-US" sz="1600" dirty="0" smtClean="0"/>
              <a:t>quality attributes.</a:t>
            </a:r>
          </a:p>
          <a:p>
            <a:r>
              <a:rPr lang="en-US" sz="1600" b="1" dirty="0" smtClean="0"/>
              <a:t>Step 5 – Scenario Brainstorming</a:t>
            </a:r>
          </a:p>
          <a:p>
            <a:r>
              <a:rPr lang="en-US" sz="1600" dirty="0" smtClean="0"/>
              <a:t>The facilitators ask the stakeholders to brainstorm scenarios that are</a:t>
            </a:r>
          </a:p>
          <a:p>
            <a:r>
              <a:rPr lang="en-US" sz="1600" dirty="0" smtClean="0"/>
              <a:t>operationally meaningful with respect to the stakeholders’ individual</a:t>
            </a:r>
          </a:p>
          <a:p>
            <a:r>
              <a:rPr lang="en-US" sz="1600" dirty="0" smtClean="0"/>
              <a:t>roles.</a:t>
            </a:r>
          </a:p>
          <a:p>
            <a:r>
              <a:rPr lang="en-US" sz="1600" b="1" dirty="0" smtClean="0"/>
              <a:t>Step 6 – Scenario Consolidation</a:t>
            </a:r>
          </a:p>
          <a:p>
            <a:r>
              <a:rPr lang="en-US" sz="1600" dirty="0" smtClean="0"/>
              <a:t>Similar scenarios are consolidated when reasonable.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- 4</a:t>
            </a:r>
            <a:endParaRPr lang="en-US" dirty="0"/>
          </a:p>
        </p:txBody>
      </p:sp>
      <p:sp>
        <p:nvSpPr>
          <p:cNvPr id="3" name="Content Placeholder 2"/>
          <p:cNvSpPr>
            <a:spLocks noGrp="1"/>
          </p:cNvSpPr>
          <p:nvPr>
            <p:ph idx="1"/>
          </p:nvPr>
        </p:nvSpPr>
        <p:spPr/>
        <p:txBody>
          <a:bodyPr/>
          <a:lstStyle/>
          <a:p>
            <a:r>
              <a:rPr lang="en-US" sz="1600" b="1" dirty="0" smtClean="0"/>
              <a:t>Step 7 – Scenario Prioritization</a:t>
            </a:r>
          </a:p>
          <a:p>
            <a:r>
              <a:rPr lang="en-US" sz="1600" dirty="0" smtClean="0"/>
              <a:t>Stakeholders vote to establish the priorities of the scenarios.</a:t>
            </a:r>
          </a:p>
          <a:p>
            <a:r>
              <a:rPr lang="en-US" sz="1600" b="1" dirty="0" smtClean="0"/>
              <a:t>Step 8 – Scenario Refinement </a:t>
            </a:r>
          </a:p>
          <a:p>
            <a:r>
              <a:rPr lang="en-US" sz="1600" dirty="0" smtClean="0"/>
              <a:t>The high-priority scenarios are refined in more detail. </a:t>
            </a:r>
          </a:p>
          <a:p>
            <a:r>
              <a:rPr lang="en-US" sz="1600" dirty="0" smtClean="0"/>
              <a:t>Facilitators further elaborate each one, documenting the following: the six parts of the scenario, the business/programmatic goals that are affected by this scenario, the relevant quality attributes associated with this scenario, and the questions and issues regarding the scenario.</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Each </a:t>
            </a:r>
            <a:r>
              <a:rPr lang="en-US" dirty="0" smtClean="0"/>
              <a:t>team takes </a:t>
            </a:r>
            <a:r>
              <a:rPr lang="en-US" dirty="0"/>
              <a:t>on the identity of one of the stakeholders for the product (automotive engineer, developer, project manager, architect). Each </a:t>
            </a:r>
            <a:r>
              <a:rPr lang="en-US" dirty="0" smtClean="0"/>
              <a:t>team creates  </a:t>
            </a:r>
            <a:r>
              <a:rPr lang="en-US" dirty="0"/>
              <a:t>a list of quality attributes in priority order based on your role. </a:t>
            </a:r>
          </a:p>
        </p:txBody>
      </p:sp>
    </p:spTree>
    <p:extLst>
      <p:ext uri="{BB962C8B-B14F-4D97-AF65-F5344CB8AC3E}">
        <p14:creationId xmlns:p14="http://schemas.microsoft.com/office/powerpoint/2010/main" val="973573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457200" y="1600200"/>
            <a:ext cx="8229600" cy="4525963"/>
          </a:xfrm>
        </p:spPr>
        <p:txBody>
          <a:bodyPr/>
          <a:lstStyle/>
          <a:p>
            <a:r>
              <a:rPr lang="en-US" sz="2000" dirty="0" smtClean="0"/>
              <a:t>IEEE Std. 1061 </a:t>
            </a:r>
            <a:r>
              <a:rPr lang="en-US" sz="2000" dirty="0" err="1" smtClean="0"/>
              <a:t>subfactors</a:t>
            </a:r>
            <a:r>
              <a:rPr lang="en-US" sz="2000" dirty="0" smtClean="0"/>
              <a:t>:</a:t>
            </a:r>
            <a:br>
              <a:rPr lang="en-US" sz="2000" dirty="0" smtClean="0"/>
            </a:br>
            <a:r>
              <a:rPr lang="en-US" sz="2000" b="1" dirty="0" smtClean="0"/>
              <a:t>Efficiency                                    Portability</a:t>
            </a:r>
            <a:br>
              <a:rPr lang="en-US" sz="2000" b="1" dirty="0" smtClean="0"/>
            </a:br>
            <a:r>
              <a:rPr lang="en-US" sz="2000" b="1" dirty="0" smtClean="0"/>
              <a:t>• Time economy                           	• Hardware independence</a:t>
            </a:r>
            <a:br>
              <a:rPr lang="en-US" sz="2000" b="1" dirty="0" smtClean="0"/>
            </a:br>
            <a:r>
              <a:rPr lang="en-US" sz="2000" b="1" dirty="0" smtClean="0"/>
              <a:t>• Resource economy                    • Software independence</a:t>
            </a:r>
            <a:br>
              <a:rPr lang="en-US" sz="2000" b="1" dirty="0" smtClean="0"/>
            </a:br>
            <a:r>
              <a:rPr lang="en-US" sz="2000" b="1" dirty="0" smtClean="0"/>
              <a:t>Functionality                              	• </a:t>
            </a:r>
            <a:r>
              <a:rPr lang="en-US" sz="2000" b="1" dirty="0" err="1" smtClean="0"/>
              <a:t>Installability</a:t>
            </a:r>
            <a:r>
              <a:rPr lang="en-US" sz="2000" b="1" dirty="0" smtClean="0"/>
              <a:t/>
            </a:r>
            <a:br>
              <a:rPr lang="en-US" sz="2000" b="1" dirty="0" smtClean="0"/>
            </a:br>
            <a:r>
              <a:rPr lang="en-US" sz="2000" b="1" dirty="0" smtClean="0"/>
              <a:t>• Completeness                           	• Reusability</a:t>
            </a:r>
            <a:br>
              <a:rPr lang="en-US" sz="2000" b="1" dirty="0" smtClean="0"/>
            </a:br>
            <a:r>
              <a:rPr lang="en-US" sz="2000" b="1" dirty="0" smtClean="0"/>
              <a:t>• Correctness                              Reliability</a:t>
            </a:r>
            <a:br>
              <a:rPr lang="en-US" sz="2000" b="1" dirty="0" smtClean="0"/>
            </a:br>
            <a:r>
              <a:rPr lang="en-US" sz="2000" b="1" dirty="0" smtClean="0"/>
              <a:t>• Security                                    	• Non-deficiency</a:t>
            </a:r>
            <a:br>
              <a:rPr lang="en-US" sz="2000" b="1" dirty="0" smtClean="0"/>
            </a:br>
            <a:r>
              <a:rPr lang="en-US" sz="2000" b="1" dirty="0" smtClean="0"/>
              <a:t>• Compatibility                             	• Error tolerance</a:t>
            </a:r>
            <a:br>
              <a:rPr lang="en-US" sz="2000" b="1" dirty="0" smtClean="0"/>
            </a:br>
            <a:r>
              <a:rPr lang="en-US" sz="2000" b="1" dirty="0" smtClean="0"/>
              <a:t>• Interoperability                          • Availability</a:t>
            </a:r>
            <a:br>
              <a:rPr lang="en-US" sz="2000" b="1" dirty="0" smtClean="0"/>
            </a:br>
            <a:r>
              <a:rPr lang="en-US" sz="2000" b="1" dirty="0" smtClean="0"/>
              <a:t>Maintainability                           Usability</a:t>
            </a:r>
            <a:br>
              <a:rPr lang="en-US" sz="2000" b="1" dirty="0" smtClean="0"/>
            </a:br>
            <a:r>
              <a:rPr lang="en-US" sz="2000" b="1" dirty="0" smtClean="0"/>
              <a:t>• </a:t>
            </a:r>
            <a:r>
              <a:rPr lang="en-US" sz="2000" b="1" dirty="0" err="1" smtClean="0"/>
              <a:t>Correctability</a:t>
            </a:r>
            <a:r>
              <a:rPr lang="en-US" sz="2000" b="1" dirty="0" smtClean="0"/>
              <a:t>                            	• Understandability</a:t>
            </a:r>
            <a:br>
              <a:rPr lang="en-US" sz="2000" b="1" dirty="0" smtClean="0"/>
            </a:br>
            <a:r>
              <a:rPr lang="en-US" sz="2000" b="1" dirty="0" smtClean="0"/>
              <a:t>• Expandability                            	• Ease of learning</a:t>
            </a:r>
            <a:br>
              <a:rPr lang="en-US" sz="2000" b="1" dirty="0" smtClean="0"/>
            </a:br>
            <a:r>
              <a:rPr lang="en-US" sz="2000" b="1" dirty="0" smtClean="0"/>
              <a:t>• Testability                                 	• Operability</a:t>
            </a:r>
            <a:br>
              <a:rPr lang="en-US" sz="2000" b="1" dirty="0" smtClean="0"/>
            </a:br>
            <a:r>
              <a:rPr lang="en-US" sz="2000" b="1" dirty="0" smtClean="0"/>
              <a:t>                                                  	• </a:t>
            </a:r>
            <a:r>
              <a:rPr lang="en-US" sz="2000" b="1" dirty="0" err="1" smtClean="0"/>
              <a:t>Comunicativeness</a:t>
            </a:r>
            <a:r>
              <a:rPr lang="en-US" sz="2000" dirty="0" smtClean="0"/>
              <a:t> </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834986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Scenario</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1060" y="1796458"/>
            <a:ext cx="6181880" cy="413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207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from QAW</a:t>
            </a:r>
            <a:endParaRPr lang="en-US" dirty="0"/>
          </a:p>
        </p:txBody>
      </p:sp>
      <p:sp>
        <p:nvSpPr>
          <p:cNvPr id="3" name="Content Placeholder 2"/>
          <p:cNvSpPr>
            <a:spLocks noGrp="1"/>
          </p:cNvSpPr>
          <p:nvPr>
            <p:ph idx="1"/>
          </p:nvPr>
        </p:nvSpPr>
        <p:spPr/>
        <p:txBody>
          <a:bodyPr/>
          <a:lstStyle/>
          <a:p>
            <a:r>
              <a:rPr lang="en-US" dirty="0" smtClean="0"/>
              <a:t>a list of architectural drivers</a:t>
            </a:r>
          </a:p>
          <a:p>
            <a:r>
              <a:rPr lang="en-US" dirty="0" smtClean="0"/>
              <a:t>the raw scenarios</a:t>
            </a:r>
          </a:p>
          <a:p>
            <a:r>
              <a:rPr lang="en-US" dirty="0" smtClean="0"/>
              <a:t>the prioritized list of raw scenarios</a:t>
            </a:r>
          </a:p>
          <a:p>
            <a:r>
              <a:rPr lang="en-US" dirty="0" smtClean="0"/>
              <a:t>the refined scenarios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Roles</a:t>
            </a:r>
            <a:endParaRPr lang="en-US" dirty="0"/>
          </a:p>
        </p:txBody>
      </p:sp>
      <p:sp>
        <p:nvSpPr>
          <p:cNvPr id="3" name="Content Placeholder 2"/>
          <p:cNvSpPr>
            <a:spLocks noGrp="1"/>
          </p:cNvSpPr>
          <p:nvPr>
            <p:ph idx="1"/>
          </p:nvPr>
        </p:nvSpPr>
        <p:spPr/>
        <p:txBody>
          <a:bodyPr/>
          <a:lstStyle/>
          <a:p>
            <a:r>
              <a:rPr lang="en-US" sz="2000" dirty="0" smtClean="0"/>
              <a:t>QAW lead: The lead ensures that the steps of the method are carried out during the workshop.</a:t>
            </a:r>
          </a:p>
          <a:p>
            <a:r>
              <a:rPr lang="en-US" sz="2000" dirty="0" smtClean="0"/>
              <a:t>The lead facilitates discussions, and ensures that the method is carried out in a timely fashion and that the required QAW artifacts are produced.</a:t>
            </a:r>
          </a:p>
          <a:p>
            <a:r>
              <a:rPr lang="en-US" sz="2000" dirty="0" smtClean="0"/>
              <a:t>QAW scribe: The scribe captures the raw scenarios, their prioritization, the refined scenarios, and any relevant issues that emerge during the workshop. The scribe uses the standard</a:t>
            </a:r>
          </a:p>
          <a:p>
            <a:r>
              <a:rPr lang="en-US" sz="2000" dirty="0" smtClean="0"/>
              <a:t>QAW template shown below as a guide during the workshop to ensure that the appropriate information is captured in a consistent manner.</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smtClean="0"/>
              <a:t>Model-View-Controller</a:t>
            </a:r>
            <a:endParaRPr lang="en-US" dirty="0"/>
          </a:p>
        </p:txBody>
      </p:sp>
      <p:sp>
        <p:nvSpPr>
          <p:cNvPr id="8" name="Content Placeholder 2"/>
          <p:cNvSpPr>
            <a:spLocks noGrp="1"/>
          </p:cNvSpPr>
          <p:nvPr>
            <p:ph idx="1"/>
          </p:nvPr>
        </p:nvSpPr>
        <p:spPr>
          <a:xfrm>
            <a:off x="457200" y="1600200"/>
            <a:ext cx="8229600" cy="4525963"/>
          </a:xfrm>
        </p:spPr>
        <p:txBody>
          <a:bodyPr/>
          <a:lstStyle/>
          <a:p>
            <a:r>
              <a:rPr lang="en-US" sz="2400" dirty="0" smtClean="0">
                <a:hlinkClick r:id="rId2"/>
              </a:rPr>
              <a:t>http://developer.apple.com/library/mac/#documentation/General/Conceptual/DevPedia-CocoaCore/MVC.html</a:t>
            </a:r>
            <a:endParaRPr lang="en-US" sz="2400" dirty="0" smtClean="0"/>
          </a:p>
          <a:p>
            <a:r>
              <a:rPr lang="en-US" sz="2400" dirty="0" smtClean="0">
                <a:hlinkClick r:id="rId3"/>
              </a:rPr>
              <a:t>http://www.dossier-andreas.net/software_architecture/mvc.html</a:t>
            </a:r>
            <a:endParaRPr lang="en-US" sz="2400" dirty="0" smtClean="0"/>
          </a:p>
          <a:p>
            <a:r>
              <a:rPr lang="en-US" sz="2400" dirty="0" smtClean="0"/>
              <a:t>As anti-pattern</a:t>
            </a:r>
          </a:p>
          <a:p>
            <a:pPr lvl="1"/>
            <a:r>
              <a:rPr lang="en-US" sz="2000" dirty="0" smtClean="0">
                <a:hlinkClick r:id="rId4"/>
              </a:rPr>
              <a:t>http://broadcast.oreilly.com/2008/10/mvc-as-anti-pattern.html</a:t>
            </a:r>
            <a:endParaRPr lang="en-US" sz="2000" dirty="0" smtClean="0"/>
          </a:p>
          <a:p>
            <a:pPr lvl="1"/>
            <a:endParaRPr lang="en-US" sz="2000" dirty="0" smtClean="0"/>
          </a:p>
          <a:p>
            <a:pPr lvl="1"/>
            <a:endParaRPr lang="en-US" sz="2000" dirty="0" smtClean="0"/>
          </a:p>
          <a:p>
            <a:endParaRPr lang="en-US" sz="2400" dirty="0"/>
          </a:p>
        </p:txBody>
      </p:sp>
      <p:sp>
        <p:nvSpPr>
          <p:cNvPr id="10" name="Rectangle 9"/>
          <p:cNvSpPr/>
          <p:nvPr/>
        </p:nvSpPr>
        <p:spPr>
          <a:xfrm>
            <a:off x="3489385" y="42672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11" name="Rectangle 10"/>
          <p:cNvSpPr/>
          <p:nvPr/>
        </p:nvSpPr>
        <p:spPr>
          <a:xfrm>
            <a:off x="4327585" y="51816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12" name="Rectangle 11"/>
          <p:cNvSpPr/>
          <p:nvPr/>
        </p:nvSpPr>
        <p:spPr>
          <a:xfrm>
            <a:off x="2727385" y="51816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13" name="Straight Arrow Connector 12"/>
          <p:cNvCxnSpPr>
            <a:stCxn id="10" idx="2"/>
            <a:endCxn id="12" idx="0"/>
          </p:cNvCxnSpPr>
          <p:nvPr/>
        </p:nvCxnSpPr>
        <p:spPr>
          <a:xfrm rot="5400000">
            <a:off x="3565585" y="4648200"/>
            <a:ext cx="3048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2"/>
            <a:endCxn id="11" idx="0"/>
          </p:cNvCxnSpPr>
          <p:nvPr/>
        </p:nvCxnSpPr>
        <p:spPr>
          <a:xfrm rot="16200000" flipH="1">
            <a:off x="4365685" y="4610100"/>
            <a:ext cx="304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2" idx="3"/>
            <a:endCxn id="11" idx="1"/>
          </p:cNvCxnSpPr>
          <p:nvPr/>
        </p:nvCxnSpPr>
        <p:spPr>
          <a:xfrm>
            <a:off x="3946585" y="55626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3946585" y="5788024"/>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108385" y="487680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623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a:t>
            </a:r>
            <a:endParaRPr lang="en-US" dirty="0"/>
          </a:p>
        </p:txBody>
      </p:sp>
      <p:sp>
        <p:nvSpPr>
          <p:cNvPr id="3" name="Content Placeholder 2"/>
          <p:cNvSpPr>
            <a:spLocks noGrp="1"/>
          </p:cNvSpPr>
          <p:nvPr>
            <p:ph idx="1"/>
          </p:nvPr>
        </p:nvSpPr>
        <p:spPr/>
        <p:txBody>
          <a:bodyPr/>
          <a:lstStyle/>
          <a:p>
            <a:r>
              <a:rPr lang="en-US" dirty="0" smtClean="0"/>
              <a:t>The executive is trying to achieve business goals</a:t>
            </a:r>
          </a:p>
          <a:p>
            <a:r>
              <a:rPr lang="en-US" dirty="0" smtClean="0"/>
              <a:t>The architecture (and the product) are tools</a:t>
            </a:r>
          </a:p>
          <a:p>
            <a:r>
              <a:rPr lang="en-US" dirty="0" smtClean="0"/>
              <a:t>The executive wants customers satisfied and few repairs because the warranty makes the company liable for the first few years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architect</a:t>
            </a:r>
            <a:endParaRPr lang="en-US" dirty="0"/>
          </a:p>
        </p:txBody>
      </p:sp>
      <p:sp>
        <p:nvSpPr>
          <p:cNvPr id="3" name="Content Placeholder 2"/>
          <p:cNvSpPr>
            <a:spLocks noGrp="1"/>
          </p:cNvSpPr>
          <p:nvPr>
            <p:ph idx="1"/>
          </p:nvPr>
        </p:nvSpPr>
        <p:spPr/>
        <p:txBody>
          <a:bodyPr/>
          <a:lstStyle/>
          <a:p>
            <a:r>
              <a:rPr lang="en-US" dirty="0" smtClean="0"/>
              <a:t>The architect wants to keep everyone happy (and quiet).</a:t>
            </a:r>
          </a:p>
          <a:p>
            <a:r>
              <a:rPr lang="en-US" dirty="0" smtClean="0"/>
              <a:t>Wants trade-offs to be explicit and widely communicated</a:t>
            </a:r>
          </a:p>
          <a:p>
            <a:r>
              <a:rPr lang="en-US" dirty="0" smtClean="0"/>
              <a:t>Reduces complexity everywhere including desk and home</a:t>
            </a:r>
          </a:p>
          <a:p>
            <a:r>
              <a:rPr lang="en-US" dirty="0" smtClean="0"/>
              <a:t>Wants input but also wants authority</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developer</a:t>
            </a:r>
            <a:endParaRPr lang="en-US" dirty="0"/>
          </a:p>
        </p:txBody>
      </p:sp>
      <p:sp>
        <p:nvSpPr>
          <p:cNvPr id="3" name="Content Placeholder 2"/>
          <p:cNvSpPr>
            <a:spLocks noGrp="1"/>
          </p:cNvSpPr>
          <p:nvPr>
            <p:ph idx="1"/>
          </p:nvPr>
        </p:nvSpPr>
        <p:spPr/>
        <p:txBody>
          <a:bodyPr/>
          <a:lstStyle/>
          <a:p>
            <a:r>
              <a:rPr lang="en-US" dirty="0" smtClean="0"/>
              <a:t>The developer wants to make progress quickly, to stay interested</a:t>
            </a:r>
          </a:p>
          <a:p>
            <a:r>
              <a:rPr lang="en-US" dirty="0" smtClean="0"/>
              <a:t>Wants to turn out a quality product that will not need lots of testing and debugging</a:t>
            </a:r>
          </a:p>
          <a:p>
            <a:r>
              <a:rPr lang="en-US" dirty="0" smtClean="0"/>
              <a:t>Wants clear direction so that it can be once and done</a:t>
            </a:r>
          </a:p>
          <a:p>
            <a:r>
              <a:rPr lang="en-US" dirty="0" smtClean="0"/>
              <a:t>Wants to focus on new, interesting design problems, not yet another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customer</a:t>
            </a:r>
            <a:endParaRPr lang="en-US" dirty="0"/>
          </a:p>
        </p:txBody>
      </p:sp>
      <p:sp>
        <p:nvSpPr>
          <p:cNvPr id="3" name="Content Placeholder 2"/>
          <p:cNvSpPr>
            <a:spLocks noGrp="1"/>
          </p:cNvSpPr>
          <p:nvPr>
            <p:ph idx="1"/>
          </p:nvPr>
        </p:nvSpPr>
        <p:spPr/>
        <p:txBody>
          <a:bodyPr/>
          <a:lstStyle/>
          <a:p>
            <a:r>
              <a:rPr lang="en-US" dirty="0" smtClean="0"/>
              <a:t>Our customer is the vehicle purchaser</a:t>
            </a:r>
          </a:p>
          <a:p>
            <a:r>
              <a:rPr lang="en-US" dirty="0" smtClean="0"/>
              <a:t>They want to choose from several models with different features and different price points</a:t>
            </a:r>
          </a:p>
          <a:p>
            <a:r>
              <a:rPr lang="en-US" dirty="0" smtClean="0"/>
              <a:t>After the features, the most important attribute is reliability </a:t>
            </a:r>
          </a:p>
          <a:p>
            <a:r>
              <a:rPr lang="en-US" dirty="0" smtClean="0"/>
              <a:t>They want to be able to customize easily and cheaply.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457200" y="1600201"/>
            <a:ext cx="8229600" cy="1123950"/>
          </a:xfrm>
        </p:spPr>
        <p:txBody>
          <a:bodyPr/>
          <a:lstStyle/>
          <a:p>
            <a:r>
              <a:rPr lang="en-US" dirty="0" smtClean="0"/>
              <a:t>Format for a scenario</a:t>
            </a:r>
            <a:endParaRPr lang="en-US" dirty="0"/>
          </a:p>
        </p:txBody>
      </p:sp>
      <p:pic>
        <p:nvPicPr>
          <p:cNvPr id="2050" name="Picture 2"/>
          <p:cNvPicPr>
            <a:picLocks noChangeAspect="1" noChangeArrowheads="1"/>
          </p:cNvPicPr>
          <p:nvPr/>
        </p:nvPicPr>
        <p:blipFill>
          <a:blip r:embed="rId2"/>
          <a:srcRect/>
          <a:stretch>
            <a:fillRect/>
          </a:stretch>
        </p:blipFill>
        <p:spPr bwMode="auto">
          <a:xfrm>
            <a:off x="2962275" y="2724150"/>
            <a:ext cx="6181725"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546" y="1600199"/>
            <a:ext cx="7737254" cy="519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25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lot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78631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architecture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76400"/>
            <a:ext cx="7010400" cy="4996275"/>
          </a:xfrm>
        </p:spPr>
      </p:pic>
    </p:spTree>
    <p:extLst>
      <p:ext uri="{BB962C8B-B14F-4D97-AF65-F5344CB8AC3E}">
        <p14:creationId xmlns:p14="http://schemas.microsoft.com/office/powerpoint/2010/main" val="3557736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158" y="2209800"/>
            <a:ext cx="8916838" cy="4466911"/>
          </a:xfrm>
        </p:spPr>
      </p:pic>
    </p:spTree>
    <p:extLst>
      <p:ext uri="{BB962C8B-B14F-4D97-AF65-F5344CB8AC3E}">
        <p14:creationId xmlns:p14="http://schemas.microsoft.com/office/powerpoint/2010/main" val="547039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a:t>
            </a:r>
            <a:endParaRPr lang="en-US" dirty="0"/>
          </a:p>
        </p:txBody>
      </p:sp>
      <p:sp>
        <p:nvSpPr>
          <p:cNvPr id="3" name="Content Placeholder 2"/>
          <p:cNvSpPr>
            <a:spLocks noGrp="1"/>
          </p:cNvSpPr>
          <p:nvPr>
            <p:ph idx="1"/>
          </p:nvPr>
        </p:nvSpPr>
        <p:spPr/>
        <p:txBody>
          <a:bodyPr/>
          <a:lstStyle/>
          <a:p>
            <a:r>
              <a:rPr lang="en-US" dirty="0" smtClean="0"/>
              <a:t>Lets do this</a:t>
            </a:r>
          </a:p>
          <a:p>
            <a:r>
              <a:rPr lang="en-US" dirty="0" smtClean="0"/>
              <a:t>We will divide into teams of 4 or 5.</a:t>
            </a:r>
          </a:p>
          <a:p>
            <a:r>
              <a:rPr lang="en-US" dirty="0" smtClean="0"/>
              <a:t>Each team member assumes one of the perspectives (user, customer, </a:t>
            </a:r>
            <a:r>
              <a:rPr lang="en-US" dirty="0" err="1" smtClean="0"/>
              <a:t>etc</a:t>
            </a:r>
            <a:r>
              <a:rPr lang="en-US" dirty="0" smtClean="0"/>
              <a:t>)</a:t>
            </a:r>
          </a:p>
          <a:p>
            <a:r>
              <a:rPr lang="en-US" dirty="0" smtClean="0"/>
              <a:t>By next class:</a:t>
            </a:r>
          </a:p>
          <a:p>
            <a:pPr lvl="1"/>
            <a:r>
              <a:rPr lang="en-US" dirty="0" smtClean="0"/>
              <a:t>Find information about your perspective </a:t>
            </a:r>
          </a:p>
          <a:p>
            <a:pPr lvl="1"/>
            <a:r>
              <a:rPr lang="en-US" dirty="0" smtClean="0"/>
              <a:t>Create a couple of QA scenarios</a:t>
            </a:r>
          </a:p>
        </p:txBody>
      </p:sp>
    </p:spTree>
    <p:extLst>
      <p:ext uri="{BB962C8B-B14F-4D97-AF65-F5344CB8AC3E}">
        <p14:creationId xmlns:p14="http://schemas.microsoft.com/office/powerpoint/2010/main" val="205248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View and Controller are used to create specialized Views and Controllers which can be </a:t>
            </a:r>
            <a:r>
              <a:rPr lang="en-US" dirty="0" err="1" smtClean="0"/>
              <a:t>polymorphically</a:t>
            </a:r>
            <a:r>
              <a:rPr lang="en-US" dirty="0" smtClean="0"/>
              <a:t> substituted</a:t>
            </a:r>
          </a:p>
          <a:p>
            <a:r>
              <a:rPr lang="en-US" dirty="0" smtClean="0"/>
              <a:t>Reading is the model of a reading from some sensor</a:t>
            </a:r>
            <a:endParaRPr lang="en-US" dirty="0"/>
          </a:p>
        </p:txBody>
      </p:sp>
      <p:sp>
        <p:nvSpPr>
          <p:cNvPr id="5" name="Rectangle 4"/>
          <p:cNvSpPr/>
          <p:nvPr/>
        </p:nvSpPr>
        <p:spPr>
          <a:xfrm>
            <a:off x="6477000" y="25908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6" name="Rectangle 5"/>
          <p:cNvSpPr/>
          <p:nvPr/>
        </p:nvSpPr>
        <p:spPr>
          <a:xfrm>
            <a:off x="7315200" y="35052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7" name="Rectangle 6"/>
          <p:cNvSpPr/>
          <p:nvPr/>
        </p:nvSpPr>
        <p:spPr>
          <a:xfrm>
            <a:off x="5715000" y="35052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8" name="Straight Arrow Connector 7"/>
          <p:cNvCxnSpPr>
            <a:stCxn id="5" idx="2"/>
            <a:endCxn id="7" idx="0"/>
          </p:cNvCxnSpPr>
          <p:nvPr/>
        </p:nvCxnSpPr>
        <p:spPr>
          <a:xfrm rot="5400000">
            <a:off x="6553200" y="2971800"/>
            <a:ext cx="3048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2"/>
            <a:endCxn id="6" idx="0"/>
          </p:cNvCxnSpPr>
          <p:nvPr/>
        </p:nvCxnSpPr>
        <p:spPr>
          <a:xfrm rot="16200000" flipH="1">
            <a:off x="7353300" y="2933700"/>
            <a:ext cx="304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3"/>
            <a:endCxn id="6" idx="1"/>
          </p:cNvCxnSpPr>
          <p:nvPr/>
        </p:nvCxnSpPr>
        <p:spPr>
          <a:xfrm>
            <a:off x="6934200" y="38862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6934200" y="4111624"/>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096000" y="320040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673864" y="16764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Mouse</a:t>
            </a:r>
            <a:endParaRPr lang="en-US" dirty="0"/>
          </a:p>
        </p:txBody>
      </p:sp>
      <p:sp>
        <p:nvSpPr>
          <p:cNvPr id="14" name="Rectangle 13"/>
          <p:cNvSpPr/>
          <p:nvPr/>
        </p:nvSpPr>
        <p:spPr>
          <a:xfrm>
            <a:off x="5105400" y="47244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TableView</a:t>
            </a:r>
            <a:endParaRPr lang="en-US" dirty="0"/>
          </a:p>
        </p:txBody>
      </p:sp>
      <p:sp>
        <p:nvSpPr>
          <p:cNvPr id="15" name="Rectangle 14"/>
          <p:cNvSpPr/>
          <p:nvPr/>
        </p:nvSpPr>
        <p:spPr>
          <a:xfrm>
            <a:off x="6401812" y="4719636"/>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ListView</a:t>
            </a:r>
            <a:endParaRPr lang="en-US" dirty="0"/>
          </a:p>
        </p:txBody>
      </p:sp>
      <p:sp>
        <p:nvSpPr>
          <p:cNvPr id="17" name="Rectangle 16"/>
          <p:cNvSpPr/>
          <p:nvPr/>
        </p:nvSpPr>
        <p:spPr>
          <a:xfrm>
            <a:off x="7001970" y="16764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Pen</a:t>
            </a:r>
            <a:endParaRPr lang="en-US" dirty="0"/>
          </a:p>
        </p:txBody>
      </p:sp>
      <p:cxnSp>
        <p:nvCxnSpPr>
          <p:cNvPr id="18" name="Straight Arrow Connector 17"/>
          <p:cNvCxnSpPr>
            <a:endCxn id="5" idx="0"/>
          </p:cNvCxnSpPr>
          <p:nvPr/>
        </p:nvCxnSpPr>
        <p:spPr>
          <a:xfrm>
            <a:off x="6629400" y="2286000"/>
            <a:ext cx="457200"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7" idx="2"/>
            <a:endCxn id="5" idx="0"/>
          </p:cNvCxnSpPr>
          <p:nvPr/>
        </p:nvCxnSpPr>
        <p:spPr>
          <a:xfrm flipH="1">
            <a:off x="7086600" y="2286000"/>
            <a:ext cx="524970"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4" idx="0"/>
            <a:endCxn id="7" idx="2"/>
          </p:cNvCxnSpPr>
          <p:nvPr/>
        </p:nvCxnSpPr>
        <p:spPr>
          <a:xfrm flipV="1">
            <a:off x="5715000" y="4267200"/>
            <a:ext cx="609600" cy="457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5" idx="0"/>
            <a:endCxn id="7" idx="2"/>
          </p:cNvCxnSpPr>
          <p:nvPr/>
        </p:nvCxnSpPr>
        <p:spPr>
          <a:xfrm flipH="1" flipV="1">
            <a:off x="6324600" y="4267200"/>
            <a:ext cx="686812" cy="4524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842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will go through a QAW exercise in the next class where we will</a:t>
            </a:r>
          </a:p>
          <a:p>
            <a:pPr lvl="1"/>
            <a:r>
              <a:rPr lang="en-US" dirty="0"/>
              <a:t>Create additional QA scenarios</a:t>
            </a:r>
          </a:p>
          <a:p>
            <a:pPr lvl="1"/>
            <a:r>
              <a:rPr lang="en-US" dirty="0"/>
              <a:t>Vote on </a:t>
            </a:r>
            <a:r>
              <a:rPr lang="en-US" dirty="0" smtClean="0"/>
              <a:t>QAs</a:t>
            </a:r>
            <a:endParaRPr lang="en-US" dirty="0" smtClean="0"/>
          </a:p>
          <a:p>
            <a:r>
              <a:rPr lang="en-US" dirty="0" smtClean="0"/>
              <a:t>By </a:t>
            </a:r>
            <a:r>
              <a:rPr lang="en-US" dirty="0" smtClean="0"/>
              <a:t>Wednes</a:t>
            </a:r>
            <a:r>
              <a:rPr lang="en-US" dirty="0" smtClean="0"/>
              <a:t>day </a:t>
            </a:r>
            <a:r>
              <a:rPr lang="en-US" dirty="0" smtClean="0"/>
              <a:t>Feb </a:t>
            </a:r>
            <a:r>
              <a:rPr lang="en-US" dirty="0" smtClean="0"/>
              <a:t>7th </a:t>
            </a:r>
            <a:r>
              <a:rPr lang="en-US" dirty="0" smtClean="0"/>
              <a:t>at 11:59pm</a:t>
            </a:r>
          </a:p>
          <a:p>
            <a:pPr lvl="1"/>
            <a:r>
              <a:rPr lang="en-US" dirty="0" smtClean="0"/>
              <a:t>Have a prioritized list of </a:t>
            </a:r>
            <a:r>
              <a:rPr lang="en-US" dirty="0" smtClean="0"/>
              <a:t>QAs </a:t>
            </a:r>
            <a:r>
              <a:rPr lang="en-US" dirty="0" smtClean="0"/>
              <a:t>with one sentence about each QA and why it is </a:t>
            </a:r>
            <a:r>
              <a:rPr lang="en-US" dirty="0" smtClean="0"/>
              <a:t>where it is in </a:t>
            </a:r>
            <a:r>
              <a:rPr lang="en-US" dirty="0" smtClean="0"/>
              <a:t>the list</a:t>
            </a:r>
          </a:p>
          <a:p>
            <a:pPr lvl="1"/>
            <a:r>
              <a:rPr lang="en-US" dirty="0" smtClean="0"/>
              <a:t>A set of scenarios</a:t>
            </a:r>
          </a:p>
          <a:p>
            <a:pPr lvl="1"/>
            <a:r>
              <a:rPr lang="en-US" dirty="0" smtClean="0"/>
              <a:t>Submit your work </a:t>
            </a:r>
            <a:endParaRPr lang="en-US" dirty="0"/>
          </a:p>
          <a:p>
            <a:endParaRPr lang="en-US" dirty="0"/>
          </a:p>
        </p:txBody>
      </p:sp>
    </p:spTree>
    <p:extLst>
      <p:ext uri="{BB962C8B-B14F-4D97-AF65-F5344CB8AC3E}">
        <p14:creationId xmlns:p14="http://schemas.microsoft.com/office/powerpoint/2010/main" val="1111815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10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111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Read about the Quality Attribute Workshop</a:t>
            </a:r>
          </a:p>
          <a:p>
            <a:pPr>
              <a:buNone/>
            </a:pPr>
            <a:r>
              <a:rPr lang="en-US" dirty="0" smtClean="0">
                <a:hlinkClick r:id="rId2"/>
              </a:rPr>
              <a:t>	http://www.sei.cmu.edu/reports/04tn017.pdf</a:t>
            </a:r>
            <a:endParaRPr lang="en-US" dirty="0" smtClean="0"/>
          </a:p>
          <a:p>
            <a:pPr>
              <a:buNone/>
            </a:pPr>
            <a:r>
              <a:rPr lang="en-US" dirty="0" smtClean="0">
                <a:hlinkClick r:id="rId3"/>
              </a:rPr>
              <a:t>	http://www.sei.cmu.edu/reports/03tr016.pdf</a:t>
            </a:r>
            <a:endParaRPr lang="en-US" dirty="0" smtClean="0"/>
          </a:p>
          <a:p>
            <a:pPr>
              <a:buNone/>
            </a:pPr>
            <a:endParaRPr lang="en-US" dirty="0"/>
          </a:p>
          <a:p>
            <a:pPr>
              <a:buNone/>
            </a:pPr>
            <a:r>
              <a:rPr lang="en-US" dirty="0">
                <a:hlinkClick r:id="rId4"/>
              </a:rPr>
              <a:t>http://</a:t>
            </a:r>
            <a:r>
              <a:rPr lang="en-US" dirty="0" smtClean="0">
                <a:hlinkClick r:id="rId4"/>
              </a:rPr>
              <a:t>www.es.mdh.se/pdf_publications/1829.pdf</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View and Controller are used to create specialized Views and Controllers which can be </a:t>
            </a:r>
            <a:r>
              <a:rPr lang="en-US" dirty="0" err="1" smtClean="0"/>
              <a:t>polymorphically</a:t>
            </a:r>
            <a:r>
              <a:rPr lang="en-US" dirty="0" smtClean="0"/>
              <a:t> substituted</a:t>
            </a:r>
          </a:p>
          <a:p>
            <a:r>
              <a:rPr lang="en-US" dirty="0" smtClean="0"/>
              <a:t>Reading is the model of a reading from some sensor</a:t>
            </a:r>
            <a:endParaRPr lang="en-US" dirty="0"/>
          </a:p>
        </p:txBody>
      </p:sp>
      <p:sp>
        <p:nvSpPr>
          <p:cNvPr id="5" name="Rectangle 4"/>
          <p:cNvSpPr/>
          <p:nvPr/>
        </p:nvSpPr>
        <p:spPr>
          <a:xfrm>
            <a:off x="6477000" y="25908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6" name="Rectangle 5"/>
          <p:cNvSpPr/>
          <p:nvPr/>
        </p:nvSpPr>
        <p:spPr>
          <a:xfrm>
            <a:off x="7315200" y="35052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7" name="Rectangle 6"/>
          <p:cNvSpPr/>
          <p:nvPr/>
        </p:nvSpPr>
        <p:spPr>
          <a:xfrm>
            <a:off x="5715000" y="35052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8" name="Straight Arrow Connector 7"/>
          <p:cNvCxnSpPr>
            <a:stCxn id="5" idx="2"/>
            <a:endCxn id="7" idx="0"/>
          </p:cNvCxnSpPr>
          <p:nvPr/>
        </p:nvCxnSpPr>
        <p:spPr>
          <a:xfrm rot="5400000">
            <a:off x="6553200" y="2971800"/>
            <a:ext cx="3048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2"/>
            <a:endCxn id="6" idx="0"/>
          </p:cNvCxnSpPr>
          <p:nvPr/>
        </p:nvCxnSpPr>
        <p:spPr>
          <a:xfrm rot="16200000" flipH="1">
            <a:off x="7353300" y="2933700"/>
            <a:ext cx="304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3"/>
            <a:endCxn id="6" idx="1"/>
          </p:cNvCxnSpPr>
          <p:nvPr/>
        </p:nvCxnSpPr>
        <p:spPr>
          <a:xfrm>
            <a:off x="6934200" y="38862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6934200" y="4111624"/>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096000" y="320040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673864" y="16764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Mouse</a:t>
            </a:r>
            <a:endParaRPr lang="en-US" dirty="0"/>
          </a:p>
        </p:txBody>
      </p:sp>
      <p:sp>
        <p:nvSpPr>
          <p:cNvPr id="14" name="Rectangle 13"/>
          <p:cNvSpPr/>
          <p:nvPr/>
        </p:nvSpPr>
        <p:spPr>
          <a:xfrm>
            <a:off x="5105400" y="472440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TableView</a:t>
            </a:r>
            <a:endParaRPr lang="en-US" dirty="0"/>
          </a:p>
        </p:txBody>
      </p:sp>
      <p:sp>
        <p:nvSpPr>
          <p:cNvPr id="15" name="Rectangle 14"/>
          <p:cNvSpPr/>
          <p:nvPr/>
        </p:nvSpPr>
        <p:spPr>
          <a:xfrm>
            <a:off x="6401812" y="4719636"/>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ListView</a:t>
            </a:r>
            <a:endParaRPr lang="en-US" dirty="0"/>
          </a:p>
        </p:txBody>
      </p:sp>
      <p:sp>
        <p:nvSpPr>
          <p:cNvPr id="17" name="Rectangle 16"/>
          <p:cNvSpPr/>
          <p:nvPr/>
        </p:nvSpPr>
        <p:spPr>
          <a:xfrm>
            <a:off x="7001970" y="1676400"/>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Pen</a:t>
            </a:r>
            <a:endParaRPr lang="en-US" dirty="0"/>
          </a:p>
        </p:txBody>
      </p:sp>
      <p:cxnSp>
        <p:nvCxnSpPr>
          <p:cNvPr id="18" name="Straight Arrow Connector 17"/>
          <p:cNvCxnSpPr>
            <a:endCxn id="5" idx="0"/>
          </p:cNvCxnSpPr>
          <p:nvPr/>
        </p:nvCxnSpPr>
        <p:spPr>
          <a:xfrm>
            <a:off x="6629400" y="2286000"/>
            <a:ext cx="457200"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7" idx="2"/>
            <a:endCxn id="5" idx="0"/>
          </p:cNvCxnSpPr>
          <p:nvPr/>
        </p:nvCxnSpPr>
        <p:spPr>
          <a:xfrm flipH="1">
            <a:off x="7086600" y="2286000"/>
            <a:ext cx="524970"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4" idx="0"/>
            <a:endCxn id="7" idx="2"/>
          </p:cNvCxnSpPr>
          <p:nvPr/>
        </p:nvCxnSpPr>
        <p:spPr>
          <a:xfrm flipV="1">
            <a:off x="5715000" y="4267200"/>
            <a:ext cx="609600" cy="457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5" idx="0"/>
            <a:endCxn id="7" idx="2"/>
          </p:cNvCxnSpPr>
          <p:nvPr/>
        </p:nvCxnSpPr>
        <p:spPr>
          <a:xfrm flipH="1" flipV="1">
            <a:off x="6324600" y="4267200"/>
            <a:ext cx="686812" cy="4524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927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228600" y="1600200"/>
            <a:ext cx="4495800" cy="4525963"/>
          </a:xfrm>
        </p:spPr>
        <p:txBody>
          <a:bodyPr/>
          <a:lstStyle/>
          <a:p>
            <a:r>
              <a:rPr lang="en-US" dirty="0" smtClean="0"/>
              <a:t>This shows normal operation</a:t>
            </a:r>
          </a:p>
          <a:p>
            <a:r>
              <a:rPr lang="en-US" dirty="0" smtClean="0"/>
              <a:t>Update – is the way Reading notifies Views when new data is available</a:t>
            </a:r>
          </a:p>
          <a:p>
            <a:r>
              <a:rPr lang="en-US" dirty="0" smtClean="0"/>
              <a:t>Perform – the Views are asking the Model to do some standard action </a:t>
            </a:r>
            <a:endParaRPr lang="en-US" dirty="0"/>
          </a:p>
        </p:txBody>
      </p:sp>
      <p:pic>
        <p:nvPicPr>
          <p:cNvPr id="140290" name="Picture 2"/>
          <p:cNvPicPr>
            <a:picLocks noChangeAspect="1" noChangeArrowheads="1"/>
          </p:cNvPicPr>
          <p:nvPr/>
        </p:nvPicPr>
        <p:blipFill>
          <a:blip r:embed="rId2"/>
          <a:srcRect/>
          <a:stretch>
            <a:fillRect/>
          </a:stretch>
        </p:blipFill>
        <p:spPr bwMode="auto">
          <a:xfrm>
            <a:off x="4724400" y="1905000"/>
            <a:ext cx="4362450" cy="3781425"/>
          </a:xfrm>
          <a:prstGeom prst="rect">
            <a:avLst/>
          </a:prstGeom>
          <a:noFill/>
          <a:ln w="9525">
            <a:noFill/>
            <a:miter lim="800000"/>
            <a:headEnd/>
            <a:tailEnd/>
          </a:ln>
        </p:spPr>
      </p:pic>
    </p:spTree>
    <p:extLst>
      <p:ext uri="{BB962C8B-B14F-4D97-AF65-F5344CB8AC3E}">
        <p14:creationId xmlns:p14="http://schemas.microsoft.com/office/powerpoint/2010/main" val="2527673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level</a:t>
            </a:r>
            <a:endParaRPr lang="en-US" dirty="0"/>
          </a:p>
        </p:txBody>
      </p:sp>
      <p:sp>
        <p:nvSpPr>
          <p:cNvPr id="3" name="Content Placeholder 2"/>
          <p:cNvSpPr>
            <a:spLocks noGrp="1"/>
          </p:cNvSpPr>
          <p:nvPr>
            <p:ph idx="1"/>
          </p:nvPr>
        </p:nvSpPr>
        <p:spPr>
          <a:xfrm>
            <a:off x="457200" y="1600201"/>
            <a:ext cx="8229600" cy="1295400"/>
          </a:xfrm>
        </p:spPr>
        <p:txBody>
          <a:bodyPr/>
          <a:lstStyle/>
          <a:p>
            <a:r>
              <a:rPr lang="en-US" dirty="0" smtClean="0"/>
              <a:t>Decompose View</a:t>
            </a:r>
          </a:p>
          <a:p>
            <a:r>
              <a:rPr lang="en-US" dirty="0" smtClean="0"/>
              <a:t>Functional decomposition</a:t>
            </a:r>
            <a:endParaRPr lang="en-US" dirty="0"/>
          </a:p>
        </p:txBody>
      </p:sp>
      <p:sp>
        <p:nvSpPr>
          <p:cNvPr id="13" name="Rectangle 12"/>
          <p:cNvSpPr/>
          <p:nvPr/>
        </p:nvSpPr>
        <p:spPr>
          <a:xfrm>
            <a:off x="1207698" y="3455174"/>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14" name="Rectangle 13"/>
          <p:cNvSpPr/>
          <p:nvPr/>
        </p:nvSpPr>
        <p:spPr>
          <a:xfrm>
            <a:off x="2045898" y="436957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15" name="Rectangle 14"/>
          <p:cNvSpPr/>
          <p:nvPr/>
        </p:nvSpPr>
        <p:spPr>
          <a:xfrm>
            <a:off x="445698" y="436957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a:t>
            </a:r>
            <a:endParaRPr lang="en-US" dirty="0"/>
          </a:p>
        </p:txBody>
      </p:sp>
      <p:cxnSp>
        <p:nvCxnSpPr>
          <p:cNvPr id="16" name="Straight Arrow Connector 15"/>
          <p:cNvCxnSpPr>
            <a:stCxn id="13" idx="2"/>
            <a:endCxn id="15" idx="0"/>
          </p:cNvCxnSpPr>
          <p:nvPr/>
        </p:nvCxnSpPr>
        <p:spPr>
          <a:xfrm rot="5400000">
            <a:off x="1283898" y="3836174"/>
            <a:ext cx="3048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2"/>
            <a:endCxn id="14" idx="0"/>
          </p:cNvCxnSpPr>
          <p:nvPr/>
        </p:nvCxnSpPr>
        <p:spPr>
          <a:xfrm rot="16200000" flipH="1">
            <a:off x="2083998" y="3798074"/>
            <a:ext cx="304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3"/>
            <a:endCxn id="14" idx="1"/>
          </p:cNvCxnSpPr>
          <p:nvPr/>
        </p:nvCxnSpPr>
        <p:spPr>
          <a:xfrm>
            <a:off x="1664898" y="4750574"/>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1664898" y="4975998"/>
            <a:ext cx="38100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826698" y="4064774"/>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856461" y="3860612"/>
            <a:ext cx="884538" cy="3013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332960" y="2949677"/>
            <a:ext cx="1286601" cy="6026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3" name="Rectangle 22"/>
          <p:cNvSpPr/>
          <p:nvPr/>
        </p:nvSpPr>
        <p:spPr>
          <a:xfrm>
            <a:off x="7323560" y="4095834"/>
            <a:ext cx="1286601" cy="14296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24" name="Rectangle 23"/>
          <p:cNvSpPr/>
          <p:nvPr/>
        </p:nvSpPr>
        <p:spPr>
          <a:xfrm>
            <a:off x="5723360" y="4088058"/>
            <a:ext cx="1286601" cy="753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25" name="Straight Arrow Connector 24"/>
          <p:cNvCxnSpPr>
            <a:stCxn id="22" idx="2"/>
            <a:endCxn id="24" idx="0"/>
          </p:cNvCxnSpPr>
          <p:nvPr/>
        </p:nvCxnSpPr>
        <p:spPr>
          <a:xfrm flipH="1">
            <a:off x="6366661" y="3552348"/>
            <a:ext cx="609600" cy="5357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2" idx="2"/>
            <a:endCxn id="23" idx="0"/>
          </p:cNvCxnSpPr>
          <p:nvPr/>
        </p:nvCxnSpPr>
        <p:spPr>
          <a:xfrm>
            <a:off x="6976261" y="3552348"/>
            <a:ext cx="990600" cy="5434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4" idx="3"/>
          </p:cNvCxnSpPr>
          <p:nvPr/>
        </p:nvCxnSpPr>
        <p:spPr>
          <a:xfrm flipV="1">
            <a:off x="7009961" y="4461984"/>
            <a:ext cx="335658" cy="27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7323561" y="4685838"/>
            <a:ext cx="21063" cy="157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04361" y="3774596"/>
            <a:ext cx="451184"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694660" y="4313482"/>
            <a:ext cx="1286601" cy="753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31" name="Rectangle 30"/>
          <p:cNvSpPr/>
          <p:nvPr/>
        </p:nvSpPr>
        <p:spPr>
          <a:xfrm>
            <a:off x="5723360" y="4850058"/>
            <a:ext cx="1286601" cy="753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32" name="Rectangle 31"/>
          <p:cNvSpPr/>
          <p:nvPr/>
        </p:nvSpPr>
        <p:spPr>
          <a:xfrm>
            <a:off x="6409160" y="3029053"/>
            <a:ext cx="1286601" cy="6026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33" name="Rectangle 32"/>
          <p:cNvSpPr/>
          <p:nvPr/>
        </p:nvSpPr>
        <p:spPr>
          <a:xfrm>
            <a:off x="6485360" y="3171924"/>
            <a:ext cx="1286601" cy="6026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34" name="Freeform 33"/>
          <p:cNvSpPr/>
          <p:nvPr/>
        </p:nvSpPr>
        <p:spPr>
          <a:xfrm>
            <a:off x="5304261" y="3471347"/>
            <a:ext cx="1320458" cy="832637"/>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4907218" y="3279140"/>
            <a:ext cx="1722521" cy="102568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5913860" y="4658239"/>
            <a:ext cx="1510909" cy="652232"/>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5921881" y="4424458"/>
            <a:ext cx="1510909" cy="652232"/>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77495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1700498" y="1361243"/>
            <a:ext cx="1286601" cy="6026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6" name="Rectangle 5"/>
          <p:cNvSpPr/>
          <p:nvPr/>
        </p:nvSpPr>
        <p:spPr>
          <a:xfrm>
            <a:off x="2691098" y="2507400"/>
            <a:ext cx="1286601" cy="14296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7" name="Rectangle 6"/>
          <p:cNvSpPr/>
          <p:nvPr/>
        </p:nvSpPr>
        <p:spPr>
          <a:xfrm>
            <a:off x="1090898" y="2499624"/>
            <a:ext cx="1286601" cy="753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8" name="Straight Arrow Connector 7"/>
          <p:cNvCxnSpPr>
            <a:stCxn id="5" idx="2"/>
            <a:endCxn id="7" idx="0"/>
          </p:cNvCxnSpPr>
          <p:nvPr/>
        </p:nvCxnSpPr>
        <p:spPr>
          <a:xfrm flipH="1">
            <a:off x="1734199" y="1963914"/>
            <a:ext cx="609600" cy="5357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2"/>
            <a:endCxn id="6" idx="0"/>
          </p:cNvCxnSpPr>
          <p:nvPr/>
        </p:nvCxnSpPr>
        <p:spPr>
          <a:xfrm>
            <a:off x="2343799" y="1963914"/>
            <a:ext cx="990600" cy="5434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3"/>
          </p:cNvCxnSpPr>
          <p:nvPr/>
        </p:nvCxnSpPr>
        <p:spPr>
          <a:xfrm flipV="1">
            <a:off x="2377499" y="2873550"/>
            <a:ext cx="335658" cy="27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691099" y="3097404"/>
            <a:ext cx="21063" cy="157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471899" y="2186162"/>
            <a:ext cx="451184"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2198" y="2725048"/>
            <a:ext cx="1286601" cy="753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14" name="Rectangle 13"/>
          <p:cNvSpPr/>
          <p:nvPr/>
        </p:nvSpPr>
        <p:spPr>
          <a:xfrm>
            <a:off x="1090898" y="3261624"/>
            <a:ext cx="1286601" cy="753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15" name="Rectangle 14"/>
          <p:cNvSpPr/>
          <p:nvPr/>
        </p:nvSpPr>
        <p:spPr>
          <a:xfrm>
            <a:off x="1776698" y="1440619"/>
            <a:ext cx="1286601" cy="6026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16" name="Rectangle 15"/>
          <p:cNvSpPr/>
          <p:nvPr/>
        </p:nvSpPr>
        <p:spPr>
          <a:xfrm>
            <a:off x="1852898" y="1583490"/>
            <a:ext cx="1286601" cy="6026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17" name="Freeform 16"/>
          <p:cNvSpPr/>
          <p:nvPr/>
        </p:nvSpPr>
        <p:spPr>
          <a:xfrm>
            <a:off x="671799" y="1882913"/>
            <a:ext cx="1320458" cy="832637"/>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74756" y="1690706"/>
            <a:ext cx="1722521" cy="102568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281398" y="3069805"/>
            <a:ext cx="1510909" cy="652232"/>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1289419" y="2836024"/>
            <a:ext cx="1510909" cy="652232"/>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Rectangle 20"/>
          <p:cNvSpPr/>
          <p:nvPr/>
        </p:nvSpPr>
        <p:spPr>
          <a:xfrm>
            <a:off x="6178670" y="5368767"/>
            <a:ext cx="2857500"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a:t>
            </a:r>
            <a:endParaRPr lang="en-US" dirty="0"/>
          </a:p>
        </p:txBody>
      </p:sp>
      <p:sp>
        <p:nvSpPr>
          <p:cNvPr id="22" name="Right Arrow 21"/>
          <p:cNvSpPr/>
          <p:nvPr/>
        </p:nvSpPr>
        <p:spPr>
          <a:xfrm rot="2497315">
            <a:off x="3112903" y="4412256"/>
            <a:ext cx="9144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444744" y="4382172"/>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4" name="Rectangle 23"/>
          <p:cNvSpPr/>
          <p:nvPr/>
        </p:nvSpPr>
        <p:spPr>
          <a:xfrm>
            <a:off x="6712070" y="5529105"/>
            <a:ext cx="1752600" cy="381000"/>
          </a:xfrm>
          <a:prstGeom prst="rec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Editor Model</a:t>
            </a:r>
            <a:endParaRPr lang="en-US" dirty="0"/>
          </a:p>
        </p:txBody>
      </p:sp>
      <p:sp>
        <p:nvSpPr>
          <p:cNvPr id="25" name="Rectangle 24"/>
          <p:cNvSpPr/>
          <p:nvPr/>
        </p:nvSpPr>
        <p:spPr>
          <a:xfrm>
            <a:off x="4578470" y="5338605"/>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26" name="Straight Arrow Connector 25"/>
          <p:cNvCxnSpPr/>
          <p:nvPr/>
        </p:nvCxnSpPr>
        <p:spPr>
          <a:xfrm flipH="1">
            <a:off x="5188070" y="4991772"/>
            <a:ext cx="866274" cy="346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054344" y="4991772"/>
            <a:ext cx="1534026" cy="537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797670" y="5719605"/>
            <a:ext cx="914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flipV="1">
            <a:off x="5797670" y="5910105"/>
            <a:ext cx="914400" cy="3492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959470" y="5033805"/>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3549770" y="5564029"/>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32" name="Rectangle 31"/>
          <p:cNvSpPr/>
          <p:nvPr/>
        </p:nvSpPr>
        <p:spPr>
          <a:xfrm>
            <a:off x="4578470" y="6100605"/>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33" name="Freeform 32"/>
          <p:cNvSpPr/>
          <p:nvPr/>
        </p:nvSpPr>
        <p:spPr>
          <a:xfrm>
            <a:off x="4760949" y="5900079"/>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768970" y="5666298"/>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4099212" y="4720984"/>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3702170" y="4526556"/>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Arrow Connector 36"/>
          <p:cNvCxnSpPr/>
          <p:nvPr/>
        </p:nvCxnSpPr>
        <p:spPr>
          <a:xfrm>
            <a:off x="6407270" y="5033805"/>
            <a:ext cx="120015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5302370" y="4262276"/>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39" name="Rectangle 38"/>
          <p:cNvSpPr/>
          <p:nvPr/>
        </p:nvSpPr>
        <p:spPr>
          <a:xfrm>
            <a:off x="5378570" y="4341652"/>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0" name="Rectangle 39"/>
          <p:cNvSpPr/>
          <p:nvPr/>
        </p:nvSpPr>
        <p:spPr>
          <a:xfrm>
            <a:off x="5454770" y="4484523"/>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Tree>
    <p:extLst>
      <p:ext uri="{BB962C8B-B14F-4D97-AF65-F5344CB8AC3E}">
        <p14:creationId xmlns:p14="http://schemas.microsoft.com/office/powerpoint/2010/main" val="1368093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587244" y="2535622"/>
            <a:ext cx="2857500"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a:t>
            </a:r>
            <a:endParaRPr lang="en-US" dirty="0"/>
          </a:p>
        </p:txBody>
      </p:sp>
      <p:sp>
        <p:nvSpPr>
          <p:cNvPr id="5" name="Rectangle 4"/>
          <p:cNvSpPr/>
          <p:nvPr/>
        </p:nvSpPr>
        <p:spPr>
          <a:xfrm>
            <a:off x="1853318" y="154902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6" name="Rectangle 5"/>
          <p:cNvSpPr/>
          <p:nvPr/>
        </p:nvSpPr>
        <p:spPr>
          <a:xfrm>
            <a:off x="3120644" y="2695960"/>
            <a:ext cx="1752600" cy="381000"/>
          </a:xfrm>
          <a:prstGeom prst="rec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Editor Model</a:t>
            </a:r>
            <a:endParaRPr lang="en-US" dirty="0"/>
          </a:p>
        </p:txBody>
      </p:sp>
      <p:sp>
        <p:nvSpPr>
          <p:cNvPr id="7" name="Rectangle 6"/>
          <p:cNvSpPr/>
          <p:nvPr/>
        </p:nvSpPr>
        <p:spPr>
          <a:xfrm>
            <a:off x="987044" y="250546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8" name="Straight Arrow Connector 7"/>
          <p:cNvCxnSpPr/>
          <p:nvPr/>
        </p:nvCxnSpPr>
        <p:spPr>
          <a:xfrm flipH="1">
            <a:off x="1596644" y="2158627"/>
            <a:ext cx="866274" cy="346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462918" y="2158627"/>
            <a:ext cx="1534026" cy="537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206244" y="2886460"/>
            <a:ext cx="914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2206244" y="3076960"/>
            <a:ext cx="914400" cy="3492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368044" y="220066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1656" y="273088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14" name="Rectangle 13"/>
          <p:cNvSpPr/>
          <p:nvPr/>
        </p:nvSpPr>
        <p:spPr>
          <a:xfrm>
            <a:off x="987044" y="326746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15" name="Freeform 14"/>
          <p:cNvSpPr/>
          <p:nvPr/>
        </p:nvSpPr>
        <p:spPr>
          <a:xfrm>
            <a:off x="1169523" y="3066934"/>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1177544" y="2833153"/>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07786" y="1887839"/>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10744" y="1693411"/>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2815844" y="2200660"/>
            <a:ext cx="120015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710944" y="1429131"/>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1" name="Rectangle 20"/>
          <p:cNvSpPr/>
          <p:nvPr/>
        </p:nvSpPr>
        <p:spPr>
          <a:xfrm>
            <a:off x="1787144" y="150850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2" name="Rectangle 21"/>
          <p:cNvSpPr/>
          <p:nvPr/>
        </p:nvSpPr>
        <p:spPr>
          <a:xfrm>
            <a:off x="1863344" y="1651378"/>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3" name="Rectangle 22"/>
          <p:cNvSpPr/>
          <p:nvPr/>
        </p:nvSpPr>
        <p:spPr>
          <a:xfrm>
            <a:off x="4981074" y="5304552"/>
            <a:ext cx="2410326"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Model</a:t>
            </a:r>
            <a:endParaRPr lang="en-US" dirty="0"/>
          </a:p>
        </p:txBody>
      </p:sp>
      <p:sp>
        <p:nvSpPr>
          <p:cNvPr id="24" name="Rectangle 23"/>
          <p:cNvSpPr/>
          <p:nvPr/>
        </p:nvSpPr>
        <p:spPr>
          <a:xfrm>
            <a:off x="4247148" y="431795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25" name="Rectangle 24"/>
          <p:cNvSpPr/>
          <p:nvPr/>
        </p:nvSpPr>
        <p:spPr>
          <a:xfrm>
            <a:off x="5514474" y="5464890"/>
            <a:ext cx="1752600" cy="381000"/>
          </a:xfrm>
          <a:prstGeom prst="rect">
            <a:avLst/>
          </a:prstGeom>
          <a:gradFill>
            <a:gsLst>
              <a:gs pos="0">
                <a:srgbClr val="DDEBCF"/>
              </a:gs>
              <a:gs pos="50000">
                <a:srgbClr val="9CB86E"/>
              </a:gs>
              <a:gs pos="100000">
                <a:srgbClr val="156B13"/>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Editor Model</a:t>
            </a:r>
            <a:endParaRPr lang="en-US" dirty="0"/>
          </a:p>
        </p:txBody>
      </p:sp>
      <p:sp>
        <p:nvSpPr>
          <p:cNvPr id="26" name="Rectangle 25"/>
          <p:cNvSpPr/>
          <p:nvPr/>
        </p:nvSpPr>
        <p:spPr>
          <a:xfrm>
            <a:off x="3380874" y="527439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Editor</a:t>
            </a:r>
            <a:endParaRPr lang="en-US" dirty="0"/>
          </a:p>
        </p:txBody>
      </p:sp>
      <p:cxnSp>
        <p:nvCxnSpPr>
          <p:cNvPr id="27" name="Straight Arrow Connector 26"/>
          <p:cNvCxnSpPr>
            <a:stCxn id="24" idx="2"/>
            <a:endCxn id="26" idx="0"/>
          </p:cNvCxnSpPr>
          <p:nvPr/>
        </p:nvCxnSpPr>
        <p:spPr>
          <a:xfrm rot="5400000">
            <a:off x="4250195" y="4667836"/>
            <a:ext cx="346833" cy="866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4" idx="2"/>
            <a:endCxn id="25" idx="0"/>
          </p:cNvCxnSpPr>
          <p:nvPr/>
        </p:nvCxnSpPr>
        <p:spPr>
          <a:xfrm rot="16200000" flipH="1">
            <a:off x="5355095" y="4429210"/>
            <a:ext cx="537333" cy="1534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6" idx="3"/>
            <a:endCxn id="25" idx="1"/>
          </p:cNvCxnSpPr>
          <p:nvPr/>
        </p:nvCxnSpPr>
        <p:spPr>
          <a:xfrm>
            <a:off x="4600074" y="565539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flipV="1">
            <a:off x="4600074" y="5845890"/>
            <a:ext cx="914400" cy="3492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761874" y="4969590"/>
            <a:ext cx="685800" cy="30480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352174" y="5499814"/>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menu</a:t>
            </a:r>
            <a:endParaRPr lang="en-US" dirty="0"/>
          </a:p>
        </p:txBody>
      </p:sp>
      <p:sp>
        <p:nvSpPr>
          <p:cNvPr id="33" name="Rectangle 32"/>
          <p:cNvSpPr/>
          <p:nvPr/>
        </p:nvSpPr>
        <p:spPr>
          <a:xfrm>
            <a:off x="3380874" y="6036390"/>
            <a:ext cx="1219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Properties editor</a:t>
            </a:r>
            <a:endParaRPr lang="en-US" dirty="0"/>
          </a:p>
        </p:txBody>
      </p:sp>
      <p:sp>
        <p:nvSpPr>
          <p:cNvPr id="34" name="Freeform 33"/>
          <p:cNvSpPr/>
          <p:nvPr/>
        </p:nvSpPr>
        <p:spPr>
          <a:xfrm>
            <a:off x="3563353" y="5835864"/>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3571374" y="5602083"/>
            <a:ext cx="1431758" cy="659731"/>
          </a:xfrm>
          <a:custGeom>
            <a:avLst/>
            <a:gdLst>
              <a:gd name="connsiteX0" fmla="*/ 0 w 1431758"/>
              <a:gd name="connsiteY0" fmla="*/ 0 h 659731"/>
              <a:gd name="connsiteX1" fmla="*/ 493295 w 1431758"/>
              <a:gd name="connsiteY1" fmla="*/ 553452 h 659731"/>
              <a:gd name="connsiteX2" fmla="*/ 1431758 w 1431758"/>
              <a:gd name="connsiteY2" fmla="*/ 637673 h 659731"/>
            </a:gdLst>
            <a:ahLst/>
            <a:cxnLst>
              <a:cxn ang="0">
                <a:pos x="connsiteX0" y="connsiteY0"/>
              </a:cxn>
              <a:cxn ang="0">
                <a:pos x="connsiteX1" y="connsiteY1"/>
              </a:cxn>
              <a:cxn ang="0">
                <a:pos x="connsiteX2" y="connsiteY2"/>
              </a:cxn>
            </a:cxnLst>
            <a:rect l="l" t="t" r="r" b="b"/>
            <a:pathLst>
              <a:path w="1431758" h="659731">
                <a:moveTo>
                  <a:pt x="0" y="0"/>
                </a:moveTo>
                <a:cubicBezTo>
                  <a:pt x="127334" y="223586"/>
                  <a:pt x="254669" y="447173"/>
                  <a:pt x="493295" y="553452"/>
                </a:cubicBezTo>
                <a:cubicBezTo>
                  <a:pt x="731921" y="659731"/>
                  <a:pt x="1431758" y="637673"/>
                  <a:pt x="1431758" y="637673"/>
                </a:cubicBezTo>
              </a:path>
            </a:pathLst>
          </a:cu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2901616" y="4656769"/>
            <a:ext cx="1251284" cy="842210"/>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2504574" y="4462341"/>
            <a:ext cx="1632284" cy="1037473"/>
          </a:xfrm>
          <a:custGeom>
            <a:avLst/>
            <a:gdLst>
              <a:gd name="connsiteX0" fmla="*/ 0 w 1251284"/>
              <a:gd name="connsiteY0" fmla="*/ 842210 h 842210"/>
              <a:gd name="connsiteX1" fmla="*/ 1251284 w 1251284"/>
              <a:gd name="connsiteY1" fmla="*/ 0 h 842210"/>
            </a:gdLst>
            <a:ahLst/>
            <a:cxnLst>
              <a:cxn ang="0">
                <a:pos x="connsiteX0" y="connsiteY0"/>
              </a:cxn>
              <a:cxn ang="0">
                <a:pos x="connsiteX1" y="connsiteY1"/>
              </a:cxn>
            </a:cxnLst>
            <a:rect l="l" t="t" r="r" b="b"/>
            <a:pathLst>
              <a:path w="1251284" h="842210">
                <a:moveTo>
                  <a:pt x="0" y="842210"/>
                </a:moveTo>
                <a:lnTo>
                  <a:pt x="1251284" y="0"/>
                </a:lnTo>
              </a:path>
            </a:pathLst>
          </a:custGeom>
          <a:ln>
            <a:solidFill>
              <a:srgbClr val="FF000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Arrow Connector 37"/>
          <p:cNvCxnSpPr>
            <a:endCxn id="23" idx="0"/>
          </p:cNvCxnSpPr>
          <p:nvPr/>
        </p:nvCxnSpPr>
        <p:spPr>
          <a:xfrm>
            <a:off x="5209674" y="4969590"/>
            <a:ext cx="976563"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104774" y="4198061"/>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0" name="Rectangle 39"/>
          <p:cNvSpPr/>
          <p:nvPr/>
        </p:nvSpPr>
        <p:spPr>
          <a:xfrm>
            <a:off x="4180974" y="4277437"/>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1" name="Rectangle 40"/>
          <p:cNvSpPr/>
          <p:nvPr/>
        </p:nvSpPr>
        <p:spPr>
          <a:xfrm>
            <a:off x="4257174" y="4420308"/>
            <a:ext cx="1219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2" name="Rectangle 41"/>
          <p:cNvSpPr/>
          <p:nvPr/>
        </p:nvSpPr>
        <p:spPr>
          <a:xfrm>
            <a:off x="8077200" y="5304552"/>
            <a:ext cx="914400" cy="134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DataBase</a:t>
            </a:r>
            <a:endParaRPr lang="en-US" sz="1400" dirty="0"/>
          </a:p>
        </p:txBody>
      </p:sp>
      <p:cxnSp>
        <p:nvCxnSpPr>
          <p:cNvPr id="43" name="Straight Arrow Connector 42"/>
          <p:cNvCxnSpPr/>
          <p:nvPr/>
        </p:nvCxnSpPr>
        <p:spPr>
          <a:xfrm>
            <a:off x="7391400" y="6261814"/>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10800000">
            <a:off x="7391400" y="5845890"/>
            <a:ext cx="7239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Right Arrow 44"/>
          <p:cNvSpPr/>
          <p:nvPr/>
        </p:nvSpPr>
        <p:spPr>
          <a:xfrm rot="2497315">
            <a:off x="1939544" y="4522502"/>
            <a:ext cx="9144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801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30901</TotalTime>
  <Words>1539</Words>
  <Application>Microsoft Office PowerPoint</Application>
  <PresentationFormat>On-screen Show (4:3)</PresentationFormat>
  <Paragraphs>271</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ＭＳ Ｐゴシック</vt:lpstr>
      <vt:lpstr>Arial</vt:lpstr>
      <vt:lpstr>Calibri</vt:lpstr>
      <vt:lpstr>Verdana</vt:lpstr>
      <vt:lpstr>ヒラギノ角ゴ Pro W3</vt:lpstr>
      <vt:lpstr>syse802Template</vt:lpstr>
      <vt:lpstr>CpSc 875</vt:lpstr>
      <vt:lpstr>Interactive computing</vt:lpstr>
      <vt:lpstr>Model-View-Controller</vt:lpstr>
      <vt:lpstr>Model-View-Controller</vt:lpstr>
      <vt:lpstr>Model-View-Controller</vt:lpstr>
      <vt:lpstr>Model-View-Controller</vt:lpstr>
      <vt:lpstr>Next level</vt:lpstr>
      <vt:lpstr>PowerPoint Presentation</vt:lpstr>
      <vt:lpstr>PowerPoint Presentation</vt:lpstr>
      <vt:lpstr>What are the essentials?</vt:lpstr>
      <vt:lpstr>Master/Slave</vt:lpstr>
      <vt:lpstr>Master drives the system</vt:lpstr>
      <vt:lpstr>MVC</vt:lpstr>
      <vt:lpstr>PowerPoint Presentation</vt:lpstr>
      <vt:lpstr>NOAA architecture document</vt:lpstr>
      <vt:lpstr>Table of Contents</vt:lpstr>
      <vt:lpstr>Table of Contents</vt:lpstr>
      <vt:lpstr>Architecture</vt:lpstr>
      <vt:lpstr>Context</vt:lpstr>
      <vt:lpstr>Driving requirements</vt:lpstr>
      <vt:lpstr>QAW - 1</vt:lpstr>
      <vt:lpstr>QAW - 2</vt:lpstr>
      <vt:lpstr>QAW - 3</vt:lpstr>
      <vt:lpstr>QAW - 4</vt:lpstr>
      <vt:lpstr>PowerPoint Presentation</vt:lpstr>
      <vt:lpstr>PowerPoint Presentation</vt:lpstr>
      <vt:lpstr>QA Scenario</vt:lpstr>
      <vt:lpstr>Output from QAW</vt:lpstr>
      <vt:lpstr>QAW Roles</vt:lpstr>
      <vt:lpstr>The executive</vt:lpstr>
      <vt:lpstr>The architect</vt:lpstr>
      <vt:lpstr>The developer</vt:lpstr>
      <vt:lpstr>The customer</vt:lpstr>
      <vt:lpstr>Scenario</vt:lpstr>
      <vt:lpstr>PowerPoint Presentation</vt:lpstr>
      <vt:lpstr>Parking lot</vt:lpstr>
      <vt:lpstr>Infotainment architecture</vt:lpstr>
      <vt:lpstr>PowerPoint Presentation</vt:lpstr>
      <vt:lpstr>QAW</vt:lpstr>
      <vt:lpstr>PowerPoint Presentation</vt:lpstr>
      <vt:lpstr>PowerPoint Presentation</vt:lpstr>
      <vt:lpstr>Next steps</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John Mcgregor</cp:lastModifiedBy>
  <cp:revision>46</cp:revision>
  <dcterms:created xsi:type="dcterms:W3CDTF">2011-01-20T16:00:40Z</dcterms:created>
  <dcterms:modified xsi:type="dcterms:W3CDTF">2019-01-28T20:41:39Z</dcterms:modified>
</cp:coreProperties>
</file>