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8" r:id="rId4"/>
    <p:sldId id="260" r:id="rId5"/>
    <p:sldId id="261" r:id="rId6"/>
    <p:sldId id="262" r:id="rId7"/>
    <p:sldId id="263" r:id="rId8"/>
    <p:sldId id="267" r:id="rId9"/>
    <p:sldId id="264" r:id="rId10"/>
    <p:sldId id="265" r:id="rId11"/>
    <p:sldId id="266" r:id="rId12"/>
    <p:sldId id="268" r:id="rId13"/>
    <p:sldId id="259" r:id="rId14"/>
    <p:sldId id="269" r:id="rId15"/>
    <p:sldId id="270" r:id="rId16"/>
    <p:sldId id="273" r:id="rId17"/>
    <p:sldId id="271" r:id="rId18"/>
    <p:sldId id="274" r:id="rId19"/>
    <p:sldId id="257" r:id="rId20"/>
    <p:sldId id="278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99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9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7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0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94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5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94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00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4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5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4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ED91B-6435-4EAE-88BB-BAE2AB4FDE07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E833C-C955-480A-BA26-95BC168A8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5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apparchguide.codeplex.com/wikipage?title=Chapter%203%20-%20Architecture%20and%20Design%20Guideline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elard.com/asce/user-group/05-Nov-2008/Standards_update_OMG_15026.pdf" TargetMode="External"/><Relationship Id="rId2" Type="http://schemas.openxmlformats.org/officeDocument/2006/relationships/hyperlink" Target="http://public.dhe.ibm.com/common/ssi/ecm/en/ral14048usen/RAL14048USEN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lir.ul.ie/bitstream/handle/10344/3124/Finnegan_2013_process.pdf?sequence=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q.osd.mil/se/webinars/2009-07-07-SECIE-Safety-in-Software-and-Human-Intensive-Systems-Leveson-brief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D. McGregor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7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Inter-relationships among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Boundary of the item and the item's interfaces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Assumptions concerning the effects of the item's behavior on other items or elements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Requirements either received from other items, or elements, or environmental conditions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Requirements on other items, elements and the environment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allocation and distribution of functions among the systems and elements involved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Operating scenarios for each item, in case they impact the items ́ functionality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741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 goals can be defined fairly </a:t>
            </a:r>
            <a:r>
              <a:rPr lang="en-US" dirty="0" smtClean="0"/>
              <a:t>simple. </a:t>
            </a:r>
            <a:r>
              <a:rPr lang="en-US" dirty="0" smtClean="0"/>
              <a:t>In most cases they are the opposite of a hazard. Let’s assume you drive at night. A sudden loss of all headlights would be hazardous. So, the safety goal may look like this:</a:t>
            </a:r>
          </a:p>
          <a:p>
            <a:pPr marL="457200" lvl="1" indent="0">
              <a:buNone/>
            </a:pPr>
            <a:r>
              <a:rPr lang="en-US" dirty="0" smtClean="0"/>
              <a:t>At night the headlights must not go off unintended while driving.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678516"/>
            <a:ext cx="3200400" cy="2179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8081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process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55970"/>
            <a:ext cx="8534400" cy="41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7856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Systems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 15026 - System and Software Assurance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819400"/>
            <a:ext cx="7696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“System and software assurance focuses on the management of risk and assurance of safety, security, and dependability within the context of system and software life cycles.”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911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555168"/>
            <a:ext cx="8001000" cy="5156199"/>
          </a:xfrm>
        </p:spPr>
      </p:pic>
    </p:spTree>
    <p:extLst>
      <p:ext uri="{BB962C8B-B14F-4D97-AF65-F5344CB8AC3E}">
        <p14:creationId xmlns:p14="http://schemas.microsoft.com/office/powerpoint/2010/main" val="3998363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 Structuring Notation (GSN) – University of York</a:t>
            </a:r>
          </a:p>
          <a:p>
            <a:r>
              <a:rPr lang="en-US" dirty="0" smtClean="0"/>
              <a:t>Claims-Argument-Evidence (CAE) – </a:t>
            </a:r>
            <a:r>
              <a:rPr lang="en-US" dirty="0" err="1" smtClean="0"/>
              <a:t>Adelard</a:t>
            </a:r>
            <a:endParaRPr lang="en-US" dirty="0" smtClean="0"/>
          </a:p>
          <a:p>
            <a:r>
              <a:rPr lang="en-US" dirty="0" smtClean="0"/>
              <a:t>Both used most widely in safety assurance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35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GSN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28" y="1828800"/>
            <a:ext cx="8453523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9562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Claims, Argument, and Evidence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490283"/>
            <a:ext cx="7921063" cy="5372030"/>
          </a:xfrm>
        </p:spPr>
      </p:pic>
    </p:spTree>
    <p:extLst>
      <p:ext uri="{BB962C8B-B14F-4D97-AF65-F5344CB8AC3E}">
        <p14:creationId xmlns:p14="http://schemas.microsoft.com/office/powerpoint/2010/main" val="8847539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case at Microsoft</a:t>
            </a:r>
          </a:p>
          <a:p>
            <a:r>
              <a:rPr lang="en-US" dirty="0" smtClean="0">
                <a:hlinkClick r:id="rId2"/>
              </a:rPr>
              <a:t>http://apparchguide.codeplex.com/wikipage?title=Chapter%203%20-%20Architecture%20and%20Design%20Guidelines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399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http://public.dhe.ibm.com/common/ssi/ecm/en/ral14048usen/RAL14048USEN.PDF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http://www.adelard.com/asce/user-group/05-Nov-2008/Standards_update_OMG_15026.pdf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http://ulir.ul.ie/bitstream/handle/10344/3124/Finnegan_2013_process.pdf?sequence=2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536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first…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www.acq.osd.mil/se/webinars/2009-07-07-SECIE-Safety-in-Software-and-Human-Intensive-Systems-Leveson-brief.pdf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5610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http://www.slideshare.net/lenbass/design-consequences-of-dev-ops-practices?related=2</a:t>
            </a:r>
          </a:p>
        </p:txBody>
      </p:sp>
    </p:spTree>
    <p:extLst>
      <p:ext uri="{BB962C8B-B14F-4D97-AF65-F5344CB8AC3E}">
        <p14:creationId xmlns:p14="http://schemas.microsoft.com/office/powerpoint/2010/main" val="3391540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</a:t>
            </a:r>
            <a:r>
              <a:rPr lang="en-US" dirty="0" smtClean="0"/>
              <a:t>4 introduces architecture competence</a:t>
            </a:r>
          </a:p>
          <a:p>
            <a:r>
              <a:rPr lang="en-US" dirty="0" smtClean="0"/>
              <a:t>Map each of the 4 items to activities we have done in this course. Submit a brief summary.</a:t>
            </a:r>
          </a:p>
          <a:p>
            <a:r>
              <a:rPr lang="en-US" dirty="0" smtClean="0"/>
              <a:t>Redesign your CACC model to fit the constraints of Ocarina. Submit screen prints of the petri net.</a:t>
            </a:r>
            <a:endParaRPr lang="en-US" dirty="0" smtClean="0"/>
          </a:p>
          <a:p>
            <a:r>
              <a:rPr lang="en-US" dirty="0" smtClean="0"/>
              <a:t>Delivered via email by </a:t>
            </a:r>
            <a:r>
              <a:rPr lang="en-US" dirty="0" smtClean="0"/>
              <a:t>11:59pm</a:t>
            </a:r>
            <a:r>
              <a:rPr lang="en-US" dirty="0" smtClean="0"/>
              <a:t> </a:t>
            </a:r>
            <a:r>
              <a:rPr lang="en-US" dirty="0" smtClean="0"/>
              <a:t>April 8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3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 26262 - Functional Safety – Road Vehicles</a:t>
            </a:r>
          </a:p>
          <a:p>
            <a:r>
              <a:rPr lang="en-US" dirty="0" smtClean="0"/>
              <a:t>IEC 61508 -&gt; ISO 26262</a:t>
            </a:r>
          </a:p>
          <a:p>
            <a:r>
              <a:rPr lang="en-US" dirty="0" smtClean="0"/>
              <a:t>IEC 61508 was not cancelled which means that  users of 26262 need to be familiar with 61508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2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Skill is the learned capacity to carry out pre-determined results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Competence is the power to: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manage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make decisions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issue instructions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 smtClean="0"/>
              <a:t>	represent the organization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Qualification is proven by the relevant certificate.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854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Digression – architecture competence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</a:t>
            </a:r>
            <a:r>
              <a:rPr lang="en-US" dirty="0" smtClean="0"/>
              <a:t>anage – the architecture and the architecture process</a:t>
            </a:r>
          </a:p>
          <a:p>
            <a:endParaRPr lang="en-US" dirty="0" smtClean="0"/>
          </a:p>
          <a:p>
            <a:r>
              <a:rPr lang="en-US" dirty="0" smtClean="0"/>
              <a:t>make decisions – architectural decisions</a:t>
            </a:r>
          </a:p>
          <a:p>
            <a:endParaRPr lang="en-US" dirty="0" smtClean="0"/>
          </a:p>
          <a:p>
            <a:r>
              <a:rPr lang="en-US" dirty="0" smtClean="0"/>
              <a:t>issue instructions – to requirements people and implementation people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represent the organization – to other business units, customers, and the profession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410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 manager – cooperates with other team members to assure that processes are defined by the appropriate people in a project</a:t>
            </a:r>
          </a:p>
          <a:p>
            <a:r>
              <a:rPr lang="en-US" dirty="0" smtClean="0"/>
              <a:t>Safety assessor – evaluates projects and process definitions from the outside to check for compliance;  documents equivalences and exceptions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15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of the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related to functional safety is identifiable</a:t>
            </a:r>
          </a:p>
          <a:p>
            <a:pPr lvl="1"/>
            <a:r>
              <a:rPr lang="en-US" dirty="0" smtClean="0"/>
              <a:t>Automotive Safety Integrity Level (ASIL)</a:t>
            </a:r>
          </a:p>
          <a:p>
            <a:r>
              <a:rPr lang="en-US" dirty="0" smtClean="0"/>
              <a:t>Requirements that logically belong together should be arranged closely to one another</a:t>
            </a:r>
          </a:p>
          <a:p>
            <a:r>
              <a:rPr lang="en-US" dirty="0" smtClean="0"/>
              <a:t>Documentation could be formal, semi-formal or informal</a:t>
            </a:r>
          </a:p>
          <a:p>
            <a:r>
              <a:rPr lang="en-US" dirty="0" smtClean="0"/>
              <a:t>Use cases for example are semi-formal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847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of the standard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ID – The specific ID number for each requirement is automatically generated by DOORS.</a:t>
            </a:r>
          </a:p>
          <a:p>
            <a:endParaRPr lang="en-US" dirty="0" smtClean="0"/>
          </a:p>
          <a:p>
            <a:r>
              <a:rPr lang="en-US" dirty="0" smtClean="0"/>
              <a:t>State – The state indicates the maturity of each individual requirement. Rational DOORS enables the maturity level to be chosen from a </a:t>
            </a:r>
            <a:r>
              <a:rPr lang="en-US" dirty="0" err="1" smtClean="0"/>
              <a:t>picklist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ASIL – The Automotive Safety Integrity Level (ASIL) shows the safety rating of a function, requirement or architectural element. These rating definitions can also be chosen from a </a:t>
            </a:r>
            <a:r>
              <a:rPr lang="en-US" dirty="0" err="1" smtClean="0"/>
              <a:t>picklist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32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outline processes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924800" cy="500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7214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2184</TotalTime>
  <Words>559</Words>
  <Application>Microsoft Office PowerPoint</Application>
  <PresentationFormat>On-screen Show (4:3)</PresentationFormat>
  <Paragraphs>85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Standards</vt:lpstr>
      <vt:lpstr>But first…</vt:lpstr>
      <vt:lpstr>Domain standards</vt:lpstr>
      <vt:lpstr>Definitions</vt:lpstr>
      <vt:lpstr>Digression – architecture competence</vt:lpstr>
      <vt:lpstr>Safety</vt:lpstr>
      <vt:lpstr>Requirements of the standard</vt:lpstr>
      <vt:lpstr>Requirements of the standard - 2</vt:lpstr>
      <vt:lpstr>Standards outline processes</vt:lpstr>
      <vt:lpstr>Inter-relationships among items</vt:lpstr>
      <vt:lpstr>Safety goals</vt:lpstr>
      <vt:lpstr>Hierarchical process</vt:lpstr>
      <vt:lpstr>Software Systems Engineering</vt:lpstr>
      <vt:lpstr>Meta-model</vt:lpstr>
      <vt:lpstr>Notations</vt:lpstr>
      <vt:lpstr>GSN</vt:lpstr>
      <vt:lpstr>Claims, Argument, and Evidence</vt:lpstr>
      <vt:lpstr>Internal standards</vt:lpstr>
      <vt:lpstr>PowerPoint Presentation</vt:lpstr>
      <vt:lpstr>DevOps</vt:lpstr>
      <vt:lpstr>Here’s what you are going to do…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23</cp:revision>
  <dcterms:created xsi:type="dcterms:W3CDTF">2014-03-30T15:47:45Z</dcterms:created>
  <dcterms:modified xsi:type="dcterms:W3CDTF">2015-04-02T10:50:38Z</dcterms:modified>
</cp:coreProperties>
</file>