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60" r:id="rId2"/>
    <p:sldId id="270" r:id="rId3"/>
    <p:sldId id="277" r:id="rId4"/>
    <p:sldId id="278" r:id="rId5"/>
    <p:sldId id="261" r:id="rId6"/>
    <p:sldId id="280" r:id="rId7"/>
    <p:sldId id="271" r:id="rId8"/>
    <p:sldId id="273" r:id="rId9"/>
    <p:sldId id="279" r:id="rId10"/>
    <p:sldId id="262" r:id="rId11"/>
    <p:sldId id="263" r:id="rId12"/>
    <p:sldId id="265" r:id="rId13"/>
    <p:sldId id="266" r:id="rId14"/>
    <p:sldId id="264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74" d="100"/>
          <a:sy n="74" d="100"/>
        </p:scale>
        <p:origin x="-106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42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4/6/2015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ieeexplore.ieee.org/stamp/stamp.jsp?tp=&amp;arnumber=5959722" TargetMode="External"/><Relationship Id="rId2" Type="http://schemas.openxmlformats.org/officeDocument/2006/relationships/hyperlink" Target="http://ieeexplore.ieee.org/stamp/stamp.jsp?tp=&amp;arnumber=1509302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Metrics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 and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metric is a procedure for making measurements on a piece of software</a:t>
            </a:r>
          </a:p>
          <a:p>
            <a:r>
              <a:rPr lang="en-US" dirty="0" smtClean="0"/>
              <a:t>GM (Goal – Questions – Metrics) is an approach to defining metrics</a:t>
            </a:r>
          </a:p>
          <a:p>
            <a:r>
              <a:rPr lang="en-US" dirty="0" smtClean="0"/>
              <a:t>Goal: Our reason for wanting the metric</a:t>
            </a:r>
          </a:p>
          <a:p>
            <a:r>
              <a:rPr lang="en-US" dirty="0" smtClean="0"/>
              <a:t>Questions: What questions could we ask to meet the goal?</a:t>
            </a:r>
          </a:p>
          <a:p>
            <a:r>
              <a:rPr lang="en-US" dirty="0" smtClean="0"/>
              <a:t>Metrics: specific procedure to collect the data needed to answer the questions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865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able to identify portions of the architecture that require more attention</a:t>
            </a:r>
          </a:p>
          <a:p>
            <a:r>
              <a:rPr lang="en-US" dirty="0" smtClean="0"/>
              <a:t>Might be called </a:t>
            </a:r>
            <a:r>
              <a:rPr lang="en-US" dirty="0" err="1" smtClean="0"/>
              <a:t>analyzeability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213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embodies the basic properties of the architecture?</a:t>
            </a:r>
          </a:p>
          <a:p>
            <a:r>
              <a:rPr lang="en-US" dirty="0" smtClean="0"/>
              <a:t>How can these structures be counted in a way that reveals properties?</a:t>
            </a:r>
          </a:p>
          <a:p>
            <a:r>
              <a:rPr lang="en-US" dirty="0" smtClean="0"/>
              <a:t>How do the connections fit into that?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846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size of each module?  In terms of (1) requirements </a:t>
            </a:r>
            <a:r>
              <a:rPr lang="en-US" dirty="0" smtClean="0"/>
              <a:t>covered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 smtClean="0"/>
              <a:t>    </a:t>
            </a:r>
            <a:r>
              <a:rPr lang="en-US" dirty="0" smtClean="0"/>
              <a:t>(2</a:t>
            </a:r>
            <a:r>
              <a:rPr lang="en-US" dirty="0" smtClean="0"/>
              <a:t>) ports in and out;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(</a:t>
            </a:r>
            <a:r>
              <a:rPr lang="en-US" dirty="0" smtClean="0"/>
              <a:t>3) connections between modules</a:t>
            </a:r>
          </a:p>
          <a:p>
            <a:r>
              <a:rPr lang="en-US" dirty="0" smtClean="0"/>
              <a:t>Count the number of associations between  requirements and modules</a:t>
            </a:r>
          </a:p>
          <a:p>
            <a:r>
              <a:rPr lang="en-US" dirty="0" smtClean="0"/>
              <a:t>Average number of requirements per module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089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Population of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way to look at the average number is to then look at deviation from that average – the standard deviation</a:t>
            </a:r>
          </a:p>
          <a:p>
            <a:r>
              <a:rPr lang="en-US" dirty="0" smtClean="0"/>
              <a:t>Another way to look at it is as an average over a set of products</a:t>
            </a:r>
          </a:p>
          <a:p>
            <a:r>
              <a:rPr lang="en-US" dirty="0" smtClean="0"/>
              <a:t>Take a set of systems from a domain (say scientific computing) and compute the average for each system and then compute the average and SD for that set.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278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Executability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metric can be either prescriptive or descriptive</a:t>
            </a:r>
          </a:p>
          <a:p>
            <a:r>
              <a:rPr lang="en-US" dirty="0" smtClean="0"/>
              <a:t>A descriptive metric just provides a value that can be used to place a system in a classification scheme. # of modules can be used to identify small, medium, and large systems</a:t>
            </a:r>
          </a:p>
          <a:p>
            <a:r>
              <a:rPr lang="en-US" dirty="0" smtClean="0"/>
              <a:t>A prescriptive metric can initiate action.</a:t>
            </a:r>
          </a:p>
          <a:p>
            <a:r>
              <a:rPr lang="en-US" dirty="0" smtClean="0"/>
              <a:t>A too big module can be decomposed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1169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too big?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biggest modules could be decomposed</a:t>
            </a:r>
          </a:p>
          <a:p>
            <a:r>
              <a:rPr lang="en-US" dirty="0" smtClean="0"/>
              <a:t>OR</a:t>
            </a:r>
          </a:p>
          <a:p>
            <a:r>
              <a:rPr lang="en-US" dirty="0" smtClean="0"/>
              <a:t>Sample from many systems and find the “usual” </a:t>
            </a:r>
            <a:r>
              <a:rPr lang="en-US" dirty="0" smtClean="0"/>
              <a:t>or “average” module </a:t>
            </a:r>
            <a:r>
              <a:rPr lang="en-US" dirty="0" smtClean="0"/>
              <a:t>size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051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rationale</a:t>
            </a:r>
          </a:p>
          <a:p>
            <a:pPr lvl="1"/>
            <a:r>
              <a:rPr lang="en-US" dirty="0" smtClean="0"/>
              <a:t>An explanation of why something is a requirement</a:t>
            </a:r>
          </a:p>
          <a:p>
            <a:pPr lvl="1"/>
            <a:r>
              <a:rPr lang="en-US" dirty="0" smtClean="0"/>
              <a:t>Allows domain knowledgeable architects to question </a:t>
            </a:r>
          </a:p>
          <a:p>
            <a:r>
              <a:rPr lang="en-US" dirty="0" smtClean="0"/>
              <a:t>Design decision rationale</a:t>
            </a:r>
          </a:p>
          <a:p>
            <a:pPr lvl="1"/>
            <a:r>
              <a:rPr lang="en-US" dirty="0" smtClean="0"/>
              <a:t>Already used this in the 2 volume documentation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537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Scope/variability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52400" y="3657600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Agile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587280" y="365760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Safety-critical</a:t>
            </a:r>
          </a:p>
        </p:txBody>
      </p:sp>
      <p:cxnSp>
        <p:nvCxnSpPr>
          <p:cNvPr id="7" name="Straight Connector 6"/>
          <p:cNvCxnSpPr>
            <a:stCxn id="4" idx="3"/>
            <a:endCxn id="5" idx="1"/>
          </p:cNvCxnSpPr>
          <p:nvPr/>
        </p:nvCxnSpPr>
        <p:spPr>
          <a:xfrm>
            <a:off x="850027" y="3842266"/>
            <a:ext cx="6737253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6694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714" y="1600200"/>
            <a:ext cx="763657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840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040" y="1517582"/>
            <a:ext cx="6504160" cy="4883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345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Stephan </a:t>
            </a:r>
            <a:r>
              <a:rPr lang="en-US" sz="1800" dirty="0" err="1"/>
              <a:t>Sehestedt</a:t>
            </a:r>
            <a:r>
              <a:rPr lang="en-US" sz="1800" dirty="0"/>
              <a:t>, </a:t>
            </a:r>
            <a:r>
              <a:rPr lang="en-US" sz="1800" dirty="0" err="1"/>
              <a:t>Chih</a:t>
            </a:r>
            <a:r>
              <a:rPr lang="en-US" sz="1800" dirty="0"/>
              <a:t>-Hong Cheng, and Eric </a:t>
            </a:r>
            <a:r>
              <a:rPr lang="en-US" sz="1800" dirty="0" err="1"/>
              <a:t>Bouwers</a:t>
            </a:r>
            <a:r>
              <a:rPr lang="en-US" sz="1800" dirty="0"/>
              <a:t>. 2014. Towards quantitative metrics for architecture models. In Proceedings of the WICSA 2014 Companion Volume (WICSA '14 Companion). ACM, New York, NY, USA, , Article 5 , 4 pages. DOI=10.1145/2578128.2578226 http://doi.acm.org/10.1145/2578128.2578226 </a:t>
            </a:r>
            <a:endParaRPr lang="en-US" sz="1800" dirty="0" smtClean="0"/>
          </a:p>
          <a:p>
            <a:r>
              <a:rPr lang="en-US" sz="1800" dirty="0">
                <a:hlinkClick r:id="rId2"/>
              </a:rPr>
              <a:t>http://ieeexplore.ieee.org/stamp/stamp.jsp?tp=&amp;</a:t>
            </a:r>
            <a:r>
              <a:rPr lang="en-US" sz="1800" dirty="0" smtClean="0">
                <a:hlinkClick r:id="rId2"/>
              </a:rPr>
              <a:t>arnumber=1509302</a:t>
            </a:r>
            <a:endParaRPr lang="en-US" sz="1800" dirty="0" smtClean="0"/>
          </a:p>
          <a:p>
            <a:r>
              <a:rPr lang="en-US" sz="1800" dirty="0">
                <a:hlinkClick r:id="rId3"/>
              </a:rPr>
              <a:t>http://ieeexplore.ieee.org/stamp/stamp.jsp?tp=&amp;</a:t>
            </a:r>
            <a:r>
              <a:rPr lang="en-US" sz="1800" dirty="0" smtClean="0">
                <a:hlinkClick r:id="rId3"/>
              </a:rPr>
              <a:t>arnumber=5959722</a:t>
            </a:r>
            <a:endParaRPr lang="en-US" sz="1800" dirty="0" smtClean="0"/>
          </a:p>
          <a:p>
            <a:r>
              <a:rPr lang="en-US" sz="1800" dirty="0"/>
              <a:t>http://www.jaist.ac.jp/~s0820002/presentations/CKMetrics/img4.html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4313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19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4C’s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 Completeness </a:t>
            </a:r>
            <a:r>
              <a:rPr lang="en-US" dirty="0"/>
              <a:t>of the architecture model </a:t>
            </a:r>
          </a:p>
          <a:p>
            <a:r>
              <a:rPr lang="en-US" dirty="0"/>
              <a:t>2) Consistency of the architecture model </a:t>
            </a:r>
          </a:p>
          <a:p>
            <a:r>
              <a:rPr lang="en-US" dirty="0"/>
              <a:t>3) Correctness of the architecture model </a:t>
            </a:r>
          </a:p>
          <a:p>
            <a:r>
              <a:rPr lang="en-US" dirty="0"/>
              <a:t>4) Clarity of the architecture model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79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Architecture Model</a:t>
            </a:r>
          </a:p>
          <a:p>
            <a:r>
              <a:rPr lang="en-US" dirty="0" smtClean="0"/>
              <a:t>Architecture decisions</a:t>
            </a:r>
          </a:p>
          <a:p>
            <a:r>
              <a:rPr lang="en-US" dirty="0" smtClean="0"/>
              <a:t>Requirements specification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82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6701" y="1600200"/>
            <a:ext cx="527059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0700992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9339</TotalTime>
  <Words>459</Words>
  <Application>Microsoft Office PowerPoint</Application>
  <PresentationFormat>On-screen Show (4:3)</PresentationFormat>
  <Paragraphs>62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syse802Template</vt:lpstr>
      <vt:lpstr>CPSC 875</vt:lpstr>
      <vt:lpstr>Scope/variability</vt:lpstr>
      <vt:lpstr>PowerPoint Presentation</vt:lpstr>
      <vt:lpstr>PowerPoint Presentation</vt:lpstr>
      <vt:lpstr>Readings</vt:lpstr>
      <vt:lpstr>PowerPoint Presentation</vt:lpstr>
      <vt:lpstr>4C’s</vt:lpstr>
      <vt:lpstr>Inputs</vt:lpstr>
      <vt:lpstr>PowerPoint Presentation</vt:lpstr>
      <vt:lpstr>Metrics and Measures</vt:lpstr>
      <vt:lpstr>Goal</vt:lpstr>
      <vt:lpstr>Questions</vt:lpstr>
      <vt:lpstr>Metrics</vt:lpstr>
      <vt:lpstr>Population of systems</vt:lpstr>
      <vt:lpstr>Executability</vt:lpstr>
      <vt:lpstr>What’s too big?</vt:lpstr>
      <vt:lpstr>Rationale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Windows User</cp:lastModifiedBy>
  <cp:revision>47</cp:revision>
  <dcterms:created xsi:type="dcterms:W3CDTF">2012-03-11T20:13:09Z</dcterms:created>
  <dcterms:modified xsi:type="dcterms:W3CDTF">2015-04-07T11:35:01Z</dcterms:modified>
</cp:coreProperties>
</file>