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77" r:id="rId3"/>
    <p:sldId id="273" r:id="rId4"/>
    <p:sldId id="263" r:id="rId5"/>
    <p:sldId id="270" r:id="rId6"/>
    <p:sldId id="275" r:id="rId7"/>
    <p:sldId id="264" r:id="rId8"/>
    <p:sldId id="272" r:id="rId9"/>
    <p:sldId id="262" r:id="rId10"/>
    <p:sldId id="267" r:id="rId11"/>
    <p:sldId id="261" r:id="rId12"/>
    <p:sldId id="268" r:id="rId13"/>
    <p:sldId id="269" r:id="rId14"/>
    <p:sldId id="274" r:id="rId15"/>
    <p:sldId id="265" r:id="rId16"/>
    <p:sldId id="266" r:id="rId17"/>
    <p:sldId id="276" r:id="rId18"/>
    <p:sldId id="278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2" d="100"/>
          <a:sy n="72" d="100"/>
        </p:scale>
        <p:origin x="-106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 product line of safety-critical  </a:t>
            </a:r>
            <a:r>
              <a:rPr lang="en-US" dirty="0" err="1" smtClean="0">
                <a:solidFill>
                  <a:schemeClr val="tx1"/>
                </a:solidFill>
              </a:rPr>
              <a:t>cyber_physical</a:t>
            </a:r>
            <a:r>
              <a:rPr lang="en-US" dirty="0" smtClean="0">
                <a:solidFill>
                  <a:schemeClr val="tx1"/>
                </a:solidFill>
              </a:rPr>
              <a:t> systems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3940" y="5575374"/>
            <a:ext cx="66223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Notes based </a:t>
            </a:r>
            <a:r>
              <a:rPr lang="en-US" dirty="0" err="1"/>
              <a:t>on:http</a:t>
            </a:r>
            <a:r>
              <a:rPr lang="en-US" dirty="0"/>
              <a:t>://citeseerx.ist.psu.edu/</a:t>
            </a:r>
            <a:r>
              <a:rPr lang="en-US" dirty="0" err="1"/>
              <a:t>viewdoc</a:t>
            </a:r>
            <a:r>
              <a:rPr lang="en-US" dirty="0"/>
              <a:t>/download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doi</a:t>
            </a:r>
            <a:r>
              <a:rPr lang="en-US" dirty="0" smtClean="0"/>
              <a:t>=10.1.1.92.2359&amp;rep=rep1&amp;type=pdf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fault tree analysis</a:t>
            </a:r>
          </a:p>
          <a:p>
            <a:r>
              <a:rPr lang="en-US" dirty="0" smtClean="0"/>
              <a:t>Software Failure Modes, Effects, and Criticality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6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software fault tree analysis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768" y="1600200"/>
            <a:ext cx="69804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522" y="6183868"/>
            <a:ext cx="9052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http://citeseerx.ist.psu.edu/viewdoc/download?doi=10.1.1.92.2359&amp;rep=rep1&amp;type=pdf</a:t>
            </a:r>
          </a:p>
        </p:txBody>
      </p:sp>
    </p:spTree>
    <p:extLst>
      <p:ext uri="{BB962C8B-B14F-4D97-AF65-F5344CB8AC3E}">
        <p14:creationId xmlns:p14="http://schemas.microsoft.com/office/powerpoint/2010/main" val="275273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Hazards to failures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89668"/>
            <a:ext cx="8229600" cy="2747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46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530" y="1600200"/>
            <a:ext cx="46689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7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tree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733" y="1600200"/>
            <a:ext cx="3738649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55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Aadl</a:t>
            </a:r>
            <a:r>
              <a:rPr lang="en-US" dirty="0" smtClean="0"/>
              <a:t> model captures behavior in </a:t>
            </a:r>
            <a:r>
              <a:rPr lang="en-US" dirty="0" err="1" smtClean="0"/>
              <a:t>impl</a:t>
            </a:r>
            <a:endParaRPr lang="en-US" dirty="0" smtClean="0"/>
          </a:p>
          <a:p>
            <a:r>
              <a:rPr lang="en-US" dirty="0" smtClean="0"/>
              <a:t>Agree assume/guarantee in each AADL module</a:t>
            </a:r>
          </a:p>
          <a:p>
            <a:r>
              <a:rPr lang="en-US" dirty="0" smtClean="0"/>
              <a:t>Agree is behavioral</a:t>
            </a:r>
          </a:p>
          <a:p>
            <a:r>
              <a:rPr lang="en-US" dirty="0" smtClean="0"/>
              <a:t>Are the assume/guarantees </a:t>
            </a:r>
            <a:r>
              <a:rPr lang="en-US" dirty="0" err="1" smtClean="0"/>
              <a:t>composable</a:t>
            </a:r>
            <a:r>
              <a:rPr lang="en-US" dirty="0" smtClean="0"/>
              <a:t>?</a:t>
            </a:r>
          </a:p>
          <a:p>
            <a:r>
              <a:rPr lang="en-US" dirty="0" smtClean="0"/>
              <a:t>Would limit the binding time of the variation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86400" y="5181600"/>
            <a:ext cx="20574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67400" y="5562600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5600" y="5573486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" name="Elbow Connector 6"/>
          <p:cNvCxnSpPr>
            <a:stCxn id="4" idx="1"/>
          </p:cNvCxnSpPr>
          <p:nvPr/>
        </p:nvCxnSpPr>
        <p:spPr>
          <a:xfrm rot="10800000">
            <a:off x="4876800" y="5486400"/>
            <a:ext cx="609600" cy="2667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3"/>
          </p:cNvCxnSpPr>
          <p:nvPr/>
        </p:nvCxnSpPr>
        <p:spPr>
          <a:xfrm flipV="1">
            <a:off x="7543800" y="5619750"/>
            <a:ext cx="533400" cy="13335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4" idx="1"/>
          </p:cNvCxnSpPr>
          <p:nvPr/>
        </p:nvCxnSpPr>
        <p:spPr>
          <a:xfrm flipH="1">
            <a:off x="5486400" y="5753100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3"/>
            <a:endCxn id="6" idx="1"/>
          </p:cNvCxnSpPr>
          <p:nvPr/>
        </p:nvCxnSpPr>
        <p:spPr>
          <a:xfrm>
            <a:off x="6400800" y="5753100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3"/>
            <a:endCxn id="4" idx="3"/>
          </p:cNvCxnSpPr>
          <p:nvPr/>
        </p:nvCxnSpPr>
        <p:spPr>
          <a:xfrm flipV="1">
            <a:off x="7239000" y="5753100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082383" y="6324600"/>
            <a:ext cx="4993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the behavior of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followed by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as expected?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669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features from feature model</a:t>
            </a:r>
          </a:p>
          <a:p>
            <a:r>
              <a:rPr lang="en-US" dirty="0" smtClean="0"/>
              <a:t>Modules linked to features</a:t>
            </a:r>
          </a:p>
          <a:p>
            <a:r>
              <a:rPr lang="en-US" dirty="0" smtClean="0"/>
              <a:t>Instantiate components from modules</a:t>
            </a:r>
          </a:p>
          <a:p>
            <a:pPr lvl="1"/>
            <a:r>
              <a:rPr lang="en-US" dirty="0" smtClean="0"/>
              <a:t>Components must be configured</a:t>
            </a:r>
          </a:p>
          <a:p>
            <a:r>
              <a:rPr lang="en-US" dirty="0" smtClean="0"/>
              <a:t>Check that constraints are satisfied</a:t>
            </a:r>
          </a:p>
          <a:p>
            <a:r>
              <a:rPr lang="en-US" dirty="0" smtClean="0"/>
              <a:t>Proofs naturally integrated?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9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Pruning via asset selection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35420"/>
            <a:ext cx="2872740" cy="441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35420"/>
            <a:ext cx="299095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20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at least 5 of the metrics from the sources we examined.</a:t>
            </a:r>
          </a:p>
          <a:p>
            <a:r>
              <a:rPr lang="en-US" dirty="0" smtClean="0"/>
              <a:t>Use them to take measurements of your architecture.</a:t>
            </a:r>
          </a:p>
          <a:p>
            <a:r>
              <a:rPr lang="en-US" dirty="0" smtClean="0"/>
              <a:t>Write-up the results including what changes should be made to the architecture to make it better.</a:t>
            </a:r>
          </a:p>
          <a:p>
            <a:r>
              <a:rPr lang="en-US" dirty="0" smtClean="0"/>
              <a:t>Submit by 11:59pm April 16th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90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http://rollerweblogger.org/roller/resource/linkedin-today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209" y="1676400"/>
            <a:ext cx="6739053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81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Cyber_Physical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70221" y="2066410"/>
            <a:ext cx="15240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394221" y="2069458"/>
            <a:ext cx="1524000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58987" y="1718849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82987" y="1741402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94221" y="2983858"/>
            <a:ext cx="2044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copy exactly</a:t>
            </a:r>
          </a:p>
          <a:p>
            <a:r>
              <a:rPr lang="en-US" dirty="0" smtClean="0"/>
              <a:t>The same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72247" y="2980810"/>
            <a:ext cx="17835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Each copy</a:t>
            </a:r>
          </a:p>
          <a:p>
            <a:r>
              <a:rPr lang="en-US" dirty="0"/>
              <a:t>s</a:t>
            </a:r>
            <a:r>
              <a:rPr lang="en-US" dirty="0" smtClean="0"/>
              <a:t>lightly different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33008" y="3648244"/>
            <a:ext cx="21938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Wears continuously</a:t>
            </a:r>
          </a:p>
          <a:p>
            <a:r>
              <a:rPr lang="en-US" dirty="0" smtClean="0"/>
              <a:t>And gradually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94221" y="3677495"/>
            <a:ext cx="1963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Wears in discrete</a:t>
            </a:r>
          </a:p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10340" y="6280666"/>
            <a:ext cx="719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http://www.cdxetextbook.com/brakes/brake/abs/abscomponents.html</a:t>
            </a:r>
          </a:p>
        </p:txBody>
      </p:sp>
      <p:pic>
        <p:nvPicPr>
          <p:cNvPr id="9218" name="Picture 2" descr="ABS braking system compone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602" y="3303975"/>
            <a:ext cx="4762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66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line organization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828800"/>
            <a:ext cx="6096000" cy="2057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95400" y="4495800"/>
            <a:ext cx="6096000" cy="2057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Elbow Connector 15"/>
          <p:cNvCxnSpPr>
            <a:stCxn id="4" idx="3"/>
          </p:cNvCxnSpPr>
          <p:nvPr/>
        </p:nvCxnSpPr>
        <p:spPr>
          <a:xfrm flipH="1">
            <a:off x="609600" y="2857500"/>
            <a:ext cx="6781800" cy="1409700"/>
          </a:xfrm>
          <a:prstGeom prst="bentConnector3">
            <a:avLst>
              <a:gd name="adj1" fmla="val -337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endCxn id="5" idx="1"/>
          </p:cNvCxnSpPr>
          <p:nvPr/>
        </p:nvCxnSpPr>
        <p:spPr>
          <a:xfrm rot="16200000" flipH="1">
            <a:off x="323850" y="4552950"/>
            <a:ext cx="1257300" cy="68580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76399" y="1916668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Core asset development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13506" y="4574323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 product development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5" idx="3"/>
          </p:cNvCxnSpPr>
          <p:nvPr/>
        </p:nvCxnSpPr>
        <p:spPr>
          <a:xfrm>
            <a:off x="7391400" y="5524500"/>
            <a:ext cx="1295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772400" y="5257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product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676399" y="2857500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525623" y="2858053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Feature model</a:t>
            </a:r>
            <a:endParaRPr lang="en-US" dirty="0"/>
          </a:p>
        </p:txBody>
      </p:sp>
      <p:cxnSp>
        <p:nvCxnSpPr>
          <p:cNvPr id="28" name="Straight Arrow Connector 27"/>
          <p:cNvCxnSpPr>
            <a:stCxn id="25" idx="3"/>
            <a:endCxn id="26" idx="1"/>
          </p:cNvCxnSpPr>
          <p:nvPr/>
        </p:nvCxnSpPr>
        <p:spPr>
          <a:xfrm>
            <a:off x="3207587" y="3042166"/>
            <a:ext cx="318036" cy="55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546434" y="2719553"/>
            <a:ext cx="18646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Asset </a:t>
            </a:r>
          </a:p>
          <a:p>
            <a:r>
              <a:rPr lang="en-US" dirty="0" smtClean="0"/>
              <a:t>implementations</a:t>
            </a:r>
            <a:endParaRPr lang="en-US" dirty="0"/>
          </a:p>
        </p:txBody>
      </p:sp>
      <p:cxnSp>
        <p:nvCxnSpPr>
          <p:cNvPr id="31" name="Straight Arrow Connector 30"/>
          <p:cNvCxnSpPr>
            <a:stCxn id="26" idx="3"/>
            <a:endCxn id="29" idx="1"/>
          </p:cNvCxnSpPr>
          <p:nvPr/>
        </p:nvCxnSpPr>
        <p:spPr>
          <a:xfrm>
            <a:off x="5197876" y="3042719"/>
            <a:ext cx="34855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676399" y="3377684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3481894" y="3377684"/>
            <a:ext cx="1890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More constraints</a:t>
            </a:r>
            <a:endParaRPr lang="en-US" dirty="0"/>
          </a:p>
        </p:txBody>
      </p:sp>
      <p:cxnSp>
        <p:nvCxnSpPr>
          <p:cNvPr id="35" name="Straight Arrow Connector 34"/>
          <p:cNvCxnSpPr>
            <a:stCxn id="32" idx="3"/>
            <a:endCxn id="33" idx="1"/>
          </p:cNvCxnSpPr>
          <p:nvPr/>
        </p:nvCxnSpPr>
        <p:spPr>
          <a:xfrm>
            <a:off x="2976755" y="3562350"/>
            <a:ext cx="50513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480362" y="2101334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Reference architecture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658290" y="4758989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Product architecture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28922" y="5442466"/>
            <a:ext cx="2980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Select from the feature tree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528922" y="5941664"/>
            <a:ext cx="2056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Asset composition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365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Commonality/Variability analysis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95130"/>
            <a:ext cx="8229600" cy="273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485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risk </a:t>
            </a:r>
            <a:r>
              <a:rPr lang="en-US" dirty="0" err="1" smtClean="0"/>
              <a:t>variabilities</a:t>
            </a:r>
            <a:r>
              <a:rPr lang="en-US" dirty="0" smtClean="0"/>
              <a:t> may lead to new requirements</a:t>
            </a:r>
          </a:p>
          <a:p>
            <a:r>
              <a:rPr lang="en-US" dirty="0" smtClean="0"/>
              <a:t>For example, having instances of two variants at the same time is seen as hazardous so insert a new constraint preventing that.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7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464847" cy="387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6400800"/>
            <a:ext cx="6160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http://en.wikipedia.org/wiki/User:Rafalotufo/Feature_model</a:t>
            </a:r>
          </a:p>
        </p:txBody>
      </p:sp>
    </p:spTree>
    <p:extLst>
      <p:ext uri="{BB962C8B-B14F-4D97-AF65-F5344CB8AC3E}">
        <p14:creationId xmlns:p14="http://schemas.microsoft.com/office/powerpoint/2010/main" val="42862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Composing assets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1828800"/>
            <a:ext cx="20574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2209800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2220686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8" name="Elbow Connector 7"/>
          <p:cNvCxnSpPr>
            <a:stCxn id="4" idx="1"/>
          </p:cNvCxnSpPr>
          <p:nvPr/>
        </p:nvCxnSpPr>
        <p:spPr>
          <a:xfrm rot="10800000">
            <a:off x="457200" y="2133600"/>
            <a:ext cx="609600" cy="2667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</p:cNvCxnSpPr>
          <p:nvPr/>
        </p:nvCxnSpPr>
        <p:spPr>
          <a:xfrm flipV="1">
            <a:off x="3124200" y="2266950"/>
            <a:ext cx="533400" cy="13335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1"/>
            <a:endCxn id="4" idx="1"/>
          </p:cNvCxnSpPr>
          <p:nvPr/>
        </p:nvCxnSpPr>
        <p:spPr>
          <a:xfrm flipH="1">
            <a:off x="1066800" y="2400300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6" idx="1"/>
          </p:cNvCxnSpPr>
          <p:nvPr/>
        </p:nvCxnSpPr>
        <p:spPr>
          <a:xfrm>
            <a:off x="1981200" y="2400300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3"/>
            <a:endCxn id="4" idx="3"/>
          </p:cNvCxnSpPr>
          <p:nvPr/>
        </p:nvCxnSpPr>
        <p:spPr>
          <a:xfrm flipV="1">
            <a:off x="2819400" y="2400300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914400" y="41148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331029" y="41148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90500" y="54864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A’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415143" y="54864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A’’</a:t>
            </a:r>
            <a:endParaRPr lang="en-US" dirty="0"/>
          </a:p>
        </p:txBody>
      </p:sp>
      <p:sp>
        <p:nvSpPr>
          <p:cNvPr id="23" name="Isosceles Triangle 22"/>
          <p:cNvSpPr/>
          <p:nvPr/>
        </p:nvSpPr>
        <p:spPr>
          <a:xfrm>
            <a:off x="1298121" y="4876800"/>
            <a:ext cx="299357" cy="2286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Elbow Connector 24"/>
          <p:cNvCxnSpPr>
            <a:stCxn id="23" idx="3"/>
            <a:endCxn id="22" idx="0"/>
          </p:cNvCxnSpPr>
          <p:nvPr/>
        </p:nvCxnSpPr>
        <p:spPr>
          <a:xfrm rot="16200000" flipH="1">
            <a:off x="1507671" y="5045528"/>
            <a:ext cx="381000" cy="500743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23" idx="3"/>
            <a:endCxn id="21" idx="0"/>
          </p:cNvCxnSpPr>
          <p:nvPr/>
        </p:nvCxnSpPr>
        <p:spPr>
          <a:xfrm rot="5400000">
            <a:off x="895350" y="4933950"/>
            <a:ext cx="381000" cy="7239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639786" y="54864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864429" y="5486400"/>
            <a:ext cx="1066800" cy="762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 smtClean="0"/>
              <a:t>’’</a:t>
            </a:r>
            <a:endParaRPr lang="en-US" dirty="0"/>
          </a:p>
        </p:txBody>
      </p:sp>
      <p:sp>
        <p:nvSpPr>
          <p:cNvPr id="31" name="Isosceles Triangle 30"/>
          <p:cNvSpPr/>
          <p:nvPr/>
        </p:nvSpPr>
        <p:spPr>
          <a:xfrm>
            <a:off x="3747407" y="4876800"/>
            <a:ext cx="299357" cy="2286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Elbow Connector 31"/>
          <p:cNvCxnSpPr>
            <a:stCxn id="31" idx="3"/>
            <a:endCxn id="30" idx="0"/>
          </p:cNvCxnSpPr>
          <p:nvPr/>
        </p:nvCxnSpPr>
        <p:spPr>
          <a:xfrm rot="16200000" flipH="1">
            <a:off x="3956957" y="5045528"/>
            <a:ext cx="381000" cy="500743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31" idx="3"/>
            <a:endCxn id="29" idx="0"/>
          </p:cNvCxnSpPr>
          <p:nvPr/>
        </p:nvCxnSpPr>
        <p:spPr>
          <a:xfrm rot="5400000">
            <a:off x="3344636" y="4933950"/>
            <a:ext cx="381000" cy="7239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172200" y="1914525"/>
            <a:ext cx="20574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553200" y="2295525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a’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91400" y="2306411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37" name="Elbow Connector 36"/>
          <p:cNvCxnSpPr>
            <a:stCxn id="34" idx="1"/>
          </p:cNvCxnSpPr>
          <p:nvPr/>
        </p:nvCxnSpPr>
        <p:spPr>
          <a:xfrm rot="10800000">
            <a:off x="5562600" y="2219325"/>
            <a:ext cx="609600" cy="2667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4" idx="3"/>
          </p:cNvCxnSpPr>
          <p:nvPr/>
        </p:nvCxnSpPr>
        <p:spPr>
          <a:xfrm flipV="1">
            <a:off x="8229600" y="2352675"/>
            <a:ext cx="533400" cy="13335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5" idx="1"/>
            <a:endCxn id="34" idx="1"/>
          </p:cNvCxnSpPr>
          <p:nvPr/>
        </p:nvCxnSpPr>
        <p:spPr>
          <a:xfrm flipH="1">
            <a:off x="6172200" y="2486025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5" idx="3"/>
            <a:endCxn id="36" idx="1"/>
          </p:cNvCxnSpPr>
          <p:nvPr/>
        </p:nvCxnSpPr>
        <p:spPr>
          <a:xfrm>
            <a:off x="7086600" y="2486025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6" idx="3"/>
            <a:endCxn id="34" idx="3"/>
          </p:cNvCxnSpPr>
          <p:nvPr/>
        </p:nvCxnSpPr>
        <p:spPr>
          <a:xfrm flipV="1">
            <a:off x="7924800" y="2486025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63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architecture </a:t>
            </a:r>
          </a:p>
          <a:p>
            <a:pPr lvl="1"/>
            <a:r>
              <a:rPr lang="en-US" dirty="0" smtClean="0"/>
              <a:t>Requirement checking</a:t>
            </a:r>
          </a:p>
          <a:p>
            <a:r>
              <a:rPr lang="en-US" dirty="0" smtClean="0"/>
              <a:t>Product architecture</a:t>
            </a:r>
          </a:p>
          <a:p>
            <a:pPr lvl="1"/>
            <a:r>
              <a:rPr lang="en-US" dirty="0" smtClean="0"/>
              <a:t>Consistency</a:t>
            </a:r>
          </a:p>
          <a:p>
            <a:r>
              <a:rPr lang="en-US" dirty="0" smtClean="0"/>
              <a:t>Resolute is structural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85114" y="2612572"/>
            <a:ext cx="20574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66114" y="2993572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6" name="Rectangle 5"/>
          <p:cNvSpPr/>
          <p:nvPr/>
        </p:nvSpPr>
        <p:spPr>
          <a:xfrm>
            <a:off x="7304314" y="3004458"/>
            <a:ext cx="5334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" name="Elbow Connector 6"/>
          <p:cNvCxnSpPr>
            <a:stCxn id="4" idx="1"/>
          </p:cNvCxnSpPr>
          <p:nvPr/>
        </p:nvCxnSpPr>
        <p:spPr>
          <a:xfrm rot="10800000">
            <a:off x="5475514" y="2917372"/>
            <a:ext cx="609600" cy="26670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4" idx="3"/>
          </p:cNvCxnSpPr>
          <p:nvPr/>
        </p:nvCxnSpPr>
        <p:spPr>
          <a:xfrm flipV="1">
            <a:off x="8142514" y="3050722"/>
            <a:ext cx="533400" cy="133350"/>
          </a:xfrm>
          <a:prstGeom prst="bent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1"/>
            <a:endCxn id="4" idx="1"/>
          </p:cNvCxnSpPr>
          <p:nvPr/>
        </p:nvCxnSpPr>
        <p:spPr>
          <a:xfrm flipH="1">
            <a:off x="6085114" y="3184072"/>
            <a:ext cx="38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3"/>
            <a:endCxn id="6" idx="1"/>
          </p:cNvCxnSpPr>
          <p:nvPr/>
        </p:nvCxnSpPr>
        <p:spPr>
          <a:xfrm>
            <a:off x="6999514" y="3184072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6" idx="3"/>
            <a:endCxn id="4" idx="3"/>
          </p:cNvCxnSpPr>
          <p:nvPr/>
        </p:nvCxnSpPr>
        <p:spPr>
          <a:xfrm flipV="1">
            <a:off x="7837714" y="3184072"/>
            <a:ext cx="304800" cy="108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38830" y="4408714"/>
            <a:ext cx="31213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Prove a and b are consistent</a:t>
            </a:r>
          </a:p>
          <a:p>
            <a:r>
              <a:rPr lang="en-US" dirty="0" err="1"/>
              <a:t>w</a:t>
            </a:r>
            <a:r>
              <a:rPr lang="en-US" dirty="0" err="1" smtClean="0"/>
              <a:t>rt</a:t>
            </a:r>
            <a:r>
              <a:rPr lang="en-US" dirty="0" smtClean="0"/>
              <a:t> type, direction,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1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12238</TotalTime>
  <Words>310</Words>
  <Application>Microsoft Office PowerPoint</Application>
  <PresentationFormat>On-screen Show (4:3)</PresentationFormat>
  <Paragraphs>90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syse802Template</vt:lpstr>
      <vt:lpstr>CPSC 875</vt:lpstr>
      <vt:lpstr>PowerPoint Presentation</vt:lpstr>
      <vt:lpstr>Cyber_Physical</vt:lpstr>
      <vt:lpstr>Product line organization structure</vt:lpstr>
      <vt:lpstr>Commonality/Variability analysis</vt:lpstr>
      <vt:lpstr>risks</vt:lpstr>
      <vt:lpstr>PowerPoint Presentation</vt:lpstr>
      <vt:lpstr>Composing assets</vt:lpstr>
      <vt:lpstr>Resolute</vt:lpstr>
      <vt:lpstr>Safety analysis</vt:lpstr>
      <vt:lpstr> software fault tree analysis</vt:lpstr>
      <vt:lpstr>Hazards to failures</vt:lpstr>
      <vt:lpstr>PowerPoint Presentation</vt:lpstr>
      <vt:lpstr>Fault tree</vt:lpstr>
      <vt:lpstr>Implement features</vt:lpstr>
      <vt:lpstr>Build application</vt:lpstr>
      <vt:lpstr>Pruning via asset selection</vt:lpstr>
      <vt:lpstr>Here’s what you are going to do…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66</cp:revision>
  <dcterms:created xsi:type="dcterms:W3CDTF">2012-03-11T20:13:09Z</dcterms:created>
  <dcterms:modified xsi:type="dcterms:W3CDTF">2015-04-14T11:13:39Z</dcterms:modified>
</cp:coreProperties>
</file>