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85" r:id="rId3"/>
    <p:sldId id="288" r:id="rId4"/>
    <p:sldId id="282" r:id="rId5"/>
    <p:sldId id="289" r:id="rId6"/>
    <p:sldId id="291" r:id="rId7"/>
    <p:sldId id="292" r:id="rId8"/>
    <p:sldId id="302" r:id="rId9"/>
    <p:sldId id="301" r:id="rId10"/>
    <p:sldId id="287" r:id="rId11"/>
    <p:sldId id="283" r:id="rId12"/>
    <p:sldId id="284" r:id="rId13"/>
    <p:sldId id="293" r:id="rId14"/>
    <p:sldId id="294" r:id="rId15"/>
    <p:sldId id="296" r:id="rId16"/>
    <p:sldId id="297" r:id="rId17"/>
    <p:sldId id="298" r:id="rId18"/>
    <p:sldId id="299" r:id="rId19"/>
    <p:sldId id="295" r:id="rId20"/>
    <p:sldId id="303" r:id="rId21"/>
    <p:sldId id="304" r:id="rId22"/>
    <p:sldId id="300" r:id="rId23"/>
    <p:sldId id="286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2" d="100"/>
          <a:sy n="72" d="100"/>
        </p:scale>
        <p:origin x="-10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bedded.com/design/real-world-applications/4430395/Security-challenges-in-automotive-hardware-software-architecture-design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lirias.kuleuven.be/bitstream/123456789/350066/3/paper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Security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things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potential threats for your domain</a:t>
            </a:r>
          </a:p>
          <a:p>
            <a:r>
              <a:rPr lang="en-US" dirty="0" smtClean="0"/>
              <a:t>Reduce the attack surface </a:t>
            </a:r>
          </a:p>
          <a:p>
            <a:r>
              <a:rPr lang="en-US" dirty="0" smtClean="0"/>
              <a:t>Set explicit policies such as access rights</a:t>
            </a:r>
          </a:p>
          <a:p>
            <a:r>
              <a:rPr lang="en-US" dirty="0" smtClean="0"/>
              <a:t>Build complete system specification</a:t>
            </a:r>
          </a:p>
          <a:p>
            <a:pPr lvl="1"/>
            <a:r>
              <a:rPr lang="en-US" dirty="0" smtClean="0"/>
              <a:t>Use flows to identify unusual use of system</a:t>
            </a:r>
          </a:p>
          <a:p>
            <a:pPr lvl="1"/>
            <a:r>
              <a:rPr lang="en-US" dirty="0" smtClean="0"/>
              <a:t>Design responses to identified intrusions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Earn or give, but never assume, trust </a:t>
            </a:r>
            <a:endParaRPr lang="en-US" sz="2000" dirty="0" smtClean="0"/>
          </a:p>
          <a:p>
            <a:r>
              <a:rPr lang="en-US" sz="2000" dirty="0" smtClean="0"/>
              <a:t>Use </a:t>
            </a:r>
            <a:r>
              <a:rPr lang="en-US" sz="2000" dirty="0"/>
              <a:t>an authentication mechanism that cannot be bypassed or tampered with </a:t>
            </a:r>
            <a:endParaRPr lang="en-US" sz="2000" dirty="0" smtClean="0"/>
          </a:p>
          <a:p>
            <a:r>
              <a:rPr lang="en-US" sz="2000" dirty="0" smtClean="0"/>
              <a:t>Authorize </a:t>
            </a:r>
            <a:r>
              <a:rPr lang="en-US" sz="2000" dirty="0"/>
              <a:t>after you authenticate </a:t>
            </a:r>
            <a:endParaRPr lang="en-US" sz="2000" dirty="0" smtClean="0"/>
          </a:p>
          <a:p>
            <a:r>
              <a:rPr lang="en-US" sz="2000" dirty="0" smtClean="0"/>
              <a:t>Strictly </a:t>
            </a:r>
            <a:r>
              <a:rPr lang="en-US" sz="2000" dirty="0"/>
              <a:t>separate data and control instructions, and never process control instructions received from untrusted sources </a:t>
            </a:r>
            <a:endParaRPr lang="en-US" sz="2000" dirty="0" smtClean="0"/>
          </a:p>
          <a:p>
            <a:r>
              <a:rPr lang="en-US" sz="2000" dirty="0" smtClean="0"/>
              <a:t>Define </a:t>
            </a:r>
            <a:r>
              <a:rPr lang="en-US" sz="2000" dirty="0"/>
              <a:t>an approach that ensures all data are explicitly validated </a:t>
            </a:r>
            <a:endParaRPr lang="en-US" sz="2000" dirty="0" smtClean="0"/>
          </a:p>
          <a:p>
            <a:r>
              <a:rPr lang="en-US" sz="2000" dirty="0" smtClean="0"/>
              <a:t>Use </a:t>
            </a:r>
            <a:r>
              <a:rPr lang="en-US" sz="2000" dirty="0"/>
              <a:t>cryptography correctly </a:t>
            </a:r>
            <a:endParaRPr lang="en-US" sz="2000" dirty="0" smtClean="0"/>
          </a:p>
          <a:p>
            <a:r>
              <a:rPr lang="en-US" sz="2000" dirty="0" smtClean="0"/>
              <a:t>Identify </a:t>
            </a:r>
            <a:r>
              <a:rPr lang="en-US" sz="2000" dirty="0"/>
              <a:t>sensitive data and how they should be handled </a:t>
            </a:r>
            <a:endParaRPr lang="en-US" sz="2000" dirty="0" smtClean="0"/>
          </a:p>
          <a:p>
            <a:r>
              <a:rPr lang="en-US" sz="2000" dirty="0" smtClean="0"/>
              <a:t>Always </a:t>
            </a:r>
            <a:r>
              <a:rPr lang="en-US" sz="2000" dirty="0"/>
              <a:t>consider the users </a:t>
            </a:r>
            <a:endParaRPr lang="en-US" sz="2000" dirty="0" smtClean="0"/>
          </a:p>
          <a:p>
            <a:r>
              <a:rPr lang="en-US" sz="2000" dirty="0" smtClean="0"/>
              <a:t>Understand </a:t>
            </a:r>
            <a:r>
              <a:rPr lang="en-US" sz="2000" dirty="0"/>
              <a:t>how integrating external components changes your attack surface </a:t>
            </a:r>
            <a:endParaRPr lang="en-US" sz="2000" dirty="0" smtClean="0"/>
          </a:p>
          <a:p>
            <a:r>
              <a:rPr lang="en-US" sz="2000" dirty="0" smtClean="0"/>
              <a:t>Be </a:t>
            </a:r>
            <a:r>
              <a:rPr lang="en-US" sz="2000" dirty="0"/>
              <a:t>flexible when considering future changes to objects and actors </a:t>
            </a:r>
          </a:p>
          <a:p>
            <a:r>
              <a:rPr lang="en-US" sz="2000" dirty="0" smtClean="0"/>
              <a:t>See </a:t>
            </a:r>
            <a:r>
              <a:rPr lang="en-US" sz="2000" dirty="0"/>
              <a:t>more at: https://threatpost.com/ieee-guides-software-architects-toward-secure-software-design/107965#sthash.QNrM7zZZ.dpuf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65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Singleton pattern ensures that there is no spoofing of critical functions by spawning new copies</a:t>
            </a:r>
          </a:p>
          <a:p>
            <a:r>
              <a:rPr lang="en-US" dirty="0" smtClean="0"/>
              <a:t>Single authenticator</a:t>
            </a:r>
          </a:p>
          <a:p>
            <a:r>
              <a:rPr lang="en-US" dirty="0" smtClean="0"/>
              <a:t>Single authorizer</a:t>
            </a:r>
          </a:p>
          <a:p>
            <a:r>
              <a:rPr lang="en-US" dirty="0" smtClean="0"/>
              <a:t>Use static configurations – the configuration never changes during execution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984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http://resources.sei.cmu.edu/asset_files/TechnicalReport/2009_005_001_15110.pdf</a:t>
            </a:r>
          </a:p>
        </p:txBody>
      </p:sp>
    </p:spTree>
    <p:extLst>
      <p:ext uri="{BB962C8B-B14F-4D97-AF65-F5344CB8AC3E}">
        <p14:creationId xmlns:p14="http://schemas.microsoft.com/office/powerpoint/2010/main" val="109791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Distrustful 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intent of the Distrustful Decomposition secure design pattern is to move separate functions </a:t>
            </a:r>
            <a:r>
              <a:rPr lang="en-US" dirty="0" smtClean="0"/>
              <a:t> into </a:t>
            </a:r>
            <a:r>
              <a:rPr lang="en-US" dirty="0"/>
              <a:t>mutually untrusting programs, thereby reducing the </a:t>
            </a:r>
            <a:r>
              <a:rPr lang="en-US" dirty="0" smtClean="0"/>
              <a:t>attack </a:t>
            </a:r>
            <a:r>
              <a:rPr lang="en-US" dirty="0"/>
              <a:t>surface of the individual programs that make up the system </a:t>
            </a:r>
            <a:r>
              <a:rPr lang="en-US" dirty="0" smtClean="0"/>
              <a:t>functionality </a:t>
            </a:r>
            <a:r>
              <a:rPr lang="en-US" dirty="0"/>
              <a:t>and data exposed to an attacker </a:t>
            </a:r>
            <a:r>
              <a:rPr lang="en-US" dirty="0" smtClean="0"/>
              <a:t>if </a:t>
            </a:r>
            <a:r>
              <a:rPr lang="en-US" dirty="0"/>
              <a:t>one of the mutually untrusting programs is </a:t>
            </a:r>
            <a:r>
              <a:rPr lang="en-US" dirty="0" smtClean="0"/>
              <a:t>compromised </a:t>
            </a:r>
          </a:p>
          <a:p>
            <a:r>
              <a:rPr lang="en-US" dirty="0" smtClean="0"/>
              <a:t>This allows each program to run at lowest privilege level that fits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495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 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the Distrustful Decomposition</a:t>
            </a:r>
          </a:p>
          <a:p>
            <a:r>
              <a:rPr lang="en-US" dirty="0" smtClean="0"/>
              <a:t>A process that has a high privilege level should adjust the privilege level of any child it forks</a:t>
            </a:r>
          </a:p>
          <a:p>
            <a:r>
              <a:rPr lang="en-US" dirty="0" smtClean="0"/>
              <a:t>An initial connection before authentication should not have administrative  privilege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957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Defer to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existing authentication routines in the OS.</a:t>
            </a:r>
          </a:p>
          <a:p>
            <a:r>
              <a:rPr lang="en-US" dirty="0" smtClean="0"/>
              <a:t>Developers don’t have to write their own authentication routines that might have holes in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37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Intercept all requests for resources and check their authentication.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82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Factory Design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Factory requires a request to create an instance </a:t>
            </a:r>
            <a:r>
              <a:rPr lang="en-US" dirty="0"/>
              <a:t> </a:t>
            </a:r>
            <a:r>
              <a:rPr lang="en-US" dirty="0" smtClean="0"/>
              <a:t>of a specific type and requires credentials that allow the caller to ask for that instance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70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http://pubs.opengroup.org/onlinepubs/9299969899/toc.pdf</a:t>
            </a:r>
          </a:p>
        </p:txBody>
      </p:sp>
    </p:spTree>
    <p:extLst>
      <p:ext uri="{BB962C8B-B14F-4D97-AF65-F5344CB8AC3E}">
        <p14:creationId xmlns:p14="http://schemas.microsoft.com/office/powerpoint/2010/main" val="215570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down the AADL specification for a simple queue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99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requirements for vehicles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SR.1 Autonomous</a:t>
            </a:r>
            <a:r>
              <a:rPr lang="en-US" sz="2200" dirty="0"/>
              <a:t>, strongly isolated security processing environment</a:t>
            </a:r>
          </a:p>
          <a:p>
            <a:r>
              <a:rPr lang="en-US" sz="2200" dirty="0" smtClean="0"/>
              <a:t>SR.2 Minimal </a:t>
            </a:r>
            <a:r>
              <a:rPr lang="en-US" sz="2200" dirty="0"/>
              <a:t>immutable trusted code to be executed prior to ECU processor</a:t>
            </a:r>
          </a:p>
          <a:p>
            <a:r>
              <a:rPr lang="en-US" sz="2200" dirty="0" smtClean="0"/>
              <a:t>SR.3 Internal </a:t>
            </a:r>
            <a:r>
              <a:rPr lang="en-US" sz="2200" dirty="0"/>
              <a:t>non-volatile memory for storing root security artifacts</a:t>
            </a:r>
          </a:p>
          <a:p>
            <a:r>
              <a:rPr lang="en-US" sz="2200" dirty="0" smtClean="0"/>
              <a:t>SR.4 Non-detachable </a:t>
            </a:r>
            <a:r>
              <a:rPr lang="en-US" sz="2200" dirty="0"/>
              <a:t>(tamper-protected) connection with ECU hardware</a:t>
            </a:r>
          </a:p>
          <a:p>
            <a:r>
              <a:rPr lang="en-US" sz="2200" dirty="0" smtClean="0"/>
              <a:t>SR.5 Authentic</a:t>
            </a:r>
            <a:r>
              <a:rPr lang="en-US" sz="2200" dirty="0"/>
              <a:t>, </a:t>
            </a:r>
            <a:r>
              <a:rPr lang="en-US" sz="2200" dirty="0" smtClean="0"/>
              <a:t>confidential</a:t>
            </a:r>
            <a:r>
              <a:rPr lang="en-US" sz="2200" dirty="0"/>
              <a:t>, fresh comm. channel between HSM and ECU</a:t>
            </a:r>
          </a:p>
          <a:p>
            <a:r>
              <a:rPr lang="en-US" sz="2200" dirty="0" smtClean="0"/>
              <a:t>SR.6 Autonomously </a:t>
            </a:r>
            <a:r>
              <a:rPr lang="en-US" sz="2200" dirty="0"/>
              <a:t>controlled alert functionality (e.g., log entry, ECU halt)</a:t>
            </a:r>
          </a:p>
          <a:p>
            <a:r>
              <a:rPr lang="en-US" sz="2200" dirty="0" smtClean="0"/>
              <a:t>SR.7 Only </a:t>
            </a:r>
            <a:r>
              <a:rPr lang="en-US" sz="2200" dirty="0"/>
              <a:t>standardized, established security algorithms (e.g., </a:t>
            </a:r>
            <a:r>
              <a:rPr lang="en-US" sz="2200" dirty="0" smtClean="0"/>
              <a:t>NIST1, BSI2)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22360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FR.1 Physical </a:t>
            </a:r>
            <a:r>
              <a:rPr lang="en-US" sz="2800" dirty="0"/>
              <a:t>stress resistance to endure an automotive life-cycle </a:t>
            </a:r>
            <a:r>
              <a:rPr lang="en-US" sz="2800" dirty="0" smtClean="0"/>
              <a:t>of 20 </a:t>
            </a:r>
            <a:r>
              <a:rPr lang="en-US" sz="2800" dirty="0"/>
              <a:t>years</a:t>
            </a:r>
          </a:p>
          <a:p>
            <a:r>
              <a:rPr lang="en-US" sz="2800" dirty="0" smtClean="0"/>
              <a:t>FR.2 Bandwidth </a:t>
            </a:r>
            <a:r>
              <a:rPr lang="en-US" sz="2800" dirty="0"/>
              <a:t>and latency performance that meets at least ISO 11898 [24]</a:t>
            </a:r>
          </a:p>
          <a:p>
            <a:r>
              <a:rPr lang="en-US" sz="2800" dirty="0" smtClean="0"/>
              <a:t>FR.3 Compatibility </a:t>
            </a:r>
            <a:r>
              <a:rPr lang="en-US" sz="2800" dirty="0"/>
              <a:t>with existing ECU security modules, i.e. with HIS-SHE [21]</a:t>
            </a:r>
          </a:p>
          <a:p>
            <a:r>
              <a:rPr lang="en-US" sz="2800" dirty="0" smtClean="0"/>
              <a:t>FR.4 Compatibility </a:t>
            </a:r>
            <a:r>
              <a:rPr lang="en-US" sz="2800" dirty="0"/>
              <a:t>with existing ECU microprocessor architectures</a:t>
            </a:r>
          </a:p>
          <a:p>
            <a:r>
              <a:rPr lang="en-US" sz="2800" dirty="0" smtClean="0"/>
              <a:t>FR.5 Open</a:t>
            </a:r>
            <a:r>
              <a:rPr lang="en-US" sz="2800" dirty="0"/>
              <a:t>, patent free </a:t>
            </a:r>
            <a:r>
              <a:rPr lang="en-US" sz="2800" dirty="0" smtClean="0"/>
              <a:t>specifications </a:t>
            </a:r>
            <a:r>
              <a:rPr lang="en-US" sz="2800" dirty="0"/>
              <a:t>for </a:t>
            </a:r>
            <a:r>
              <a:rPr lang="en-US" sz="2800" dirty="0" smtClean="0"/>
              <a:t>cost-efficient </a:t>
            </a:r>
            <a:r>
              <a:rPr lang="en-US" sz="2800" dirty="0"/>
              <a:t>OEM-wide </a:t>
            </a:r>
            <a:r>
              <a:rPr lang="en-US" sz="2800" dirty="0" smtClean="0"/>
              <a:t>application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558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www.embedded.com/design/real-world-applications/4430395/Security-challenges-in-automotive-hardware-software-architecture-design</a:t>
            </a:r>
            <a:endParaRPr lang="en-US" dirty="0" smtClean="0"/>
          </a:p>
          <a:p>
            <a:r>
              <a:rPr lang="en-US" sz="2400" dirty="0"/>
              <a:t>http://delivery.acm.org/10.1145/2490000/2485398/p458-sagstetter.pdf?ip=130.127.255.220&amp;id=2485398&amp;acc=ACTIVE%20SERVICE&amp;key=A79D83B43E50B5B8.EB6DCC30042720A5.4D4702B0C3E38B35.4D4702B0C3E38B35&amp;CFID=662283272&amp;CFTOKEN=67633538&amp;__acm__=1428950668_fadf7758ac684a735ba2678bc280bd21</a:t>
            </a:r>
          </a:p>
        </p:txBody>
      </p:sp>
    </p:spTree>
    <p:extLst>
      <p:ext uri="{BB962C8B-B14F-4D97-AF65-F5344CB8AC3E}">
        <p14:creationId xmlns:p14="http://schemas.microsoft.com/office/powerpoint/2010/main" val="3860041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smtClean="0"/>
              <a:t>searchsecurity.techtarget.com/opinion/Opinion-Software-insecurity-software-flaws-in-application-architecture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lirias.kuleuven.be/bitstream/123456789/350066/3/paper.pdf</a:t>
            </a:r>
            <a:endParaRPr lang="en-US" dirty="0" smtClean="0"/>
          </a:p>
          <a:p>
            <a:r>
              <a:rPr lang="en-US" dirty="0"/>
              <a:t>http://www.evita-project.org/Publications/WG11.pdf</a:t>
            </a:r>
          </a:p>
        </p:txBody>
      </p:sp>
    </p:spTree>
    <p:extLst>
      <p:ext uri="{BB962C8B-B14F-4D97-AF65-F5344CB8AC3E}">
        <p14:creationId xmlns:p14="http://schemas.microsoft.com/office/powerpoint/2010/main" val="214067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Microsoft’s Definition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Security is the capability of a system to prevent malicious or accidental actions outside of the designed usage, and to prevent disclosure or loss of information. A secure system aims to protect assets and prevent unauthorized modification of information.</a:t>
            </a:r>
          </a:p>
        </p:txBody>
      </p:sp>
    </p:spTree>
    <p:extLst>
      <p:ext uri="{BB962C8B-B14F-4D97-AF65-F5344CB8AC3E}">
        <p14:creationId xmlns:p14="http://schemas.microsoft.com/office/powerpoint/2010/main" val="1637330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decomposes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Confidentiality</a:t>
            </a:r>
          </a:p>
          <a:p>
            <a:r>
              <a:rPr lang="en-US" dirty="0" smtClean="0"/>
              <a:t>Integrity</a:t>
            </a:r>
          </a:p>
          <a:p>
            <a:r>
              <a:rPr lang="en-US" dirty="0" smtClean="0"/>
              <a:t>Availability </a:t>
            </a:r>
          </a:p>
          <a:p>
            <a:endParaRPr lang="en-US" dirty="0"/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Maintainability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9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 scenario -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 of stimulus – would-be hacker</a:t>
            </a:r>
          </a:p>
          <a:p>
            <a:r>
              <a:rPr lang="en-US" dirty="0" smtClean="0"/>
              <a:t>Stimulus – rapid sequence of DSRC messages</a:t>
            </a:r>
            <a:endParaRPr lang="en-US" dirty="0"/>
          </a:p>
          <a:p>
            <a:r>
              <a:rPr lang="en-US" dirty="0" smtClean="0"/>
              <a:t>Environment – car is idling in parking lot</a:t>
            </a:r>
          </a:p>
          <a:p>
            <a:r>
              <a:rPr lang="en-US" dirty="0" smtClean="0"/>
              <a:t>Artifacts – meta-data logging system activity</a:t>
            </a:r>
          </a:p>
          <a:p>
            <a:r>
              <a:rPr lang="en-US" dirty="0" smtClean="0"/>
              <a:t>Response – message queue overflows but control is passed to a routine that resets the queue </a:t>
            </a:r>
          </a:p>
          <a:p>
            <a:r>
              <a:rPr lang="en-US" dirty="0" smtClean="0"/>
              <a:t>Response measure – car did not change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7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 scenario - Confidentiality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Source of stimulus – would-be hacker</a:t>
            </a:r>
          </a:p>
          <a:p>
            <a:r>
              <a:rPr lang="en-US" sz="2800" dirty="0"/>
              <a:t>Stimulus – </a:t>
            </a:r>
            <a:r>
              <a:rPr lang="en-US" sz="2800" dirty="0" smtClean="0"/>
              <a:t>unexpected </a:t>
            </a:r>
            <a:r>
              <a:rPr lang="en-US" sz="2800" dirty="0"/>
              <a:t>B</a:t>
            </a:r>
            <a:r>
              <a:rPr lang="en-US" sz="2800" dirty="0" smtClean="0"/>
              <a:t>luetooth message attempting to load phone contacts list</a:t>
            </a:r>
            <a:endParaRPr lang="en-US" sz="2800" dirty="0"/>
          </a:p>
          <a:p>
            <a:r>
              <a:rPr lang="en-US" sz="2800" dirty="0"/>
              <a:t>Environment </a:t>
            </a:r>
            <a:r>
              <a:rPr lang="en-US" sz="2800" dirty="0" smtClean="0"/>
              <a:t>– car is moving; Bluetooth is active</a:t>
            </a:r>
          </a:p>
          <a:p>
            <a:r>
              <a:rPr lang="en-US" sz="2800" dirty="0" smtClean="0"/>
              <a:t>Artifacts </a:t>
            </a:r>
            <a:r>
              <a:rPr lang="en-US" sz="2800" dirty="0"/>
              <a:t>– </a:t>
            </a:r>
            <a:r>
              <a:rPr lang="en-US" sz="2800" dirty="0" smtClean="0"/>
              <a:t>phone contacts list in txt format</a:t>
            </a:r>
            <a:endParaRPr lang="en-US" sz="2800" dirty="0"/>
          </a:p>
          <a:p>
            <a:r>
              <a:rPr lang="en-US" sz="2800" dirty="0"/>
              <a:t>Response </a:t>
            </a:r>
            <a:r>
              <a:rPr lang="en-US" sz="2800" dirty="0" smtClean="0"/>
              <a:t>– the system checks for authentication code and does not find it </a:t>
            </a:r>
          </a:p>
          <a:p>
            <a:r>
              <a:rPr lang="en-US" sz="2800" dirty="0" smtClean="0"/>
              <a:t>Response </a:t>
            </a:r>
            <a:r>
              <a:rPr lang="en-US" sz="2800" dirty="0"/>
              <a:t>measure – </a:t>
            </a:r>
            <a:r>
              <a:rPr lang="en-US" sz="2800" dirty="0" smtClean="0"/>
              <a:t>all unauthorized contacts are rejected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12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 scenario </a:t>
            </a:r>
            <a:r>
              <a:rPr lang="en-US" dirty="0" smtClean="0"/>
              <a:t>-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Source of stimulus – would-be hacker</a:t>
            </a:r>
          </a:p>
          <a:p>
            <a:r>
              <a:rPr lang="en-US" sz="2800" dirty="0"/>
              <a:t>Stimulus – </a:t>
            </a:r>
            <a:r>
              <a:rPr lang="en-US" sz="2800" dirty="0" smtClean="0"/>
              <a:t>repeated door lock messages</a:t>
            </a:r>
            <a:endParaRPr lang="en-US" sz="2800" dirty="0"/>
          </a:p>
          <a:p>
            <a:r>
              <a:rPr lang="en-US" sz="2800" dirty="0"/>
              <a:t>Environment – car is </a:t>
            </a:r>
            <a:r>
              <a:rPr lang="en-US" sz="2800" dirty="0" smtClean="0"/>
              <a:t>parked </a:t>
            </a:r>
            <a:r>
              <a:rPr lang="en-US" sz="2800" dirty="0"/>
              <a:t>in parking lot</a:t>
            </a:r>
          </a:p>
          <a:p>
            <a:r>
              <a:rPr lang="en-US" sz="2800" dirty="0"/>
              <a:t>Artifacts – </a:t>
            </a:r>
            <a:r>
              <a:rPr lang="en-US" sz="2800" dirty="0" smtClean="0"/>
              <a:t>door lock queue on the same bus as the engine controls</a:t>
            </a:r>
            <a:endParaRPr lang="en-US" sz="2800" dirty="0"/>
          </a:p>
          <a:p>
            <a:r>
              <a:rPr lang="en-US" sz="2800" dirty="0"/>
              <a:t>Response – message queue overflows but control is passed to a routine that </a:t>
            </a:r>
            <a:r>
              <a:rPr lang="en-US" sz="2800" dirty="0" smtClean="0"/>
              <a:t>refuses to respond to requests for a period of time</a:t>
            </a:r>
            <a:endParaRPr lang="en-US" sz="2800" dirty="0"/>
          </a:p>
          <a:p>
            <a:r>
              <a:rPr lang="en-US" sz="2800" dirty="0"/>
              <a:t>Response measure – </a:t>
            </a:r>
            <a:r>
              <a:rPr lang="en-US" sz="2800" dirty="0" smtClean="0"/>
              <a:t>system processes all authorized messages on time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738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Intrusion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63" y="2133600"/>
            <a:ext cx="7405687" cy="373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14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1762125"/>
            <a:ext cx="7608887" cy="334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397678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17523</TotalTime>
  <Words>755</Words>
  <Application>Microsoft Office PowerPoint</Application>
  <PresentationFormat>On-screen Show (4:3)</PresentationFormat>
  <Paragraphs>100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syse802Template</vt:lpstr>
      <vt:lpstr>CPSC 875</vt:lpstr>
      <vt:lpstr>PowerPoint Presentation</vt:lpstr>
      <vt:lpstr>Microsoft’s Definition </vt:lpstr>
      <vt:lpstr>Security decomposes to</vt:lpstr>
      <vt:lpstr>QA scenario - Integrity</vt:lpstr>
      <vt:lpstr>QA scenario - Confidentiality </vt:lpstr>
      <vt:lpstr>QA scenario - Availability</vt:lpstr>
      <vt:lpstr>Intrusion points</vt:lpstr>
      <vt:lpstr>Vehicle networks</vt:lpstr>
      <vt:lpstr>Some things to do</vt:lpstr>
      <vt:lpstr>IEEE guidelines</vt:lpstr>
      <vt:lpstr>Security patterns</vt:lpstr>
      <vt:lpstr>PowerPoint Presentation</vt:lpstr>
      <vt:lpstr>Distrustful Decomposition</vt:lpstr>
      <vt:lpstr>Privilege separation</vt:lpstr>
      <vt:lpstr>Defer to Kernel</vt:lpstr>
      <vt:lpstr>Reference monitor</vt:lpstr>
      <vt:lpstr>Secure Factory Design Pattern</vt:lpstr>
      <vt:lpstr>PowerPoint Presentation</vt:lpstr>
      <vt:lpstr>Security requirements for vehicles</vt:lpstr>
      <vt:lpstr>Functional requirements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78</cp:revision>
  <dcterms:created xsi:type="dcterms:W3CDTF">2012-03-11T20:13:09Z</dcterms:created>
  <dcterms:modified xsi:type="dcterms:W3CDTF">2015-04-14T10:48:44Z</dcterms:modified>
</cp:coreProperties>
</file>