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315" r:id="rId3"/>
    <p:sldId id="309" r:id="rId4"/>
    <p:sldId id="308" r:id="rId5"/>
    <p:sldId id="314" r:id="rId6"/>
    <p:sldId id="313" r:id="rId7"/>
    <p:sldId id="316" r:id="rId8"/>
    <p:sldId id="318" r:id="rId9"/>
    <p:sldId id="317" r:id="rId10"/>
    <p:sldId id="311" r:id="rId11"/>
    <p:sldId id="312" r:id="rId12"/>
    <p:sldId id="325" r:id="rId13"/>
    <p:sldId id="326" r:id="rId14"/>
    <p:sldId id="327" r:id="rId15"/>
    <p:sldId id="329" r:id="rId16"/>
    <p:sldId id="328" r:id="rId17"/>
    <p:sldId id="330" r:id="rId18"/>
    <p:sldId id="305" r:id="rId19"/>
    <p:sldId id="306" r:id="rId20"/>
    <p:sldId id="307" r:id="rId21"/>
    <p:sldId id="310" r:id="rId22"/>
    <p:sldId id="319" r:id="rId23"/>
    <p:sldId id="320" r:id="rId24"/>
    <p:sldId id="321" r:id="rId25"/>
    <p:sldId id="322" r:id="rId26"/>
    <p:sldId id="323" r:id="rId27"/>
    <p:sldId id="324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2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Security-2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context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attributes must be understood in the context of its use</a:t>
            </a:r>
          </a:p>
          <a:p>
            <a:r>
              <a:rPr lang="en-US" dirty="0" smtClean="0"/>
              <a:t>It is not realistic to expect the same depth of analysis in financial software as in aircraft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9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respect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within the same context the quality attribute value may vary from one </a:t>
            </a:r>
            <a:r>
              <a:rPr lang="en-US" dirty="0" smtClean="0"/>
              <a:t>part of the architecture</a:t>
            </a:r>
            <a:r>
              <a:rPr lang="en-US" dirty="0" smtClean="0"/>
              <a:t> </a:t>
            </a:r>
            <a:r>
              <a:rPr lang="en-US" dirty="0" smtClean="0"/>
              <a:t>to another</a:t>
            </a:r>
          </a:p>
          <a:p>
            <a:r>
              <a:rPr lang="en-US" dirty="0" smtClean="0"/>
              <a:t>For example a piece of software may be secure with respect to one type of attack but not with respect to another</a:t>
            </a:r>
          </a:p>
          <a:p>
            <a:r>
              <a:rPr lang="en-US" dirty="0" smtClean="0"/>
              <a:t>Risk and cost are used to factors in deciding the breadth of the verification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3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complexity goes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complexity goes up so does the probability of a vulnerability being </a:t>
            </a:r>
            <a:r>
              <a:rPr lang="en-US" dirty="0" smtClean="0"/>
              <a:t>inserted</a:t>
            </a:r>
          </a:p>
          <a:p>
            <a:r>
              <a:rPr lang="en-US" dirty="0" smtClean="0"/>
              <a:t>Security is a system property but has to be addressed at the module level before the complexity gets too great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2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system hierarchy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1" y="1600200"/>
            <a:ext cx="718160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2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Non-</a:t>
            </a:r>
            <a:r>
              <a:rPr lang="en-US" sz="2400" dirty="0" err="1" smtClean="0"/>
              <a:t>bypassable</a:t>
            </a:r>
            <a:r>
              <a:rPr lang="en-US" sz="2400" dirty="0" smtClean="0"/>
              <a:t>—security </a:t>
            </a:r>
            <a:r>
              <a:rPr lang="en-US" sz="2400" dirty="0"/>
              <a:t>functions cannot be </a:t>
            </a:r>
            <a:r>
              <a:rPr lang="en-US" sz="2400" dirty="0" smtClean="0"/>
              <a:t>circumvented.</a:t>
            </a:r>
            <a:endParaRPr lang="en-US" sz="2400" dirty="0"/>
          </a:p>
          <a:p>
            <a:r>
              <a:rPr lang="en-US" sz="2400" dirty="0" err="1" smtClean="0"/>
              <a:t>Evaluatable</a:t>
            </a:r>
            <a:r>
              <a:rPr lang="en-US" sz="2400" dirty="0" smtClean="0"/>
              <a:t>—the </a:t>
            </a:r>
            <a:r>
              <a:rPr lang="en-US" sz="2400" dirty="0"/>
              <a:t>size and complexity of the security </a:t>
            </a:r>
            <a:r>
              <a:rPr lang="en-US" sz="2400" dirty="0" smtClean="0"/>
              <a:t>functions allow them </a:t>
            </a:r>
            <a:r>
              <a:rPr lang="en-US" sz="2400" dirty="0"/>
              <a:t>to be verified and evaluated. </a:t>
            </a:r>
          </a:p>
          <a:p>
            <a:r>
              <a:rPr lang="en-US" sz="2400" dirty="0" smtClean="0"/>
              <a:t>Always </a:t>
            </a:r>
            <a:r>
              <a:rPr lang="en-US" sz="2400" dirty="0"/>
              <a:t>invoked—security functions are invoked each </a:t>
            </a:r>
            <a:r>
              <a:rPr lang="en-US" sz="2400" dirty="0" smtClean="0"/>
              <a:t>and </a:t>
            </a:r>
            <a:r>
              <a:rPr lang="en-US" sz="2400" dirty="0"/>
              <a:t>every </a:t>
            </a:r>
            <a:r>
              <a:rPr lang="en-US" sz="2400" dirty="0" smtClean="0"/>
              <a:t>time without </a:t>
            </a:r>
            <a:r>
              <a:rPr lang="en-US" sz="2400" dirty="0"/>
              <a:t>exceptions. The reference monitor concept </a:t>
            </a:r>
            <a:r>
              <a:rPr lang="en-US" sz="2400" dirty="0" smtClean="0"/>
              <a:t>can </a:t>
            </a:r>
            <a:r>
              <a:rPr lang="en-US" sz="2400" dirty="0"/>
              <a:t>be used by </a:t>
            </a:r>
            <a:r>
              <a:rPr lang="en-US" sz="2400" dirty="0" smtClean="0"/>
              <a:t>the system </a:t>
            </a:r>
            <a:r>
              <a:rPr lang="en-US" sz="2400" dirty="0"/>
              <a:t>architecture to enforce this for critical </a:t>
            </a:r>
            <a:r>
              <a:rPr lang="en-US" sz="2400" dirty="0" smtClean="0"/>
              <a:t>applications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Tamperproof—subversive </a:t>
            </a:r>
            <a:r>
              <a:rPr lang="en-US" sz="2400" dirty="0"/>
              <a:t>code cannot alter the </a:t>
            </a:r>
            <a:r>
              <a:rPr lang="en-US" sz="2400" dirty="0" smtClean="0"/>
              <a:t>function </a:t>
            </a:r>
            <a:r>
              <a:rPr lang="en-US" sz="2400" dirty="0"/>
              <a:t>of the </a:t>
            </a:r>
            <a:r>
              <a:rPr lang="en-US" sz="2400" dirty="0" smtClean="0"/>
              <a:t>security functions </a:t>
            </a:r>
            <a:r>
              <a:rPr lang="en-US" sz="2400" dirty="0"/>
              <a:t>by exhausting resources, </a:t>
            </a:r>
            <a:r>
              <a:rPr lang="en-US" sz="2400" dirty="0" smtClean="0"/>
              <a:t>overrunning buffers</a:t>
            </a:r>
            <a:r>
              <a:rPr lang="en-US" sz="2400" dirty="0"/>
              <a:t>, or other </a:t>
            </a:r>
            <a:r>
              <a:rPr lang="en-US" sz="2400" dirty="0" smtClean="0"/>
              <a:t>forms of </a:t>
            </a:r>
            <a:r>
              <a:rPr lang="en-US" sz="2400" dirty="0"/>
              <a:t>making the security software fail.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6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Independent Levels of Security (MILS) architecture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1" y="1696561"/>
            <a:ext cx="8038167" cy="479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77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SLS—Single-Level Secure component; only processes </a:t>
            </a:r>
            <a:r>
              <a:rPr lang="en-US" dirty="0" smtClean="0"/>
              <a:t>data </a:t>
            </a:r>
            <a:r>
              <a:rPr lang="en-US" dirty="0"/>
              <a:t>at one </a:t>
            </a:r>
            <a:r>
              <a:rPr lang="en-US" dirty="0" smtClean="0"/>
              <a:t>security level</a:t>
            </a:r>
            <a:endParaRPr lang="en-US" dirty="0"/>
          </a:p>
          <a:p>
            <a:r>
              <a:rPr lang="en-US" dirty="0" smtClean="0"/>
              <a:t>MSLS—Multiple </a:t>
            </a:r>
            <a:r>
              <a:rPr lang="en-US" dirty="0"/>
              <a:t>Single-Level Secure component; </a:t>
            </a:r>
            <a:r>
              <a:rPr lang="en-US" dirty="0" smtClean="0"/>
              <a:t>processes </a:t>
            </a:r>
            <a:r>
              <a:rPr lang="en-US" dirty="0"/>
              <a:t>data at </a:t>
            </a:r>
            <a:r>
              <a:rPr lang="en-US" dirty="0" smtClean="0"/>
              <a:t>multiple </a:t>
            </a:r>
            <a:r>
              <a:rPr lang="en-US" dirty="0"/>
              <a:t>levels, but maintains separations between </a:t>
            </a:r>
            <a:r>
              <a:rPr lang="en-US" dirty="0" smtClean="0"/>
              <a:t>classes </a:t>
            </a:r>
            <a:r>
              <a:rPr lang="en-US" dirty="0"/>
              <a:t>of data</a:t>
            </a:r>
          </a:p>
          <a:p>
            <a:r>
              <a:rPr lang="en-US" dirty="0" smtClean="0"/>
              <a:t>MLS—Multi-Level </a:t>
            </a:r>
            <a:r>
              <a:rPr lang="en-US" dirty="0"/>
              <a:t>Secure component; processes data </a:t>
            </a:r>
            <a:r>
              <a:rPr lang="en-US" dirty="0" smtClean="0"/>
              <a:t>at </a:t>
            </a:r>
            <a:r>
              <a:rPr lang="en-US" dirty="0"/>
              <a:t>multiple </a:t>
            </a:r>
            <a:r>
              <a:rPr lang="en-US" dirty="0" smtClean="0"/>
              <a:t>levels simultaneously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5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isolation – data is local to a partition</a:t>
            </a:r>
            <a:endParaRPr lang="en-US" dirty="0"/>
          </a:p>
          <a:p>
            <a:r>
              <a:rPr lang="en-US" dirty="0" smtClean="0"/>
              <a:t>Control of information flow – the source of information from one partition to another is authenticated</a:t>
            </a:r>
          </a:p>
          <a:p>
            <a:r>
              <a:rPr lang="en-US" dirty="0" smtClean="0"/>
              <a:t>Periods processing – no leaking of information from CPU to outside</a:t>
            </a:r>
          </a:p>
          <a:p>
            <a:r>
              <a:rPr lang="en-US" dirty="0" smtClean="0"/>
              <a:t>Fault isolation – no propagation into another  partition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control structure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48767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Vehicle speed and acceleration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17343" y="2667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CACC (controller)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44660" y="1417638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 (controller)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674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10" name="Elbow Connector 9"/>
          <p:cNvCxnSpPr>
            <a:stCxn id="5" idx="1"/>
            <a:endCxn id="7" idx="0"/>
          </p:cNvCxnSpPr>
          <p:nvPr/>
        </p:nvCxnSpPr>
        <p:spPr>
          <a:xfrm rot="10800000" flipV="1">
            <a:off x="2286001" y="3124200"/>
            <a:ext cx="1331343" cy="609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0"/>
            <a:endCxn id="5" idx="3"/>
          </p:cNvCxnSpPr>
          <p:nvPr/>
        </p:nvCxnSpPr>
        <p:spPr>
          <a:xfrm rot="16200000" flipV="1">
            <a:off x="5809172" y="2761171"/>
            <a:ext cx="609600" cy="13356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</p:cNvCxnSpPr>
          <p:nvPr/>
        </p:nvCxnSpPr>
        <p:spPr>
          <a:xfrm>
            <a:off x="5473460" y="1874838"/>
            <a:ext cx="393940" cy="12493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1"/>
          </p:cNvCxnSpPr>
          <p:nvPr/>
        </p:nvCxnSpPr>
        <p:spPr>
          <a:xfrm rot="10800000" flipV="1">
            <a:off x="3200400" y="1874837"/>
            <a:ext cx="444260" cy="12493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2"/>
            <a:endCxn id="4" idx="1"/>
          </p:cNvCxnSpPr>
          <p:nvPr/>
        </p:nvCxnSpPr>
        <p:spPr>
          <a:xfrm rot="16200000" flipH="1">
            <a:off x="2590801" y="4343399"/>
            <a:ext cx="685799" cy="1295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8" idx="2"/>
            <a:endCxn id="4" idx="3"/>
          </p:cNvCxnSpPr>
          <p:nvPr/>
        </p:nvCxnSpPr>
        <p:spPr>
          <a:xfrm rot="5400000">
            <a:off x="5753101" y="4305299"/>
            <a:ext cx="685799" cy="1371600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858000" y="57911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 (Hit vehicle)</a:t>
            </a:r>
            <a:endParaRPr lang="en-US" dirty="0"/>
          </a:p>
        </p:txBody>
      </p:sp>
      <p:cxnSp>
        <p:nvCxnSpPr>
          <p:cNvPr id="29" name="Elbow Connector 28"/>
          <p:cNvCxnSpPr>
            <a:stCxn id="4" idx="2"/>
            <a:endCxn id="27" idx="1"/>
          </p:cNvCxnSpPr>
          <p:nvPr/>
        </p:nvCxnSpPr>
        <p:spPr>
          <a:xfrm rot="16200000" flipH="1">
            <a:off x="5448300" y="4838699"/>
            <a:ext cx="457200" cy="23622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39619" y="164262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Ramussen</a:t>
            </a:r>
            <a:r>
              <a:rPr lang="en-US" dirty="0"/>
              <a:t>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Human Mental Model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37164" y="3050239"/>
            <a:ext cx="145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STPA </a:t>
            </a:r>
            <a:r>
              <a:rPr lang="en-US" dirty="0"/>
              <a:t>Model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6594" y="1457956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Distractions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2036718" y="1642622"/>
            <a:ext cx="1607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063764" y="4991099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Weather</a:t>
            </a:r>
          </a:p>
          <a:p>
            <a:r>
              <a:rPr lang="en-US" dirty="0" smtClean="0"/>
              <a:t>conditions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8" idx="0"/>
            <a:endCxn id="8" idx="2"/>
          </p:cNvCxnSpPr>
          <p:nvPr/>
        </p:nvCxnSpPr>
        <p:spPr>
          <a:xfrm flipH="1" flipV="1">
            <a:off x="6781800" y="4648200"/>
            <a:ext cx="893670" cy="342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5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system boundaries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48767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Vehicle speed and acceleration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17343" y="2667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CACC (controller)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44660" y="1417638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 (controller)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674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9" name="Elbow Connector 8"/>
          <p:cNvCxnSpPr>
            <a:stCxn id="5" idx="1"/>
            <a:endCxn id="7" idx="0"/>
          </p:cNvCxnSpPr>
          <p:nvPr/>
        </p:nvCxnSpPr>
        <p:spPr>
          <a:xfrm rot="10800000" flipV="1">
            <a:off x="2286001" y="3124200"/>
            <a:ext cx="1331343" cy="609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0"/>
            <a:endCxn id="5" idx="3"/>
          </p:cNvCxnSpPr>
          <p:nvPr/>
        </p:nvCxnSpPr>
        <p:spPr>
          <a:xfrm rot="16200000" flipV="1">
            <a:off x="5809172" y="2761171"/>
            <a:ext cx="609600" cy="13356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3"/>
          </p:cNvCxnSpPr>
          <p:nvPr/>
        </p:nvCxnSpPr>
        <p:spPr>
          <a:xfrm>
            <a:off x="5473460" y="1874838"/>
            <a:ext cx="393940" cy="12493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1"/>
          </p:cNvCxnSpPr>
          <p:nvPr/>
        </p:nvCxnSpPr>
        <p:spPr>
          <a:xfrm rot="10800000" flipV="1">
            <a:off x="3200400" y="1874837"/>
            <a:ext cx="444260" cy="12493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2"/>
            <a:endCxn id="4" idx="1"/>
          </p:cNvCxnSpPr>
          <p:nvPr/>
        </p:nvCxnSpPr>
        <p:spPr>
          <a:xfrm rot="16200000" flipH="1">
            <a:off x="2590801" y="4343399"/>
            <a:ext cx="685799" cy="1295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4" idx="3"/>
          </p:cNvCxnSpPr>
          <p:nvPr/>
        </p:nvCxnSpPr>
        <p:spPr>
          <a:xfrm rot="5400000">
            <a:off x="5753101" y="4305299"/>
            <a:ext cx="685799" cy="1371600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858000" y="57911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 (Hit vehicle)</a:t>
            </a:r>
            <a:endParaRPr lang="en-US" dirty="0"/>
          </a:p>
        </p:txBody>
      </p:sp>
      <p:cxnSp>
        <p:nvCxnSpPr>
          <p:cNvPr id="16" name="Elbow Connector 15"/>
          <p:cNvCxnSpPr>
            <a:stCxn id="4" idx="2"/>
            <a:endCxn id="15" idx="1"/>
          </p:cNvCxnSpPr>
          <p:nvPr/>
        </p:nvCxnSpPr>
        <p:spPr>
          <a:xfrm rot="16200000" flipH="1">
            <a:off x="5448300" y="4838699"/>
            <a:ext cx="457200" cy="23622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6800" y="2499518"/>
            <a:ext cx="7220376" cy="2377281"/>
          </a:xfrm>
          <a:prstGeom prst="rect">
            <a:avLst/>
          </a:prstGeom>
          <a:noFill/>
          <a:ln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" y="1417638"/>
            <a:ext cx="7848600" cy="4373560"/>
          </a:xfrm>
          <a:prstGeom prst="rect">
            <a:avLst/>
          </a:prstGeom>
          <a:noFill/>
          <a:ln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9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medical platform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7774"/>
            <a:ext cx="6934200" cy="522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74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http://psas.scripts.mit.edu/home/wp-content/uploads/2015/03/2015-Procter-Using-STPA-for-RM-in-Interoperable-Medical-Systems.pdf</a:t>
            </a:r>
          </a:p>
        </p:txBody>
      </p:sp>
    </p:spTree>
    <p:extLst>
      <p:ext uri="{BB962C8B-B14F-4D97-AF65-F5344CB8AC3E}">
        <p14:creationId xmlns:p14="http://schemas.microsoft.com/office/powerpoint/2010/main" val="269353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everything together in one neat package. Fix it up based on in-class discussions.</a:t>
            </a:r>
          </a:p>
          <a:p>
            <a:r>
              <a:rPr lang="en-US" dirty="0" smtClean="0"/>
              <a:t>There have been 11 assignments at 1 point a piece. This final turn in will count 14 points.</a:t>
            </a:r>
          </a:p>
          <a:p>
            <a:r>
              <a:rPr lang="en-US" dirty="0" smtClean="0"/>
              <a:t>Submit zip via usual route plus mail an additional copy to johnmc@clemson.edu</a:t>
            </a:r>
          </a:p>
          <a:p>
            <a:r>
              <a:rPr lang="en-US" dirty="0" smtClean="0"/>
              <a:t>Submit by Wednesday, April22 at 11:59pm.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9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Feedback/control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48767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Vehicle speed and acceleration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17343" y="2667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CACC (controller)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44660" y="1417638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 (controller)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674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9" name="Elbow Connector 8"/>
          <p:cNvCxnSpPr>
            <a:stCxn id="5" idx="1"/>
            <a:endCxn id="7" idx="0"/>
          </p:cNvCxnSpPr>
          <p:nvPr/>
        </p:nvCxnSpPr>
        <p:spPr>
          <a:xfrm rot="10800000" flipV="1">
            <a:off x="2286001" y="3124200"/>
            <a:ext cx="1331343" cy="609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0"/>
            <a:endCxn id="5" idx="3"/>
          </p:cNvCxnSpPr>
          <p:nvPr/>
        </p:nvCxnSpPr>
        <p:spPr>
          <a:xfrm rot="16200000" flipV="1">
            <a:off x="5809172" y="2761171"/>
            <a:ext cx="609600" cy="13356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3"/>
          </p:cNvCxnSpPr>
          <p:nvPr/>
        </p:nvCxnSpPr>
        <p:spPr>
          <a:xfrm>
            <a:off x="5473460" y="1874838"/>
            <a:ext cx="393940" cy="12493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1"/>
          </p:cNvCxnSpPr>
          <p:nvPr/>
        </p:nvCxnSpPr>
        <p:spPr>
          <a:xfrm rot="10800000" flipV="1">
            <a:off x="3200400" y="1874837"/>
            <a:ext cx="444260" cy="12493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2"/>
            <a:endCxn id="4" idx="1"/>
          </p:cNvCxnSpPr>
          <p:nvPr/>
        </p:nvCxnSpPr>
        <p:spPr>
          <a:xfrm rot="16200000" flipH="1">
            <a:off x="2590801" y="4343399"/>
            <a:ext cx="685799" cy="1295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4" idx="3"/>
          </p:cNvCxnSpPr>
          <p:nvPr/>
        </p:nvCxnSpPr>
        <p:spPr>
          <a:xfrm rot="5400000">
            <a:off x="5753101" y="4305299"/>
            <a:ext cx="685799" cy="1371600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858000" y="57911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 (Hit vehicle)</a:t>
            </a:r>
            <a:endParaRPr lang="en-US" dirty="0"/>
          </a:p>
        </p:txBody>
      </p:sp>
      <p:cxnSp>
        <p:nvCxnSpPr>
          <p:cNvPr id="16" name="Elbow Connector 15"/>
          <p:cNvCxnSpPr>
            <a:stCxn id="4" idx="2"/>
            <a:endCxn id="15" idx="1"/>
          </p:cNvCxnSpPr>
          <p:nvPr/>
        </p:nvCxnSpPr>
        <p:spPr>
          <a:xfrm rot="16200000" flipH="1">
            <a:off x="5448300" y="4838699"/>
            <a:ext cx="457200" cy="23622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f647328.archmessagebus_f05(en-us,PandP.10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675173"/>
            <a:ext cx="4757589" cy="44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6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Oriented Architecture</a:t>
            </a:r>
            <a:endParaRPr lang="en-US" dirty="0"/>
          </a:p>
        </p:txBody>
      </p:sp>
      <p:pic>
        <p:nvPicPr>
          <p:cNvPr id="10242" name="Picture 2" descr="Image result for service oriented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7636"/>
            <a:ext cx="6553200" cy="49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832" y="6488668"/>
            <a:ext cx="814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https://docs.oracle.com/cd/E18727_01/doc.121/e12064/T291171T509748.htm</a:t>
            </a:r>
          </a:p>
        </p:txBody>
      </p:sp>
    </p:spTree>
    <p:extLst>
      <p:ext uri="{BB962C8B-B14F-4D97-AF65-F5344CB8AC3E}">
        <p14:creationId xmlns:p14="http://schemas.microsoft.com/office/powerpoint/2010/main" val="96478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N-tier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88668"/>
            <a:ext cx="701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http://www.ibm.com/developerworks/rational/library/05/0816_Louis/</a:t>
            </a:r>
          </a:p>
        </p:txBody>
      </p:sp>
      <p:pic>
        <p:nvPicPr>
          <p:cNvPr id="11266" name="Picture 2" descr="N-tier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239000" cy="48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8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Event-driven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78171"/>
            <a:ext cx="7962900" cy="39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1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</a:t>
            </a:r>
            <a:endParaRPr lang="en-US" dirty="0"/>
          </a:p>
        </p:txBody>
      </p:sp>
      <p:pic>
        <p:nvPicPr>
          <p:cNvPr id="13314" name="Picture 2" descr="Pattern-Oriented Software Architecture Volume 1: A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" y="1417638"/>
            <a:ext cx="777562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444734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http://mupumb.com/blackboard-architectural-design-pattern/</a:t>
            </a:r>
          </a:p>
        </p:txBody>
      </p:sp>
    </p:spTree>
    <p:extLst>
      <p:ext uri="{BB962C8B-B14F-4D97-AF65-F5344CB8AC3E}">
        <p14:creationId xmlns:p14="http://schemas.microsoft.com/office/powerpoint/2010/main" val="122779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boundaries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7638"/>
            <a:ext cx="6934200" cy="519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32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Clinical Environment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48056"/>
            <a:ext cx="4419600" cy="55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20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0" y="152400"/>
            <a:ext cx="8043608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95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architecture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7638"/>
            <a:ext cx="7140938" cy="52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8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view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2514"/>
            <a:ext cx="7315200" cy="536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2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4" y="1544500"/>
            <a:ext cx="7736366" cy="50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3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Producer/Consumer with directory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4" y="1353240"/>
            <a:ext cx="7777683" cy="51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76619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19591</TotalTime>
  <Words>495</Words>
  <Application>Microsoft Office PowerPoint</Application>
  <PresentationFormat>On-screen Show (4:3)</PresentationFormat>
  <Paragraphs>82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syse802Template</vt:lpstr>
      <vt:lpstr>CPSC 875</vt:lpstr>
      <vt:lpstr>A medical platform</vt:lpstr>
      <vt:lpstr>System boundaries</vt:lpstr>
      <vt:lpstr>Integrated Clinical Environment</vt:lpstr>
      <vt:lpstr>PowerPoint Presentation</vt:lpstr>
      <vt:lpstr>Actual architecture</vt:lpstr>
      <vt:lpstr>Different view</vt:lpstr>
      <vt:lpstr>Threads </vt:lpstr>
      <vt:lpstr>Producer/Consumer with directory</vt:lpstr>
      <vt:lpstr>In the context of</vt:lpstr>
      <vt:lpstr>With respect to</vt:lpstr>
      <vt:lpstr>As complexity goes up</vt:lpstr>
      <vt:lpstr>Security system hierarchy</vt:lpstr>
      <vt:lpstr>NEAT criteria</vt:lpstr>
      <vt:lpstr>Multiple Independent Levels of Security (MILS) architecture</vt:lpstr>
      <vt:lpstr>Levels of security</vt:lpstr>
      <vt:lpstr>Security policies</vt:lpstr>
      <vt:lpstr>Hierarchical control structure</vt:lpstr>
      <vt:lpstr>Multiple system boundaries</vt:lpstr>
      <vt:lpstr>PowerPoint Presentation</vt:lpstr>
      <vt:lpstr>Here’s what you are going to do…</vt:lpstr>
      <vt:lpstr>Feedback/control loop</vt:lpstr>
      <vt:lpstr>Message Bus</vt:lpstr>
      <vt:lpstr>Service Oriented Architecture</vt:lpstr>
      <vt:lpstr>N-tier architecture</vt:lpstr>
      <vt:lpstr>Event-driven</vt:lpstr>
      <vt:lpstr>Blackboard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111</cp:revision>
  <dcterms:created xsi:type="dcterms:W3CDTF">2012-03-11T20:13:09Z</dcterms:created>
  <dcterms:modified xsi:type="dcterms:W3CDTF">2015-04-16T11:16:18Z</dcterms:modified>
</cp:coreProperties>
</file>