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60" r:id="rId2"/>
    <p:sldId id="354" r:id="rId3"/>
    <p:sldId id="353" r:id="rId4"/>
    <p:sldId id="325" r:id="rId5"/>
    <p:sldId id="328" r:id="rId6"/>
    <p:sldId id="339" r:id="rId7"/>
    <p:sldId id="329" r:id="rId8"/>
    <p:sldId id="330" r:id="rId9"/>
    <p:sldId id="326" r:id="rId10"/>
    <p:sldId id="331" r:id="rId11"/>
    <p:sldId id="332" r:id="rId12"/>
    <p:sldId id="335" r:id="rId13"/>
    <p:sldId id="340" r:id="rId14"/>
    <p:sldId id="327" r:id="rId15"/>
    <p:sldId id="336" r:id="rId16"/>
    <p:sldId id="342" r:id="rId17"/>
    <p:sldId id="333" r:id="rId18"/>
    <p:sldId id="344" r:id="rId19"/>
    <p:sldId id="343" r:id="rId20"/>
    <p:sldId id="334" r:id="rId21"/>
    <p:sldId id="338" r:id="rId22"/>
    <p:sldId id="347" r:id="rId23"/>
    <p:sldId id="337" r:id="rId24"/>
    <p:sldId id="341" r:id="rId25"/>
    <p:sldId id="348" r:id="rId26"/>
    <p:sldId id="349" r:id="rId27"/>
    <p:sldId id="345" r:id="rId28"/>
    <p:sldId id="346" r:id="rId29"/>
    <p:sldId id="350" r:id="rId30"/>
    <p:sldId id="319" r:id="rId31"/>
    <p:sldId id="320" r:id="rId32"/>
    <p:sldId id="321" r:id="rId33"/>
    <p:sldId id="322" r:id="rId34"/>
    <p:sldId id="323" r:id="rId35"/>
    <p:sldId id="324" r:id="rId36"/>
    <p:sldId id="351" r:id="rId37"/>
    <p:sldId id="352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62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4/17/2016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42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4/17/2016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4/17/2016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4/17/2016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4/17/2016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4/17/2016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4/17/2016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courses/aeronautics-and-astronautics/16-63j-system-safety-fall-2012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Wrap-up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</a:t>
            </a:r>
          </a:p>
          <a:p>
            <a:r>
              <a:rPr lang="en-US" dirty="0" smtClean="0"/>
              <a:t>Verify </a:t>
            </a:r>
          </a:p>
          <a:p>
            <a:endParaRPr lang="en-US" dirty="0"/>
          </a:p>
          <a:p>
            <a:r>
              <a:rPr lang="en-US" dirty="0" smtClean="0"/>
              <a:t>These phases are inter-related. Which techniques are used in one phase influence what can be used in another phase.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requirements</a:t>
            </a:r>
          </a:p>
          <a:p>
            <a:r>
              <a:rPr lang="en-US" dirty="0" err="1" smtClean="0"/>
              <a:t>Reqspec</a:t>
            </a:r>
            <a:r>
              <a:rPr lang="en-US" dirty="0" smtClean="0"/>
              <a:t> provides a machine readable model</a:t>
            </a:r>
          </a:p>
          <a:p>
            <a:r>
              <a:rPr lang="en-US" dirty="0" smtClean="0"/>
              <a:t>It has links into the AADL design model</a:t>
            </a:r>
          </a:p>
          <a:p>
            <a:r>
              <a:rPr lang="en-US" dirty="0" smtClean="0"/>
              <a:t>Also, languages such as Agree can be used to both specify and verify</a:t>
            </a:r>
          </a:p>
          <a:p>
            <a:r>
              <a:rPr lang="en-US" sz="2000" b="1" dirty="0"/>
              <a:t>assume "time greater than 0": </a:t>
            </a:r>
            <a:r>
              <a:rPr lang="en-US" sz="2000" b="1" dirty="0" err="1"/>
              <a:t>left_toggle_enabled_at</a:t>
            </a:r>
            <a:r>
              <a:rPr lang="en-US" sz="2000" b="1" dirty="0"/>
              <a:t> &gt;= 0 and </a:t>
            </a:r>
            <a:r>
              <a:rPr lang="en-US" sz="2000" b="1" dirty="0" err="1"/>
              <a:t>left_button_enabled_at</a:t>
            </a:r>
            <a:r>
              <a:rPr lang="en-US" sz="2000" b="1" dirty="0"/>
              <a:t> &gt;= 0 and </a:t>
            </a:r>
            <a:r>
              <a:rPr lang="en-US" sz="2000" b="1" dirty="0" err="1"/>
              <a:t>right_button_enabled_at</a:t>
            </a:r>
            <a:r>
              <a:rPr lang="en-US" sz="2000" b="1" dirty="0"/>
              <a:t> &gt;= 0 and </a:t>
            </a:r>
            <a:r>
              <a:rPr lang="en-US" sz="2000" b="1" dirty="0" err="1"/>
              <a:t>right_toggle_enabled_at</a:t>
            </a:r>
            <a:r>
              <a:rPr lang="en-US" sz="2000" b="1" dirty="0"/>
              <a:t> &gt;= 0;</a:t>
            </a:r>
          </a:p>
          <a:p>
            <a:endParaRPr lang="en-US" sz="2000" dirty="0"/>
          </a:p>
          <a:p>
            <a:r>
              <a:rPr lang="en-US" sz="2000" b="1" dirty="0"/>
              <a:t>guarantee "launch will not occur if either button is not active": launch = false or (launch = true and </a:t>
            </a:r>
            <a:r>
              <a:rPr lang="en-US" sz="2000" b="1" dirty="0" err="1"/>
              <a:t>left_button_enabled</a:t>
            </a:r>
            <a:r>
              <a:rPr lang="en-US" sz="2000" b="1" dirty="0"/>
              <a:t> = true and </a:t>
            </a:r>
            <a:r>
              <a:rPr lang="en-US" sz="2000" b="1" dirty="0" err="1"/>
              <a:t>right_button_enabled</a:t>
            </a:r>
            <a:r>
              <a:rPr lang="en-US" sz="2000" b="1" dirty="0"/>
              <a:t> = true);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613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attribute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requirements and design</a:t>
            </a:r>
          </a:p>
          <a:p>
            <a:r>
              <a:rPr lang="en-US" dirty="0" smtClean="0"/>
              <a:t>Prioritizes quality attributes</a:t>
            </a:r>
          </a:p>
          <a:p>
            <a:r>
              <a:rPr lang="en-US" dirty="0" smtClean="0"/>
              <a:t>Quality attribute scenarios</a:t>
            </a:r>
          </a:p>
          <a:p>
            <a:pPr lvl="1"/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Stakeholder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87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804357"/>
            <a:ext cx="8991600" cy="3834443"/>
            <a:chOff x="152400" y="1804357"/>
            <a:chExt cx="8991600" cy="3834443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1804357"/>
              <a:ext cx="1447800" cy="762000"/>
              <a:chOff x="460075" y="2895600"/>
              <a:chExt cx="1447800" cy="7620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60075" y="2895600"/>
                <a:ext cx="1447800" cy="76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74352" y="3091934"/>
                <a:ext cx="1219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Engine off</a:t>
                </a:r>
                <a:endParaRPr lang="en-US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328321" y="3042898"/>
              <a:ext cx="1447800" cy="762000"/>
              <a:chOff x="2743200" y="2895600"/>
              <a:chExt cx="1447800" cy="7620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743200" y="2895600"/>
                <a:ext cx="1447800" cy="76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888315" y="2953434"/>
                <a:ext cx="12234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Engine on</a:t>
                </a:r>
              </a:p>
              <a:p>
                <a:r>
                  <a:rPr lang="en-US" dirty="0" smtClean="0"/>
                  <a:t>CC off</a:t>
                </a:r>
                <a:endParaRPr lang="en-US" dirty="0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3581400" y="2000691"/>
              <a:ext cx="5562600" cy="36381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96163" y="2023529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CC On</a:t>
              </a:r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248363" y="2819390"/>
              <a:ext cx="1757083" cy="927673"/>
              <a:chOff x="2743200" y="2895600"/>
              <a:chExt cx="1522415" cy="762000"/>
            </a:xfrm>
            <a:solidFill>
              <a:srgbClr val="FFFF00"/>
            </a:solidFill>
          </p:grpSpPr>
          <p:sp>
            <p:nvSpPr>
              <p:cNvPr id="30" name="Oval 29"/>
              <p:cNvSpPr/>
              <p:nvPr/>
            </p:nvSpPr>
            <p:spPr>
              <a:xfrm>
                <a:off x="2743200" y="2895600"/>
                <a:ext cx="1447800" cy="762000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888315" y="2953434"/>
                <a:ext cx="13773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Set current </a:t>
                </a:r>
              </a:p>
              <a:p>
                <a:r>
                  <a:rPr lang="en-US" dirty="0" smtClean="0"/>
                  <a:t>speed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553201" y="2735439"/>
              <a:ext cx="1762793" cy="927673"/>
              <a:chOff x="2743200" y="2895600"/>
              <a:chExt cx="1527362" cy="762000"/>
            </a:xfrm>
            <a:solidFill>
              <a:srgbClr val="FFFF00"/>
            </a:solidFill>
          </p:grpSpPr>
          <p:sp>
            <p:nvSpPr>
              <p:cNvPr id="28" name="Oval 27"/>
              <p:cNvSpPr/>
              <p:nvPr/>
            </p:nvSpPr>
            <p:spPr>
              <a:xfrm>
                <a:off x="2743200" y="2895600"/>
                <a:ext cx="1447800" cy="762000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888315" y="2953434"/>
                <a:ext cx="1382247" cy="530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Maintain </a:t>
                </a:r>
              </a:p>
              <a:p>
                <a:r>
                  <a:rPr lang="en-US" dirty="0" smtClean="0"/>
                  <a:t>current speed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527216" y="4443902"/>
              <a:ext cx="1670967" cy="927673"/>
              <a:chOff x="2743200" y="2895600"/>
              <a:chExt cx="1447800" cy="762000"/>
            </a:xfrm>
            <a:solidFill>
              <a:srgbClr val="FFFF00"/>
            </a:solidFill>
          </p:grpSpPr>
          <p:sp>
            <p:nvSpPr>
              <p:cNvPr id="26" name="Oval 25"/>
              <p:cNvSpPr/>
              <p:nvPr/>
            </p:nvSpPr>
            <p:spPr>
              <a:xfrm>
                <a:off x="2743200" y="2895600"/>
                <a:ext cx="1447800" cy="762000"/>
              </a:xfrm>
              <a:prstGeom prst="ellips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888315" y="2953434"/>
                <a:ext cx="1026685" cy="530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Inactive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peed set</a:t>
                </a:r>
              </a:p>
            </p:txBody>
          </p:sp>
        </p:grpSp>
        <p:cxnSp>
          <p:nvCxnSpPr>
            <p:cNvPr id="12" name="Curved Connector 11"/>
            <p:cNvCxnSpPr>
              <a:endCxn id="28" idx="2"/>
            </p:cNvCxnSpPr>
            <p:nvPr/>
          </p:nvCxnSpPr>
          <p:spPr>
            <a:xfrm>
              <a:off x="5919330" y="3199275"/>
              <a:ext cx="633871" cy="1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28" idx="4"/>
              <a:endCxn id="26" idx="7"/>
            </p:cNvCxnSpPr>
            <p:nvPr/>
          </p:nvCxnSpPr>
          <p:spPr>
            <a:xfrm rot="5400000">
              <a:off x="6712759" y="3903830"/>
              <a:ext cx="916645" cy="435209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26" idx="0"/>
              <a:endCxn id="28" idx="3"/>
            </p:cNvCxnSpPr>
            <p:nvPr/>
          </p:nvCxnSpPr>
          <p:spPr>
            <a:xfrm rot="5400000" flipH="1" flipV="1">
              <a:off x="6121982" y="3767976"/>
              <a:ext cx="916645" cy="435208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26" idx="0"/>
              <a:endCxn id="30" idx="4"/>
            </p:cNvCxnSpPr>
            <p:nvPr/>
          </p:nvCxnSpPr>
          <p:spPr>
            <a:xfrm rot="16200000" flipV="1">
              <a:off x="5374855" y="3456056"/>
              <a:ext cx="696839" cy="1278853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34" idx="6"/>
              <a:endCxn id="32" idx="0"/>
            </p:cNvCxnSpPr>
            <p:nvPr/>
          </p:nvCxnSpPr>
          <p:spPr>
            <a:xfrm>
              <a:off x="1600200" y="2185357"/>
              <a:ext cx="452021" cy="857541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32" idx="6"/>
              <a:endCxn id="7" idx="2"/>
            </p:cNvCxnSpPr>
            <p:nvPr/>
          </p:nvCxnSpPr>
          <p:spPr>
            <a:xfrm>
              <a:off x="2776121" y="3423898"/>
              <a:ext cx="805279" cy="395848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>
            <a:xfrm flipV="1">
              <a:off x="4038600" y="3621823"/>
              <a:ext cx="533400" cy="363757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7" idx="2"/>
              <a:endCxn id="32" idx="5"/>
            </p:cNvCxnSpPr>
            <p:nvPr/>
          </p:nvCxnSpPr>
          <p:spPr>
            <a:xfrm rot="10800000">
              <a:off x="2564096" y="3693306"/>
              <a:ext cx="1017304" cy="126440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749594" y="2587925"/>
              <a:ext cx="2831805" cy="1879608"/>
            </a:xfrm>
            <a:custGeom>
              <a:avLst/>
              <a:gdLst>
                <a:gd name="connsiteX0" fmla="*/ 2752730 w 2752730"/>
                <a:gd name="connsiteY0" fmla="*/ 1224950 h 1879608"/>
                <a:gd name="connsiteX1" fmla="*/ 2217892 w 2752730"/>
                <a:gd name="connsiteY1" fmla="*/ 1828800 h 1879608"/>
                <a:gd name="connsiteX2" fmla="*/ 216563 w 2752730"/>
                <a:gd name="connsiteY2" fmla="*/ 1639018 h 1879608"/>
                <a:gd name="connsiteX3" fmla="*/ 147552 w 2752730"/>
                <a:gd name="connsiteY3" fmla="*/ 0 h 187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730" h="1879608">
                  <a:moveTo>
                    <a:pt x="2752730" y="1224950"/>
                  </a:moveTo>
                  <a:cubicBezTo>
                    <a:pt x="2696658" y="1492369"/>
                    <a:pt x="2640586" y="1759789"/>
                    <a:pt x="2217892" y="1828800"/>
                  </a:cubicBezTo>
                  <a:cubicBezTo>
                    <a:pt x="1795197" y="1897811"/>
                    <a:pt x="561620" y="1943818"/>
                    <a:pt x="216563" y="1639018"/>
                  </a:cubicBezTo>
                  <a:cubicBezTo>
                    <a:pt x="-128494" y="1334218"/>
                    <a:pt x="9529" y="667109"/>
                    <a:pt x="147552" y="0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60620" y="3803701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initial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9264367">
              <a:off x="5597104" y="2810064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timerElapsed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22658" y="4114079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pply brake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51899" y="3756526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resume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65223" y="4024233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engage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666" y="5867400"/>
            <a:ext cx="575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Resume [</a:t>
            </a:r>
            <a:r>
              <a:rPr lang="en-US" dirty="0" err="1" smtClean="0"/>
              <a:t>setSpeed</a:t>
            </a:r>
            <a:r>
              <a:rPr lang="en-US" dirty="0" smtClean="0"/>
              <a:t> – </a:t>
            </a:r>
            <a:r>
              <a:rPr lang="en-US" dirty="0" err="1" smtClean="0"/>
              <a:t>currentSpeed</a:t>
            </a:r>
            <a:r>
              <a:rPr lang="en-US" dirty="0" smtClean="0"/>
              <a:t>&lt; 5mph]/accelerate</a:t>
            </a:r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7936302" y="2833660"/>
            <a:ext cx="596323" cy="478883"/>
          </a:xfrm>
          <a:custGeom>
            <a:avLst/>
            <a:gdLst>
              <a:gd name="connsiteX0" fmla="*/ 0 w 596323"/>
              <a:gd name="connsiteY0" fmla="*/ 30310 h 478883"/>
              <a:gd name="connsiteX1" fmla="*/ 586596 w 596323"/>
              <a:gd name="connsiteY1" fmla="*/ 47563 h 478883"/>
              <a:gd name="connsiteX2" fmla="*/ 310551 w 596323"/>
              <a:gd name="connsiteY2" fmla="*/ 478883 h 47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323" h="478883">
                <a:moveTo>
                  <a:pt x="0" y="30310"/>
                </a:moveTo>
                <a:cubicBezTo>
                  <a:pt x="267419" y="1555"/>
                  <a:pt x="534838" y="-27199"/>
                  <a:pt x="586596" y="47563"/>
                </a:cubicBezTo>
                <a:cubicBezTo>
                  <a:pt x="638354" y="122325"/>
                  <a:pt x="474452" y="300604"/>
                  <a:pt x="310551" y="478883"/>
                </a:cubicBezTo>
              </a:path>
            </a:pathLst>
          </a:custGeom>
          <a:noFill/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689756" y="2000691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Recalculate </a:t>
            </a:r>
          </a:p>
          <a:p>
            <a:r>
              <a:rPr lang="en-US" dirty="0" smtClean="0"/>
              <a:t>pedal</a:t>
            </a:r>
          </a:p>
          <a:p>
            <a:r>
              <a:rPr lang="en-US" dirty="0" smtClean="0"/>
              <a:t>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0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Attribute-driven design</a:t>
            </a:r>
          </a:p>
          <a:p>
            <a:r>
              <a:rPr lang="en-US" dirty="0" smtClean="0"/>
              <a:t>Multiple alternatives can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e compared</a:t>
            </a:r>
          </a:p>
          <a:p>
            <a:r>
              <a:rPr lang="en-US" dirty="0" smtClean="0"/>
              <a:t>Consider both definition </a:t>
            </a:r>
          </a:p>
          <a:p>
            <a:pPr marL="0" indent="0">
              <a:buNone/>
            </a:pPr>
            <a:r>
              <a:rPr lang="en-US" dirty="0" smtClean="0"/>
              <a:t>and instantiation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038" y="1378819"/>
            <a:ext cx="3900488" cy="532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486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Module structures</a:t>
            </a:r>
          </a:p>
          <a:p>
            <a:pPr lvl="1"/>
            <a:r>
              <a:rPr lang="en-US" dirty="0"/>
              <a:t>Which piece is responsible for what</a:t>
            </a:r>
          </a:p>
          <a:p>
            <a:r>
              <a:rPr lang="en-US" dirty="0"/>
              <a:t>Component and connector structures</a:t>
            </a:r>
          </a:p>
          <a:p>
            <a:pPr lvl="1"/>
            <a:r>
              <a:rPr lang="en-US" dirty="0"/>
              <a:t>How do the major pieces interact at runtime</a:t>
            </a:r>
          </a:p>
          <a:p>
            <a:r>
              <a:rPr lang="en-US" dirty="0"/>
              <a:t>Allocation structures</a:t>
            </a:r>
          </a:p>
          <a:p>
            <a:pPr lvl="1"/>
            <a:r>
              <a:rPr lang="en-US" dirty="0"/>
              <a:t>Associates pieces of the architecture with pieces of the external environment</a:t>
            </a:r>
          </a:p>
        </p:txBody>
      </p:sp>
    </p:spTree>
    <p:extLst>
      <p:ext uri="{BB962C8B-B14F-4D97-AF65-F5344CB8AC3E}">
        <p14:creationId xmlns:p14="http://schemas.microsoft.com/office/powerpoint/2010/main" val="19947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Baldwin’s Modularity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Any system</a:t>
            </a:r>
          </a:p>
          <a:p>
            <a:pPr lvl="1"/>
            <a:r>
              <a:rPr lang="en-US" sz="2400" dirty="0"/>
              <a:t>Splitting</a:t>
            </a:r>
          </a:p>
          <a:p>
            <a:pPr lvl="1"/>
            <a:r>
              <a:rPr lang="en-US" sz="2400" dirty="0"/>
              <a:t>Substitution</a:t>
            </a:r>
          </a:p>
          <a:p>
            <a:r>
              <a:rPr lang="en-US" sz="2400" dirty="0"/>
              <a:t>Assumes a modular system</a:t>
            </a:r>
          </a:p>
          <a:p>
            <a:pPr lvl="1"/>
            <a:r>
              <a:rPr lang="en-US" sz="2400" dirty="0"/>
              <a:t>Augmenting</a:t>
            </a:r>
          </a:p>
          <a:p>
            <a:pPr lvl="1"/>
            <a:r>
              <a:rPr lang="en-US" sz="2400" dirty="0"/>
              <a:t>Excluding</a:t>
            </a:r>
          </a:p>
          <a:p>
            <a:pPr lvl="1"/>
            <a:r>
              <a:rPr lang="en-US" sz="2400" dirty="0"/>
              <a:t>Inversion </a:t>
            </a:r>
          </a:p>
          <a:p>
            <a:pPr lvl="1"/>
            <a:r>
              <a:rPr lang="en-US" sz="2400" dirty="0"/>
              <a:t>Porting </a:t>
            </a:r>
          </a:p>
        </p:txBody>
      </p:sp>
    </p:spTree>
    <p:extLst>
      <p:ext uri="{BB962C8B-B14F-4D97-AF65-F5344CB8AC3E}">
        <p14:creationId xmlns:p14="http://schemas.microsoft.com/office/powerpoint/2010/main" val="615529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Design, implementation and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used AADL partially because there is a modular, evolving environment</a:t>
            </a:r>
          </a:p>
          <a:p>
            <a:r>
              <a:rPr lang="en-US" dirty="0" smtClean="0"/>
              <a:t>An analyzable model scales well.</a:t>
            </a:r>
          </a:p>
          <a:p>
            <a:r>
              <a:rPr lang="en-US" dirty="0" smtClean="0"/>
              <a:t>Multi-scale models allow teams to work asynchronously much of the time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xText</a:t>
            </a:r>
            <a:r>
              <a:rPr lang="en-US" dirty="0" smtClean="0"/>
              <a:t> provides the ability to define languages such as </a:t>
            </a:r>
            <a:r>
              <a:rPr lang="en-US" dirty="0" err="1" smtClean="0"/>
              <a:t>Reqspec</a:t>
            </a:r>
            <a:r>
              <a:rPr lang="en-US" dirty="0" smtClean="0"/>
              <a:t>, Verify, and Assure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6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goal of variability in a software product line is to maximize return on investment (ROI) for building and maintaining products over a specified period of time or number of products</a:t>
            </a:r>
            <a:r>
              <a:rPr lang="en-US" i="1" dirty="0" smtClean="0"/>
              <a:t>.</a:t>
            </a:r>
          </a:p>
          <a:p>
            <a:r>
              <a:rPr lang="en-US" sz="2800" dirty="0"/>
              <a:t>An instance of the architecture resolves certain variations</a:t>
            </a:r>
          </a:p>
          <a:p>
            <a:r>
              <a:rPr lang="en-US" sz="2800" dirty="0"/>
              <a:t>Mechanisms</a:t>
            </a:r>
          </a:p>
          <a:p>
            <a:pPr lvl="1"/>
            <a:r>
              <a:rPr lang="en-US" sz="2400" dirty="0"/>
              <a:t>One system definition extends another</a:t>
            </a:r>
          </a:p>
          <a:p>
            <a:pPr lvl="1"/>
            <a:r>
              <a:rPr lang="en-US" sz="2400" dirty="0"/>
              <a:t>A system definition is included or excluded</a:t>
            </a:r>
          </a:p>
          <a:p>
            <a:pPr lvl="1"/>
            <a:r>
              <a:rPr lang="en-US" sz="2400" dirty="0"/>
              <a:t>Subprograms have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20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Views and Beyond</a:t>
            </a:r>
          </a:p>
          <a:p>
            <a:pPr lvl="1"/>
            <a:r>
              <a:rPr lang="en-US" dirty="0" smtClean="0"/>
              <a:t>Viewpoint</a:t>
            </a:r>
          </a:p>
          <a:p>
            <a:pPr lvl="1"/>
            <a:r>
              <a:rPr lang="en-US" dirty="0" smtClean="0"/>
              <a:t>View</a:t>
            </a:r>
          </a:p>
          <a:p>
            <a:pPr lvl="1"/>
            <a:r>
              <a:rPr lang="en-US" dirty="0" err="1" smtClean="0"/>
              <a:t>ViewPacket</a:t>
            </a:r>
            <a:endParaRPr lang="en-US" dirty="0" smtClean="0"/>
          </a:p>
          <a:p>
            <a:r>
              <a:rPr lang="en-US" dirty="0" smtClean="0"/>
              <a:t>Views for all stakeholders</a:t>
            </a:r>
          </a:p>
          <a:p>
            <a:r>
              <a:rPr lang="en-US" dirty="0" smtClean="0"/>
              <a:t>Portions of the AADL model can eliminate the need for lots of text in the technical parts of the document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4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nmc\Pictures\dagstuhl\20160417_164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5600" y="-2108200"/>
            <a:ext cx="32715200" cy="110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726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Resolute can verify that specified structure is present</a:t>
            </a:r>
          </a:p>
          <a:p>
            <a:r>
              <a:rPr lang="en-US" dirty="0" smtClean="0"/>
              <a:t>It is linked to the Verify activities</a:t>
            </a:r>
          </a:p>
          <a:p>
            <a:r>
              <a:rPr lang="en-US" b="1" dirty="0" smtClean="0"/>
              <a:t>annex </a:t>
            </a:r>
            <a:r>
              <a:rPr lang="en-US" b="1" dirty="0"/>
              <a:t>Resolute {**prove(</a:t>
            </a:r>
            <a:r>
              <a:rPr lang="en-US" b="1" dirty="0" err="1"/>
              <a:t>instantiation_is_reachable</a:t>
            </a:r>
            <a:r>
              <a:rPr lang="en-US" b="1" dirty="0"/>
              <a:t>(this, instances(</a:t>
            </a:r>
            <a:r>
              <a:rPr lang="en-US" b="1" dirty="0" err="1"/>
              <a:t>EventHandler</a:t>
            </a:r>
            <a:r>
              <a:rPr lang="en-US" b="1" dirty="0"/>
              <a:t>::</a:t>
            </a:r>
            <a:r>
              <a:rPr lang="en-US" b="1" dirty="0" err="1"/>
              <a:t>button_event_thread</a:t>
            </a:r>
            <a:r>
              <a:rPr lang="en-US" b="1" dirty="0"/>
              <a:t>)))</a:t>
            </a:r>
            <a:r>
              <a:rPr lang="en-US" dirty="0"/>
              <a:t>**};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3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hazards</a:t>
            </a:r>
          </a:p>
          <a:p>
            <a:pPr lvl="1"/>
            <a:r>
              <a:rPr lang="en-US" dirty="0" smtClean="0"/>
              <a:t>Emerging from associated hardware</a:t>
            </a:r>
          </a:p>
          <a:p>
            <a:pPr lvl="1"/>
            <a:r>
              <a:rPr lang="en-US" dirty="0" smtClean="0"/>
              <a:t>Propagated from upstream modules</a:t>
            </a:r>
          </a:p>
          <a:p>
            <a:r>
              <a:rPr lang="en-US" dirty="0" smtClean="0"/>
              <a:t>Mitigate hazards</a:t>
            </a:r>
          </a:p>
          <a:p>
            <a:pPr lvl="1"/>
            <a:r>
              <a:rPr lang="en-US" dirty="0" smtClean="0"/>
              <a:t>Manage flow (propagation)</a:t>
            </a:r>
          </a:p>
          <a:p>
            <a:pPr lvl="1"/>
            <a:r>
              <a:rPr lang="en-US" dirty="0" smtClean="0"/>
              <a:t>Define error handlers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3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“System and software assurance focuses on the management of risk and assurance of safety, security, and dependability within the context of system and software life cycles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Assured by checking  explicitly how hazards are being handled.</a:t>
            </a:r>
          </a:p>
          <a:p>
            <a:r>
              <a:rPr lang="en-US" dirty="0" smtClean="0"/>
              <a:t>Reuse of error design information such as the hazards in the feedback control loop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07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6" y="219457"/>
            <a:ext cx="9135374" cy="54403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4378" y="6231743"/>
            <a:ext cx="9123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ocw.mit.edu/courses/aeronautics-and-astronautics/16-63j-system-safety-fall-2012/</a:t>
            </a:r>
            <a:endParaRPr lang="en-US" dirty="0" smtClean="0"/>
          </a:p>
          <a:p>
            <a:r>
              <a:rPr lang="en-US" dirty="0" smtClean="0"/>
              <a:t>lecture-notes/MIT16_63JF12_Class10STPA.pdf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ontology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7027"/>
            <a:ext cx="8229600" cy="431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754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is the capability of a system to prevent malicious or accidental actions outside of the designed usage, and to prevent disclosure or loss of information. A secure system aims to protect assets and prevent unauthorized modification of information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sz="2800" dirty="0" smtClean="0"/>
              <a:t>Confidentiality</a:t>
            </a:r>
            <a:endParaRPr lang="en-US" sz="2800" dirty="0"/>
          </a:p>
          <a:p>
            <a:r>
              <a:rPr lang="en-US" sz="2800" dirty="0"/>
              <a:t>Integrity</a:t>
            </a:r>
          </a:p>
          <a:p>
            <a:r>
              <a:rPr lang="en-US" sz="2800" dirty="0"/>
              <a:t>Availability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11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 of attack surface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9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debt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86621" y="2971800"/>
            <a:ext cx="3337560" cy="36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1752600"/>
            <a:ext cx="7310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amount of less than perfect development </a:t>
            </a:r>
            <a:r>
              <a:rPr lang="en-US" dirty="0" err="1" smtClean="0"/>
              <a:t>artfacts</a:t>
            </a:r>
            <a:r>
              <a:rPr lang="en-US" dirty="0" smtClean="0"/>
              <a:t> grows if not </a:t>
            </a:r>
          </a:p>
          <a:p>
            <a:r>
              <a:rPr lang="en-US" dirty="0" smtClean="0"/>
              <a:t>explicitly addressed. Particularly in situations where certain quality </a:t>
            </a:r>
          </a:p>
          <a:p>
            <a:r>
              <a:rPr lang="en-US" dirty="0" smtClean="0"/>
              <a:t>requirements is difficult to meet </a:t>
            </a:r>
            <a:r>
              <a:rPr lang="en-US" dirty="0" err="1" smtClean="0"/>
              <a:t>techical</a:t>
            </a:r>
            <a:r>
              <a:rPr lang="en-US" dirty="0" smtClean="0"/>
              <a:t> debt can have a huge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98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 26262 - Functional Safety – Road Vehicles</a:t>
            </a:r>
          </a:p>
          <a:p>
            <a:r>
              <a:rPr lang="en-US" dirty="0"/>
              <a:t>IEC 61508 -&gt; ISO 26262</a:t>
            </a:r>
          </a:p>
          <a:p>
            <a:r>
              <a:rPr lang="en-US" dirty="0"/>
              <a:t>IEC 61508 was not cancelled which means that  users of 26262 need to be familiar with 61508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0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architecture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0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Encapsulate uncertainty, risk, and change</a:t>
            </a:r>
          </a:p>
          <a:p>
            <a:endParaRPr lang="en-US" dirty="0"/>
          </a:p>
          <a:p>
            <a:r>
              <a:rPr lang="en-US" dirty="0" smtClean="0"/>
              <a:t>We analyze and measure to determine where to form modules or to refactor 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34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Feedback/control loop – cyber-physical systems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81400" y="4876799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Vehicle speed and acceleration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17343" y="26670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CACC (controller)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644660" y="1417638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Driver (controller)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71600" y="37338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actuators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867400" y="37338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cxnSp>
        <p:nvCxnSpPr>
          <p:cNvPr id="9" name="Elbow Connector 8"/>
          <p:cNvCxnSpPr>
            <a:stCxn id="5" idx="1"/>
            <a:endCxn id="7" idx="0"/>
          </p:cNvCxnSpPr>
          <p:nvPr/>
        </p:nvCxnSpPr>
        <p:spPr>
          <a:xfrm rot="10800000" flipV="1">
            <a:off x="2286001" y="3124200"/>
            <a:ext cx="1331343" cy="6096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8" idx="0"/>
            <a:endCxn id="5" idx="3"/>
          </p:cNvCxnSpPr>
          <p:nvPr/>
        </p:nvCxnSpPr>
        <p:spPr>
          <a:xfrm rot="16200000" flipV="1">
            <a:off x="5809172" y="2761171"/>
            <a:ext cx="609600" cy="133565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6" idx="3"/>
          </p:cNvCxnSpPr>
          <p:nvPr/>
        </p:nvCxnSpPr>
        <p:spPr>
          <a:xfrm>
            <a:off x="5473460" y="1874838"/>
            <a:ext cx="393940" cy="124936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" idx="1"/>
          </p:cNvCxnSpPr>
          <p:nvPr/>
        </p:nvCxnSpPr>
        <p:spPr>
          <a:xfrm rot="10800000" flipV="1">
            <a:off x="3200400" y="1874837"/>
            <a:ext cx="444260" cy="124936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2"/>
            <a:endCxn id="4" idx="1"/>
          </p:cNvCxnSpPr>
          <p:nvPr/>
        </p:nvCxnSpPr>
        <p:spPr>
          <a:xfrm rot="16200000" flipH="1">
            <a:off x="2590801" y="4343399"/>
            <a:ext cx="685799" cy="1295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2"/>
            <a:endCxn id="4" idx="3"/>
          </p:cNvCxnSpPr>
          <p:nvPr/>
        </p:nvCxnSpPr>
        <p:spPr>
          <a:xfrm rot="5400000">
            <a:off x="5753101" y="4305299"/>
            <a:ext cx="685799" cy="1371600"/>
          </a:xfrm>
          <a:prstGeom prst="bentConnector2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858000" y="5791199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Hazard (Hit vehicle)</a:t>
            </a:r>
            <a:endParaRPr lang="en-US" dirty="0"/>
          </a:p>
        </p:txBody>
      </p:sp>
      <p:cxnSp>
        <p:nvCxnSpPr>
          <p:cNvPr id="16" name="Elbow Connector 15"/>
          <p:cNvCxnSpPr>
            <a:stCxn id="4" idx="2"/>
            <a:endCxn id="15" idx="1"/>
          </p:cNvCxnSpPr>
          <p:nvPr/>
        </p:nvCxnSpPr>
        <p:spPr>
          <a:xfrm rot="16200000" flipH="1">
            <a:off x="5448300" y="4838699"/>
            <a:ext cx="457200" cy="23622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26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Bus-data production systems </a:t>
            </a:r>
            <a:endParaRPr lang="en-US" dirty="0"/>
          </a:p>
        </p:txBody>
      </p:sp>
      <p:pic>
        <p:nvPicPr>
          <p:cNvPr id="9218" name="Picture 2" descr="Ff647328.archmessagebus_f05(en-us,PandP.10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675173"/>
            <a:ext cx="4757589" cy="445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64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Oriented Architecture – </a:t>
            </a:r>
            <a:r>
              <a:rPr lang="en-US" dirty="0" err="1" smtClean="0"/>
              <a:t>looselly</a:t>
            </a:r>
            <a:r>
              <a:rPr lang="en-US" dirty="0" smtClean="0"/>
              <a:t> coupled systems</a:t>
            </a:r>
            <a:endParaRPr lang="en-US" dirty="0"/>
          </a:p>
        </p:txBody>
      </p:sp>
      <p:pic>
        <p:nvPicPr>
          <p:cNvPr id="10242" name="Picture 2" descr="Image result for service oriented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7636"/>
            <a:ext cx="6553200" cy="495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832" y="6488668"/>
            <a:ext cx="814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https://docs.oracle.com/cd/E18727_01/doc.121/e12064/T291171T509748.htm</a:t>
            </a:r>
          </a:p>
        </p:txBody>
      </p:sp>
    </p:spTree>
    <p:extLst>
      <p:ext uri="{BB962C8B-B14F-4D97-AF65-F5344CB8AC3E}">
        <p14:creationId xmlns:p14="http://schemas.microsoft.com/office/powerpoint/2010/main" val="964788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N-tier architecture-distributed systems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488668"/>
            <a:ext cx="701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http://www.ibm.com/developerworks/rational/library/05/0816_Louis/</a:t>
            </a:r>
          </a:p>
        </p:txBody>
      </p:sp>
      <p:pic>
        <p:nvPicPr>
          <p:cNvPr id="11266" name="Picture 2" descr="N-tier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7638"/>
            <a:ext cx="7239000" cy="48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580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Event-driven – when events are sporadic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878171"/>
            <a:ext cx="7962900" cy="397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313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 – planning or design systems</a:t>
            </a:r>
            <a:endParaRPr lang="en-US" dirty="0"/>
          </a:p>
        </p:txBody>
      </p:sp>
      <p:pic>
        <p:nvPicPr>
          <p:cNvPr id="13314" name="Picture 2" descr="Pattern-Oriented Software Architecture Volume 1: A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" y="1417638"/>
            <a:ext cx="777562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444734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http://mupumb.com/blackboard-architectural-design-pattern/</a:t>
            </a:r>
          </a:p>
        </p:txBody>
      </p:sp>
    </p:spTree>
    <p:extLst>
      <p:ext uri="{BB962C8B-B14F-4D97-AF65-F5344CB8AC3E}">
        <p14:creationId xmlns:p14="http://schemas.microsoft.com/office/powerpoint/2010/main" val="1227790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basic tactics and operators, these basic styles are combined to form architectures</a:t>
            </a:r>
          </a:p>
          <a:p>
            <a:r>
              <a:rPr lang="en-US" dirty="0" smtClean="0"/>
              <a:t>AGREE contracts are checked for alignment</a:t>
            </a:r>
          </a:p>
          <a:p>
            <a:r>
              <a:rPr lang="en-US" dirty="0" smtClean="0"/>
              <a:t>Resolute constraints are evaluated to ensure</a:t>
            </a:r>
          </a:p>
          <a:p>
            <a:r>
              <a:rPr lang="en-US" dirty="0" smtClean="0"/>
              <a:t>Error propagations are checked for continuity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16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hope this semester has helped you to better understand the issues about and the methods for structuring software-intensive systems.</a:t>
            </a:r>
          </a:p>
          <a:p>
            <a:r>
              <a:rPr lang="en-US" dirty="0" smtClean="0"/>
              <a:t>Watch for existing architectures that we did not have time to discuss and for new structures emerging in new types of systems.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4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software architecture of a program or computing system is the structure or structures of the system, which comprise software elements, the externally visible properties of those elements, and the relationships among them. </a:t>
            </a:r>
            <a:endParaRPr lang="en-US" sz="2400" dirty="0" smtClean="0"/>
          </a:p>
          <a:p>
            <a:r>
              <a:rPr lang="en-US" sz="2400" dirty="0" smtClean="0"/>
              <a:t>Structure</a:t>
            </a:r>
          </a:p>
          <a:p>
            <a:pPr lvl="1"/>
            <a:r>
              <a:rPr lang="en-US" sz="2400" dirty="0" smtClean="0"/>
              <a:t>static</a:t>
            </a:r>
          </a:p>
          <a:p>
            <a:r>
              <a:rPr lang="en-US" sz="2400" dirty="0" smtClean="0"/>
              <a:t>Behavior</a:t>
            </a:r>
          </a:p>
          <a:p>
            <a:pPr lvl="1"/>
            <a:r>
              <a:rPr lang="en-US" sz="2400" dirty="0" smtClean="0"/>
              <a:t>Dynamic</a:t>
            </a:r>
          </a:p>
          <a:p>
            <a:r>
              <a:rPr lang="en-US" sz="2400" dirty="0" smtClean="0"/>
              <a:t>Relationships </a:t>
            </a:r>
          </a:p>
          <a:p>
            <a:pPr lvl="1"/>
            <a:r>
              <a:rPr lang="en-US" sz="2400" dirty="0" smtClean="0"/>
              <a:t>Flows and connections</a:t>
            </a:r>
          </a:p>
          <a:p>
            <a:pPr lvl="1"/>
            <a:r>
              <a:rPr lang="en-US" sz="2400" dirty="0" smtClean="0"/>
              <a:t>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8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architecture</a:t>
            </a:r>
          </a:p>
          <a:p>
            <a:r>
              <a:rPr lang="en-US" dirty="0"/>
              <a:t>System architecture</a:t>
            </a:r>
          </a:p>
          <a:p>
            <a:r>
              <a:rPr lang="en-US" dirty="0"/>
              <a:t>Reference architecture</a:t>
            </a:r>
          </a:p>
          <a:p>
            <a:r>
              <a:rPr lang="en-US" dirty="0"/>
              <a:t>Enterprise </a:t>
            </a:r>
            <a:r>
              <a:rPr lang="en-US" dirty="0" smtClean="0"/>
              <a:t>architecture</a:t>
            </a:r>
          </a:p>
          <a:p>
            <a:endParaRPr lang="en-US" dirty="0"/>
          </a:p>
          <a:p>
            <a:r>
              <a:rPr lang="en-US" dirty="0" smtClean="0"/>
              <a:t>Logical/physical</a:t>
            </a:r>
          </a:p>
          <a:p>
            <a:r>
              <a:rPr lang="en-US" dirty="0" smtClean="0"/>
              <a:t>Definitional/operational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1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</a:t>
            </a:r>
          </a:p>
          <a:p>
            <a:pPr lvl="1"/>
            <a:r>
              <a:rPr lang="en-US" dirty="0" smtClean="0"/>
              <a:t>understanding problems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Design </a:t>
            </a:r>
          </a:p>
          <a:p>
            <a:pPr lvl="1"/>
            <a:r>
              <a:rPr lang="en-US" dirty="0" smtClean="0"/>
              <a:t>defining solutions</a:t>
            </a:r>
          </a:p>
          <a:p>
            <a:pPr lvl="1"/>
            <a:endParaRPr lang="en-US" dirty="0"/>
          </a:p>
          <a:p>
            <a:r>
              <a:rPr lang="en-US" dirty="0" smtClean="0"/>
              <a:t>Verification and validation</a:t>
            </a:r>
          </a:p>
          <a:p>
            <a:pPr lvl="1"/>
            <a:r>
              <a:rPr lang="en-US" dirty="0" smtClean="0"/>
              <a:t>Is the product correct?</a:t>
            </a:r>
          </a:p>
          <a:p>
            <a:pPr lvl="1"/>
            <a:r>
              <a:rPr lang="en-US" dirty="0" smtClean="0"/>
              <a:t>Is this the correct product?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0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</a:t>
            </a:r>
          </a:p>
          <a:p>
            <a:r>
              <a:rPr lang="en-US" dirty="0" smtClean="0"/>
              <a:t>Non-functional</a:t>
            </a:r>
          </a:p>
          <a:p>
            <a:endParaRPr lang="en-US" dirty="0"/>
          </a:p>
          <a:p>
            <a:r>
              <a:rPr lang="en-US" dirty="0" smtClean="0"/>
              <a:t>Rationale</a:t>
            </a:r>
          </a:p>
          <a:p>
            <a:r>
              <a:rPr lang="en-US" dirty="0" smtClean="0"/>
              <a:t>Traceability</a:t>
            </a:r>
          </a:p>
          <a:p>
            <a:endParaRPr lang="en-US" dirty="0"/>
          </a:p>
          <a:p>
            <a:r>
              <a:rPr lang="en-US" dirty="0" err="1" smtClean="0"/>
              <a:t>Reqspec</a:t>
            </a:r>
            <a:endParaRPr lang="en-US" dirty="0" smtClean="0"/>
          </a:p>
          <a:p>
            <a:r>
              <a:rPr lang="en-US" dirty="0" smtClean="0"/>
              <a:t>Use cases</a:t>
            </a:r>
          </a:p>
          <a:p>
            <a:r>
              <a:rPr lang="en-US" dirty="0" smtClean="0"/>
              <a:t>Scenarios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4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Reqspec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requirement speed_R1 : "throttle cannot exceed the maximum setting"</a:t>
            </a:r>
          </a:p>
          <a:p>
            <a:pPr marL="0" indent="0">
              <a:buNone/>
            </a:pPr>
            <a:r>
              <a:rPr lang="en-US" sz="1600" dirty="0"/>
              <a:t>[</a:t>
            </a:r>
          </a:p>
          <a:p>
            <a:pPr marL="0" indent="0">
              <a:buNone/>
            </a:pPr>
            <a:r>
              <a:rPr lang="en-US" sz="1600" b="1" dirty="0"/>
              <a:t>description this " shall have a maximum reading that is less than or equal to maximum setting"</a:t>
            </a:r>
          </a:p>
          <a:p>
            <a:pPr marL="0" indent="0">
              <a:buNone/>
            </a:pPr>
            <a:r>
              <a:rPr lang="en-US" sz="1600" b="1" dirty="0"/>
              <a:t>rationale "fly by wire may introduce an electrical error beyond the physical throttle setting"</a:t>
            </a:r>
          </a:p>
          <a:p>
            <a:pPr marL="0" indent="0">
              <a:buNone/>
            </a:pPr>
            <a:r>
              <a:rPr lang="en-US" sz="1600" b="1" dirty="0"/>
              <a:t>value predicate </a:t>
            </a:r>
            <a:r>
              <a:rPr lang="en-US" sz="1600" b="1" dirty="0" err="1"/>
              <a:t>CurrentSpeed</a:t>
            </a:r>
            <a:r>
              <a:rPr lang="en-US" sz="1600" b="1" dirty="0"/>
              <a:t> &lt; </a:t>
            </a:r>
            <a:r>
              <a:rPr lang="en-US" sz="1600" b="1" dirty="0" err="1"/>
              <a:t>MaximumSpeed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mitigates "Invalid data sent by the </a:t>
            </a:r>
            <a:r>
              <a:rPr lang="en-US" sz="1600" b="1" u="sng" dirty="0"/>
              <a:t>speedometer"</a:t>
            </a:r>
          </a:p>
          <a:p>
            <a:pPr marL="0" indent="0">
              <a:buNone/>
            </a:pPr>
            <a:r>
              <a:rPr lang="en-US" sz="1600" b="1" dirty="0"/>
              <a:t>issues "need to recognize that physical subsystems can present issues for a digital system"</a:t>
            </a:r>
          </a:p>
          <a:p>
            <a:pPr marL="0" indent="0">
              <a:buNone/>
            </a:pPr>
            <a:r>
              <a:rPr lang="en-US" sz="1600" b="1" dirty="0"/>
              <a:t>see goal caccStakeholderGoals.g1</a:t>
            </a:r>
          </a:p>
          <a:p>
            <a:pPr marL="0" indent="0">
              <a:buNone/>
            </a:pPr>
            <a:r>
              <a:rPr lang="en-US" sz="1600" b="1" dirty="0"/>
              <a:t>category cc </a:t>
            </a:r>
            <a:r>
              <a:rPr lang="en-US" sz="1600" b="1" dirty="0" err="1"/>
              <a:t>acc</a:t>
            </a:r>
            <a:r>
              <a:rPr lang="en-US" sz="1600" b="1" dirty="0"/>
              <a:t> </a:t>
            </a:r>
            <a:r>
              <a:rPr lang="en-US" sz="1600" b="1" dirty="0" err="1"/>
              <a:t>cacc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quality safety </a:t>
            </a:r>
          </a:p>
          <a:p>
            <a:pPr marL="0" indent="0">
              <a:buNone/>
            </a:pPr>
            <a:r>
              <a:rPr lang="en-US" sz="1600" b="1" dirty="0"/>
              <a:t>uncertainty[</a:t>
            </a:r>
          </a:p>
          <a:p>
            <a:pPr marL="0" indent="0">
              <a:buNone/>
            </a:pPr>
            <a:r>
              <a:rPr lang="en-US" sz="1600" b="1" dirty="0"/>
              <a:t>volatility 2</a:t>
            </a:r>
          </a:p>
          <a:p>
            <a:pPr marL="0" indent="0">
              <a:buNone/>
            </a:pPr>
            <a:r>
              <a:rPr lang="en-US" sz="1600" b="1" dirty="0"/>
              <a:t>impact 3</a:t>
            </a:r>
          </a:p>
          <a:p>
            <a:pPr marL="0" indent="0">
              <a:buNone/>
            </a:pPr>
            <a:r>
              <a:rPr lang="en-US" sz="1600" dirty="0"/>
              <a:t>]</a:t>
            </a:r>
          </a:p>
          <a:p>
            <a:pPr marL="0" indent="0">
              <a:buNone/>
            </a:pPr>
            <a:r>
              <a:rPr lang="en-US" sz="1600" dirty="0"/>
              <a:t>]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654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Cartoons</a:t>
            </a:r>
          </a:p>
          <a:p>
            <a:r>
              <a:rPr lang="en-US" dirty="0" smtClean="0"/>
              <a:t>Languages</a:t>
            </a:r>
          </a:p>
          <a:p>
            <a:pPr lvl="1"/>
            <a:r>
              <a:rPr lang="en-US" dirty="0" smtClean="0"/>
              <a:t>Multi-scale</a:t>
            </a:r>
          </a:p>
          <a:p>
            <a:pPr lvl="1"/>
            <a:r>
              <a:rPr lang="en-US" dirty="0" smtClean="0"/>
              <a:t>Support analysis</a:t>
            </a:r>
          </a:p>
          <a:p>
            <a:pPr lvl="1"/>
            <a:r>
              <a:rPr lang="en-US" dirty="0" smtClean="0"/>
              <a:t>Strongly typed</a:t>
            </a:r>
          </a:p>
          <a:p>
            <a:r>
              <a:rPr lang="en-US" dirty="0" smtClean="0"/>
              <a:t>Environment </a:t>
            </a:r>
          </a:p>
          <a:p>
            <a:pPr lvl="1"/>
            <a:r>
              <a:rPr lang="en-US" dirty="0" smtClean="0"/>
              <a:t>OSATE</a:t>
            </a:r>
          </a:p>
          <a:p>
            <a:pPr lvl="1"/>
            <a:r>
              <a:rPr lang="en-US" dirty="0" smtClean="0"/>
              <a:t>Performs analysis</a:t>
            </a:r>
          </a:p>
          <a:p>
            <a:pPr lvl="1"/>
            <a:r>
              <a:rPr lang="en-US" dirty="0" smtClean="0"/>
              <a:t>Flexible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39281"/>
      </p:ext>
    </p:extLst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23491</TotalTime>
  <Words>970</Words>
  <Application>Microsoft Office PowerPoint</Application>
  <PresentationFormat>On-screen Show (4:3)</PresentationFormat>
  <Paragraphs>213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syse802Template</vt:lpstr>
      <vt:lpstr>CPSC 875</vt:lpstr>
      <vt:lpstr>PowerPoint Presentation</vt:lpstr>
      <vt:lpstr>Ultimate goal</vt:lpstr>
      <vt:lpstr>Architecture definition</vt:lpstr>
      <vt:lpstr>Types of architectures</vt:lpstr>
      <vt:lpstr>Activities</vt:lpstr>
      <vt:lpstr>Requirements</vt:lpstr>
      <vt:lpstr>Reqspec</vt:lpstr>
      <vt:lpstr>Architecture Description</vt:lpstr>
      <vt:lpstr>Process</vt:lpstr>
      <vt:lpstr>Specification</vt:lpstr>
      <vt:lpstr>Quality attribute workshop</vt:lpstr>
      <vt:lpstr>State machine</vt:lpstr>
      <vt:lpstr>Design Process</vt:lpstr>
      <vt:lpstr>Standard structures</vt:lpstr>
      <vt:lpstr>Baldwin’s Modularity Operators</vt:lpstr>
      <vt:lpstr>Design, implementation and verification</vt:lpstr>
      <vt:lpstr>Variation</vt:lpstr>
      <vt:lpstr>Documentation </vt:lpstr>
      <vt:lpstr>Verification</vt:lpstr>
      <vt:lpstr>Safety analysis</vt:lpstr>
      <vt:lpstr>Safety and security</vt:lpstr>
      <vt:lpstr>PowerPoint Presentation</vt:lpstr>
      <vt:lpstr>Error ontology</vt:lpstr>
      <vt:lpstr>Security </vt:lpstr>
      <vt:lpstr>Security</vt:lpstr>
      <vt:lpstr>Technical debt</vt:lpstr>
      <vt:lpstr>PowerPoint Presentation</vt:lpstr>
      <vt:lpstr>Some architecture styles</vt:lpstr>
      <vt:lpstr>Feedback/control loop – cyber-physical systems</vt:lpstr>
      <vt:lpstr>Message Bus-data production systems </vt:lpstr>
      <vt:lpstr>Service Oriented Architecture – looselly coupled systems</vt:lpstr>
      <vt:lpstr>N-tier architecture-distributed systems</vt:lpstr>
      <vt:lpstr>Event-driven – when events are sporadic</vt:lpstr>
      <vt:lpstr>Blackboard – planning or design systems</vt:lpstr>
      <vt:lpstr>Integrating</vt:lpstr>
      <vt:lpstr>The end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Windows User</cp:lastModifiedBy>
  <cp:revision>141</cp:revision>
  <dcterms:created xsi:type="dcterms:W3CDTF">2012-03-11T20:13:09Z</dcterms:created>
  <dcterms:modified xsi:type="dcterms:W3CDTF">2016-04-19T05:10:00Z</dcterms:modified>
</cp:coreProperties>
</file>