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88" r:id="rId3"/>
    <p:sldId id="278" r:id="rId4"/>
    <p:sldId id="267" r:id="rId5"/>
    <p:sldId id="282" r:id="rId6"/>
    <p:sldId id="283" r:id="rId7"/>
    <p:sldId id="286" r:id="rId8"/>
    <p:sldId id="300" r:id="rId9"/>
    <p:sldId id="303" r:id="rId10"/>
    <p:sldId id="301" r:id="rId11"/>
    <p:sldId id="302" r:id="rId12"/>
    <p:sldId id="304" r:id="rId13"/>
    <p:sldId id="309" r:id="rId14"/>
    <p:sldId id="310" r:id="rId15"/>
    <p:sldId id="311" r:id="rId16"/>
    <p:sldId id="312" r:id="rId17"/>
    <p:sldId id="305" r:id="rId18"/>
    <p:sldId id="306" r:id="rId19"/>
    <p:sldId id="307" r:id="rId20"/>
    <p:sldId id="313" r:id="rId21"/>
    <p:sldId id="314" r:id="rId22"/>
    <p:sldId id="315" r:id="rId23"/>
    <p:sldId id="316" r:id="rId24"/>
    <p:sldId id="317" r:id="rId25"/>
    <p:sldId id="308" r:id="rId26"/>
    <p:sldId id="285" r:id="rId27"/>
    <p:sldId id="294" r:id="rId28"/>
    <p:sldId id="295" r:id="rId29"/>
    <p:sldId id="299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50" d="100"/>
          <a:sy n="50" d="100"/>
        </p:scale>
        <p:origin x="235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adl.org/post/2013/04/15/aadl-tutorial/" TargetMode="External"/><Relationship Id="rId2" Type="http://schemas.openxmlformats.org/officeDocument/2006/relationships/hyperlink" Target="http://aadltutorial.com/introduction-to-aadl-and-osat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rnon.me/2012/04/utility-trees-quality-attribut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8750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Concept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wave is the interface of ocean, land, air, and sunlight.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7802"/>
            <a:ext cx="8229600" cy="3310758"/>
          </a:xfrm>
        </p:spPr>
      </p:pic>
    </p:spTree>
    <p:extLst>
      <p:ext uri="{BB962C8B-B14F-4D97-AF65-F5344CB8AC3E}">
        <p14:creationId xmlns:p14="http://schemas.microsoft.com/office/powerpoint/2010/main" val="110302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An interface </a:t>
            </a:r>
            <a:r>
              <a:rPr lang="en-US" dirty="0" smtClean="0"/>
              <a:t>is </a:t>
            </a:r>
            <a:r>
              <a:rPr lang="en-US" dirty="0"/>
              <a:t>a boundary across which two independent entities meet and </a:t>
            </a:r>
            <a:r>
              <a:rPr lang="en-US" dirty="0" smtClean="0"/>
              <a:t>interact or communicate with each other.</a:t>
            </a:r>
          </a:p>
          <a:p>
            <a:r>
              <a:rPr lang="en-US" dirty="0" smtClean="0"/>
              <a:t>After </a:t>
            </a:r>
            <a:r>
              <a:rPr lang="en-US" dirty="0"/>
              <a:t>all, </a:t>
            </a:r>
            <a:r>
              <a:rPr lang="en-US" dirty="0" smtClean="0"/>
              <a:t>they are </a:t>
            </a:r>
            <a:r>
              <a:rPr lang="en-US" dirty="0"/>
              <a:t>not simply the final layer of, say, a piece of </a:t>
            </a:r>
            <a:r>
              <a:rPr lang="en-US" dirty="0" smtClean="0"/>
              <a:t>metal or </a:t>
            </a:r>
            <a:r>
              <a:rPr lang="en-US" dirty="0"/>
              <a:t>liquid in contact with air, but an exceedingly </a:t>
            </a:r>
            <a:r>
              <a:rPr lang="en-US" dirty="0" smtClean="0"/>
              <a:t>thin region </a:t>
            </a:r>
            <a:r>
              <a:rPr lang="en-US" dirty="0"/>
              <a:t>with properties distinct from those of the </a:t>
            </a:r>
            <a:r>
              <a:rPr lang="en-US" dirty="0" smtClean="0"/>
              <a:t>bulk material </a:t>
            </a:r>
            <a:r>
              <a:rPr lang="en-US" dirty="0"/>
              <a:t>on either side. </a:t>
            </a:r>
            <a:r>
              <a:rPr lang="en-US" dirty="0" smtClean="0"/>
              <a:t>“</a:t>
            </a:r>
          </a:p>
          <a:p>
            <a:r>
              <a:rPr lang="en-US" dirty="0"/>
              <a:t>As waves reach the shore, the energy in front of the wave slows down due to friction with the shallow bottom.</a:t>
            </a:r>
            <a:endParaRPr lang="en-US" dirty="0"/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1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All elements have interfaces</a:t>
            </a:r>
            <a:r>
              <a:rPr lang="en-US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An element’s interface contains view-specific information. </a:t>
            </a:r>
          </a:p>
          <a:p>
            <a:r>
              <a:rPr lang="en-US" dirty="0">
                <a:latin typeface="Times New Roman" panose="02020603050405020304" pitchFamily="18" charset="0"/>
              </a:rPr>
              <a:t>Interfaces are two way. 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15100" algn="l"/>
              </a:tabLst>
            </a:pPr>
            <a:r>
              <a:rPr lang="en-US" dirty="0"/>
              <a:t>A signature deals with the syntactic part of documenting an interface. When an interface’s resources are </a:t>
            </a:r>
            <a:r>
              <a:rPr lang="en-US" dirty="0" err="1"/>
              <a:t>invokable</a:t>
            </a:r>
            <a:r>
              <a:rPr lang="en-US" dirty="0"/>
              <a:t> procedures, each comes with a signature that names the procedure </a:t>
            </a:r>
            <a:r>
              <a:rPr lang="en-US" dirty="0" smtClean="0"/>
              <a:t>and defines </a:t>
            </a:r>
            <a:r>
              <a:rPr lang="en-US" dirty="0"/>
              <a:t>its parameters.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6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API, or application programming interface, </a:t>
            </a:r>
            <a:r>
              <a:rPr lang="en-US" dirty="0" smtClean="0"/>
              <a:t>is </a:t>
            </a:r>
            <a:r>
              <a:rPr lang="en-US" dirty="0"/>
              <a:t>a vaguely defined term that people use in various ways to convey interface information about an element.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Usually used to refer to a set of signatures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interface </a:t>
            </a:r>
            <a:r>
              <a:rPr lang="en-US" dirty="0" smtClean="0"/>
              <a:t>specification is </a:t>
            </a:r>
            <a:r>
              <a:rPr lang="en-US" dirty="0"/>
              <a:t>a statement of what an architect chooses to make </a:t>
            </a:r>
            <a:r>
              <a:rPr lang="en-US" dirty="0" smtClean="0"/>
              <a:t>known </a:t>
            </a:r>
            <a:r>
              <a:rPr lang="en-US" dirty="0"/>
              <a:t>about an element in order for other entities to interact or communicate </a:t>
            </a:r>
            <a:r>
              <a:rPr lang="en-US" dirty="0" smtClean="0"/>
              <a:t>with </a:t>
            </a:r>
            <a:r>
              <a:rPr lang="en-US" dirty="0"/>
              <a:t>it.</a:t>
            </a:r>
          </a:p>
        </p:txBody>
      </p:sp>
    </p:spTree>
    <p:extLst>
      <p:ext uri="{BB962C8B-B14F-4D97-AF65-F5344CB8AC3E}">
        <p14:creationId xmlns:p14="http://schemas.microsoft.com/office/powerpoint/2010/main" val="353651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Interface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Section 1.   Interface identity</a:t>
            </a:r>
          </a:p>
          <a:p>
            <a:r>
              <a:rPr lang="en-US" sz="2400" dirty="0"/>
              <a:t>Section 2    Resources provided</a:t>
            </a:r>
          </a:p>
          <a:p>
            <a:r>
              <a:rPr lang="en-US" sz="2400" dirty="0"/>
              <a:t>Section a. Resource syntax</a:t>
            </a:r>
          </a:p>
          <a:p>
            <a:r>
              <a:rPr lang="en-US" sz="2400" dirty="0"/>
              <a:t>Section b. Resource semantics</a:t>
            </a:r>
          </a:p>
          <a:p>
            <a:r>
              <a:rPr lang="en-US" sz="2400" dirty="0"/>
              <a:t>Section c. Resource usage restrictions</a:t>
            </a:r>
          </a:p>
          <a:p>
            <a:r>
              <a:rPr lang="en-US" sz="2400" dirty="0"/>
              <a:t>Section 3.   Locally defined data types</a:t>
            </a:r>
          </a:p>
          <a:p>
            <a:r>
              <a:rPr lang="en-US" sz="2400" dirty="0"/>
              <a:t>Section 4.   Error handling</a:t>
            </a:r>
          </a:p>
          <a:p>
            <a:r>
              <a:rPr lang="en-US" sz="2400" dirty="0"/>
              <a:t>Section 5.   Variability provided</a:t>
            </a:r>
          </a:p>
          <a:p>
            <a:r>
              <a:rPr lang="en-US" sz="2400" dirty="0"/>
              <a:t>Section 6.   Quality attribute characteristics</a:t>
            </a:r>
          </a:p>
          <a:p>
            <a:r>
              <a:rPr lang="en-US" sz="2400" dirty="0"/>
              <a:t>Section 7.   What the element requires</a:t>
            </a:r>
          </a:p>
          <a:p>
            <a:r>
              <a:rPr lang="en-US" sz="2400" dirty="0"/>
              <a:t>Section 8.   Rationale and design issues</a:t>
            </a:r>
          </a:p>
          <a:p>
            <a:r>
              <a:rPr lang="en-US" sz="2400" dirty="0"/>
              <a:t>Section 9.   Usage guide</a:t>
            </a:r>
          </a:p>
        </p:txBody>
      </p:sp>
    </p:spTree>
    <p:extLst>
      <p:ext uri="{BB962C8B-B14F-4D97-AF65-F5344CB8AC3E}">
        <p14:creationId xmlns:p14="http://schemas.microsoft.com/office/powerpoint/2010/main" val="364261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Interfaces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0" y="4381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381500"/>
            <a:ext cx="1905000" cy="190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38150" y="14446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pitchFamily="-6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en-US" dirty="0" smtClean="0"/>
              <a:t>Agreement on voltages, pin configurations, grounded or not…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thread receiver</a:t>
            </a:r>
          </a:p>
          <a:p>
            <a:pPr marL="0" indent="0">
              <a:buNone/>
            </a:pPr>
            <a:r>
              <a:rPr lang="en-US" sz="2800" dirty="0"/>
              <a:t>features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inp</a:t>
            </a:r>
            <a:r>
              <a:rPr lang="en-US" sz="2800" dirty="0"/>
              <a:t>: in data port </a:t>
            </a:r>
            <a:r>
              <a:rPr lang="en-US" sz="2800" dirty="0" err="1"/>
              <a:t>int</a:t>
            </a:r>
            <a:r>
              <a:rPr lang="en-US" sz="2800" dirty="0"/>
              <a:t>; </a:t>
            </a:r>
          </a:p>
          <a:p>
            <a:pPr marL="0" indent="0">
              <a:buNone/>
            </a:pPr>
            <a:r>
              <a:rPr lang="en-US" sz="2800" dirty="0"/>
              <a:t>flows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fsink</a:t>
            </a:r>
            <a:r>
              <a:rPr lang="en-US" sz="2800" dirty="0"/>
              <a:t>: flow sink </a:t>
            </a:r>
            <a:r>
              <a:rPr lang="en-US" sz="2800" dirty="0" err="1"/>
              <a:t>inp</a:t>
            </a:r>
            <a:r>
              <a:rPr lang="en-US" sz="2800" dirty="0"/>
              <a:t> ;</a:t>
            </a:r>
          </a:p>
          <a:p>
            <a:pPr marL="0" indent="0">
              <a:buNone/>
            </a:pPr>
            <a:r>
              <a:rPr lang="en-US" sz="2800" dirty="0"/>
              <a:t>properties</a:t>
            </a:r>
          </a:p>
          <a:p>
            <a:pPr marL="0" indent="0">
              <a:buNone/>
            </a:pPr>
            <a:r>
              <a:rPr lang="en-US" sz="2800" dirty="0"/>
              <a:t>	Latency =&gt; 2ms..3ms applies to </a:t>
            </a:r>
            <a:r>
              <a:rPr lang="en-US" sz="2800" dirty="0" err="1"/>
              <a:t>fsink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Dispatch_Protocol</a:t>
            </a:r>
            <a:r>
              <a:rPr lang="en-US" sz="2800" dirty="0"/>
              <a:t> =&gt; Periodic;</a:t>
            </a:r>
          </a:p>
          <a:p>
            <a:pPr marL="0" indent="0">
              <a:buNone/>
            </a:pPr>
            <a:r>
              <a:rPr lang="en-US" sz="2800" dirty="0"/>
              <a:t>	Period =&gt; 50 </a:t>
            </a:r>
            <a:r>
              <a:rPr lang="en-US" sz="2800" dirty="0" err="1"/>
              <a:t>ms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/>
              <a:t>	Deadline =&gt; 10ms; -- The deadline less than the flow spec latency is the latency contribution if schedulable.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Compute_Execution_Time</a:t>
            </a:r>
            <a:r>
              <a:rPr lang="en-US" sz="2800" dirty="0"/>
              <a:t> =&gt; 3 </a:t>
            </a:r>
            <a:r>
              <a:rPr lang="en-US" sz="2800" dirty="0" err="1"/>
              <a:t>ms</a:t>
            </a:r>
            <a:r>
              <a:rPr lang="en-US" sz="2800" dirty="0"/>
              <a:t> .. 7 </a:t>
            </a:r>
            <a:r>
              <a:rPr lang="en-US" sz="2800" dirty="0" err="1"/>
              <a:t>ms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/>
              <a:t>end receiver;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4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process </a:t>
            </a:r>
            <a:r>
              <a:rPr lang="en-US" sz="2400" dirty="0" err="1"/>
              <a:t>psender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features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outp</a:t>
            </a:r>
            <a:r>
              <a:rPr lang="en-US" sz="2400" dirty="0"/>
              <a:t>: out data port </a:t>
            </a:r>
            <a:r>
              <a:rPr lang="en-US" sz="2400" dirty="0" err="1"/>
              <a:t>int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flows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fsource</a:t>
            </a:r>
            <a:r>
              <a:rPr lang="en-US" sz="2400" dirty="0"/>
              <a:t>: flow source </a:t>
            </a:r>
            <a:r>
              <a:rPr lang="en-US" sz="2400" dirty="0" err="1"/>
              <a:t>outp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psender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process implementation </a:t>
            </a:r>
            <a:r>
              <a:rPr lang="en-US" sz="2400" dirty="0" err="1"/>
              <a:t>psender.i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subcomponents</a:t>
            </a:r>
          </a:p>
          <a:p>
            <a:pPr marL="0" indent="0">
              <a:buNone/>
            </a:pPr>
            <a:r>
              <a:rPr lang="en-US" sz="2400" dirty="0"/>
              <a:t>	task1: thread sender;</a:t>
            </a:r>
          </a:p>
          <a:p>
            <a:pPr marL="0" indent="0">
              <a:buNone/>
            </a:pPr>
            <a:r>
              <a:rPr lang="en-US" sz="2400" dirty="0"/>
              <a:t>connections</a:t>
            </a:r>
          </a:p>
          <a:p>
            <a:pPr marL="0" indent="0">
              <a:buNone/>
            </a:pPr>
            <a:r>
              <a:rPr lang="en-US" sz="2400" dirty="0"/>
              <a:t>	c1: port task1.outp -&gt; </a:t>
            </a:r>
            <a:r>
              <a:rPr lang="en-US" sz="2400" dirty="0" err="1"/>
              <a:t>outp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flows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fsource</a:t>
            </a:r>
            <a:r>
              <a:rPr lang="en-US" sz="2400" dirty="0"/>
              <a:t> : flow source task1.fsource -&gt; c1 -&gt; </a:t>
            </a:r>
            <a:r>
              <a:rPr lang="en-US" sz="2400" dirty="0" err="1"/>
              <a:t>outp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psender.i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45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5664756" cy="46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processor </a:t>
            </a:r>
            <a:r>
              <a:rPr lang="en-US" sz="2400" dirty="0"/>
              <a:t>core</a:t>
            </a:r>
          </a:p>
          <a:p>
            <a:pPr marL="0" indent="0">
              <a:buNone/>
            </a:pPr>
            <a:r>
              <a:rPr lang="en-US" sz="2400" dirty="0"/>
              <a:t>end core;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processor implementation </a:t>
            </a:r>
            <a:r>
              <a:rPr lang="en-US" sz="2400" dirty="0" err="1"/>
              <a:t>core.i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core.i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system </a:t>
            </a:r>
            <a:r>
              <a:rPr lang="en-US" sz="2400" dirty="0" err="1"/>
              <a:t>multi_core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multi_core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system implementation </a:t>
            </a:r>
            <a:r>
              <a:rPr lang="en-US" sz="2400" dirty="0" err="1"/>
              <a:t>multi_core.dual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subcomponents</a:t>
            </a:r>
          </a:p>
          <a:p>
            <a:pPr marL="0" indent="0">
              <a:buNone/>
            </a:pPr>
            <a:r>
              <a:rPr lang="en-US" sz="2400" dirty="0"/>
              <a:t>	cores : processor </a:t>
            </a:r>
            <a:r>
              <a:rPr lang="en-US" sz="2400" dirty="0" err="1"/>
              <a:t>core.i</a:t>
            </a:r>
            <a:r>
              <a:rPr lang="en-US" sz="2400" dirty="0"/>
              <a:t>[2];</a:t>
            </a:r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multi_core.dual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4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system implementation </a:t>
            </a:r>
            <a:r>
              <a:rPr lang="en-US" sz="2400" dirty="0" err="1"/>
              <a:t>multi_core.quad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subcomponents</a:t>
            </a:r>
          </a:p>
          <a:p>
            <a:pPr marL="0" indent="0">
              <a:buNone/>
            </a:pPr>
            <a:r>
              <a:rPr lang="en-US" sz="2400" dirty="0"/>
              <a:t>	cores : processor </a:t>
            </a:r>
            <a:r>
              <a:rPr lang="en-US" sz="2400" dirty="0" err="1"/>
              <a:t>core.i</a:t>
            </a:r>
            <a:r>
              <a:rPr lang="en-US" sz="2400" dirty="0"/>
              <a:t>[4];</a:t>
            </a:r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multi_core.quad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thread task</a:t>
            </a:r>
          </a:p>
          <a:p>
            <a:pPr marL="0" indent="0">
              <a:buNone/>
            </a:pPr>
            <a:r>
              <a:rPr lang="en-US" sz="2400" dirty="0"/>
              <a:t>features</a:t>
            </a:r>
          </a:p>
          <a:p>
            <a:pPr marL="0" indent="0">
              <a:buNone/>
            </a:pPr>
            <a:r>
              <a:rPr lang="en-US" sz="2400" dirty="0"/>
              <a:t>	pin : in event port;</a:t>
            </a:r>
          </a:p>
          <a:p>
            <a:pPr marL="0" indent="0">
              <a:buNone/>
            </a:pPr>
            <a:r>
              <a:rPr lang="en-US" sz="2400" dirty="0"/>
              <a:t>	pout : out event port;</a:t>
            </a:r>
          </a:p>
          <a:p>
            <a:pPr marL="0" indent="0">
              <a:buNone/>
            </a:pPr>
            <a:r>
              <a:rPr lang="en-US" sz="2400" dirty="0"/>
              <a:t>end task;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thread implementation </a:t>
            </a:r>
            <a:r>
              <a:rPr lang="en-US" sz="2400" dirty="0" err="1" smtClean="0"/>
              <a:t>task.i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task.i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3666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process partition</a:t>
            </a:r>
          </a:p>
          <a:p>
            <a:pPr marL="0" indent="0">
              <a:buNone/>
            </a:pPr>
            <a:r>
              <a:rPr lang="en-US" sz="2000" dirty="0"/>
              <a:t>features</a:t>
            </a:r>
          </a:p>
          <a:p>
            <a:pPr marL="0" indent="0">
              <a:buNone/>
            </a:pPr>
            <a:r>
              <a:rPr lang="en-US" sz="2000" dirty="0"/>
              <a:t>	pin : in event port;</a:t>
            </a:r>
          </a:p>
          <a:p>
            <a:pPr marL="0" indent="0">
              <a:buNone/>
            </a:pPr>
            <a:r>
              <a:rPr lang="en-US" sz="2000" dirty="0"/>
              <a:t>	pout : out event port;</a:t>
            </a:r>
          </a:p>
          <a:p>
            <a:pPr marL="0" indent="0">
              <a:buNone/>
            </a:pPr>
            <a:r>
              <a:rPr lang="en-US" sz="2000" dirty="0"/>
              <a:t>end partition;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process implementation </a:t>
            </a:r>
            <a:r>
              <a:rPr lang="en-US" sz="2000" dirty="0" err="1"/>
              <a:t>partition.i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subcomponents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thr</a:t>
            </a:r>
            <a:r>
              <a:rPr lang="en-US" sz="2000" dirty="0"/>
              <a:t> : thread </a:t>
            </a:r>
            <a:r>
              <a:rPr lang="en-US" sz="2000" dirty="0" err="1"/>
              <a:t>task.i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connections</a:t>
            </a:r>
          </a:p>
          <a:p>
            <a:pPr marL="0" indent="0">
              <a:buNone/>
            </a:pPr>
            <a:r>
              <a:rPr lang="en-US" sz="2000" dirty="0"/>
              <a:t>	c0 : port pin -&gt; </a:t>
            </a:r>
            <a:r>
              <a:rPr lang="en-US" sz="2000" dirty="0" err="1"/>
              <a:t>thr.pin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	c1 : port </a:t>
            </a:r>
            <a:r>
              <a:rPr lang="en-US" sz="2000" dirty="0" err="1"/>
              <a:t>thr.pout</a:t>
            </a:r>
            <a:r>
              <a:rPr lang="en-US" sz="2000" dirty="0"/>
              <a:t> -&gt; pout;</a:t>
            </a:r>
          </a:p>
          <a:p>
            <a:pPr marL="0" indent="0">
              <a:buNone/>
            </a:pPr>
            <a:r>
              <a:rPr lang="en-US" sz="2000" dirty="0"/>
              <a:t>modes</a:t>
            </a:r>
          </a:p>
          <a:p>
            <a:pPr marL="0" indent="0">
              <a:buNone/>
            </a:pPr>
            <a:r>
              <a:rPr lang="en-US" sz="2000" dirty="0"/>
              <a:t>	normal : initial mode;</a:t>
            </a:r>
          </a:p>
          <a:p>
            <a:pPr marL="0" indent="0">
              <a:buNone/>
            </a:pPr>
            <a:r>
              <a:rPr lang="en-US" sz="2000" dirty="0"/>
              <a:t>	redundant : mode;</a:t>
            </a:r>
          </a:p>
          <a:p>
            <a:pPr marL="0" indent="0">
              <a:buNone/>
            </a:pPr>
            <a:r>
              <a:rPr lang="en-US" sz="2000" dirty="0"/>
              <a:t>end </a:t>
            </a:r>
            <a:r>
              <a:rPr lang="en-US" sz="2000" dirty="0" err="1"/>
              <a:t>partition.i</a:t>
            </a:r>
            <a:r>
              <a:rPr lang="en-US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35676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system main</a:t>
            </a:r>
          </a:p>
          <a:p>
            <a:pPr marL="0" indent="0">
              <a:buNone/>
            </a:pPr>
            <a:r>
              <a:rPr lang="en-US" sz="2400" dirty="0"/>
              <a:t>end main;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system implementation </a:t>
            </a:r>
            <a:r>
              <a:rPr lang="en-US" sz="2400" dirty="0" err="1"/>
              <a:t>main.normal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subcomponents</a:t>
            </a:r>
          </a:p>
          <a:p>
            <a:pPr marL="0" indent="0">
              <a:buNone/>
            </a:pPr>
            <a:r>
              <a:rPr lang="en-US" sz="2400" dirty="0"/>
              <a:t>	partitions : process </a:t>
            </a:r>
            <a:r>
              <a:rPr lang="en-US" sz="2400" dirty="0" err="1"/>
              <a:t>partition.i</a:t>
            </a:r>
            <a:r>
              <a:rPr lang="en-US" sz="2400" dirty="0"/>
              <a:t>[2];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cpu</a:t>
            </a:r>
            <a:r>
              <a:rPr lang="en-US" sz="2400" dirty="0"/>
              <a:t>        : system </a:t>
            </a:r>
            <a:r>
              <a:rPr lang="en-US" sz="2400" dirty="0" err="1"/>
              <a:t>multi_core.dual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connections</a:t>
            </a:r>
          </a:p>
          <a:p>
            <a:pPr marL="0" indent="0">
              <a:buNone/>
            </a:pPr>
            <a:r>
              <a:rPr lang="en-US" sz="2400" dirty="0"/>
              <a:t>	c0 : port </a:t>
            </a:r>
            <a:r>
              <a:rPr lang="en-US" sz="2400" dirty="0" err="1"/>
              <a:t>partitions.pout</a:t>
            </a:r>
            <a:r>
              <a:rPr lang="en-US" sz="2400" dirty="0"/>
              <a:t> -&gt; </a:t>
            </a:r>
            <a:r>
              <a:rPr lang="en-US" sz="2400" dirty="0" err="1"/>
              <a:t>partitions.pin</a:t>
            </a:r>
            <a:r>
              <a:rPr lang="en-US" sz="2400" dirty="0"/>
              <a:t>; </a:t>
            </a:r>
          </a:p>
          <a:p>
            <a:pPr marL="0" indent="0">
              <a:buNone/>
            </a:pPr>
            <a:r>
              <a:rPr lang="en-US" sz="2400" dirty="0"/>
              <a:t>properties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Allowed_Processor_Binding</a:t>
            </a:r>
            <a:r>
              <a:rPr lang="en-US" sz="2400" dirty="0"/>
              <a:t> =&gt; (reference (</a:t>
            </a:r>
            <a:r>
              <a:rPr lang="en-US" sz="2400" dirty="0" err="1"/>
              <a:t>cpu.cores</a:t>
            </a:r>
            <a:r>
              <a:rPr lang="en-US" sz="2400" dirty="0"/>
              <a:t>[1])) applies to partitions[1];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Allowed_Processor_Binding</a:t>
            </a:r>
            <a:r>
              <a:rPr lang="en-US" sz="2400" dirty="0"/>
              <a:t> =&gt; (reference (</a:t>
            </a:r>
            <a:r>
              <a:rPr lang="en-US" sz="2400" dirty="0" err="1"/>
              <a:t>cpu.cores</a:t>
            </a:r>
            <a:r>
              <a:rPr lang="en-US" sz="2400" dirty="0"/>
              <a:t>[2])) applies to partitions[2]; </a:t>
            </a:r>
          </a:p>
          <a:p>
            <a:pPr marL="0" indent="0">
              <a:buNone/>
            </a:pPr>
            <a:r>
              <a:rPr lang="en-US" sz="2400" dirty="0"/>
              <a:t>end </a:t>
            </a:r>
            <a:r>
              <a:rPr lang="en-US" sz="2400" dirty="0" err="1"/>
              <a:t>main.normal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5943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system implementation </a:t>
            </a:r>
            <a:r>
              <a:rPr lang="en-US" sz="1800" dirty="0" err="1"/>
              <a:t>main.redundant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subcomponents</a:t>
            </a:r>
          </a:p>
          <a:p>
            <a:pPr marL="0" indent="0">
              <a:buNone/>
            </a:pPr>
            <a:r>
              <a:rPr lang="en-US" sz="1800" dirty="0"/>
              <a:t>	partitions : process </a:t>
            </a:r>
            <a:r>
              <a:rPr lang="en-US" sz="1800" dirty="0" err="1"/>
              <a:t>partition.i</a:t>
            </a:r>
            <a:r>
              <a:rPr lang="en-US" sz="1800" dirty="0"/>
              <a:t>[2];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cpu</a:t>
            </a:r>
            <a:r>
              <a:rPr lang="en-US" sz="1800" dirty="0"/>
              <a:t>        : system </a:t>
            </a:r>
            <a:r>
              <a:rPr lang="en-US" sz="1800" dirty="0" err="1"/>
              <a:t>multi_core.dual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modes</a:t>
            </a:r>
          </a:p>
          <a:p>
            <a:pPr marL="0" indent="0">
              <a:buNone/>
            </a:pPr>
            <a:r>
              <a:rPr lang="en-US" sz="1800" dirty="0"/>
              <a:t>	normal : initial mode;</a:t>
            </a:r>
          </a:p>
          <a:p>
            <a:pPr marL="0" indent="0">
              <a:buNone/>
            </a:pPr>
            <a:r>
              <a:rPr lang="en-US" sz="1800" dirty="0"/>
              <a:t>	redundant : mode;</a:t>
            </a:r>
          </a:p>
          <a:p>
            <a:pPr marL="0" indent="0">
              <a:buNone/>
            </a:pPr>
            <a:r>
              <a:rPr lang="en-US" sz="1800" dirty="0"/>
              <a:t>properties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Allowed_Processor_Binding</a:t>
            </a:r>
            <a:r>
              <a:rPr lang="en-US" sz="1800" dirty="0"/>
              <a:t> =&gt; (reference (</a:t>
            </a:r>
            <a:r>
              <a:rPr lang="en-US" sz="1800" dirty="0" err="1"/>
              <a:t>cpu.cores</a:t>
            </a:r>
            <a:r>
              <a:rPr lang="en-US" sz="1800" dirty="0"/>
              <a:t>[1]), reference (</a:t>
            </a:r>
            <a:r>
              <a:rPr lang="en-US" sz="1800" dirty="0" err="1"/>
              <a:t>cpu.cores</a:t>
            </a:r>
            <a:r>
              <a:rPr lang="en-US" sz="1800" dirty="0"/>
              <a:t>[2])) applies to partitions[1];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Allowed_Processor_Binding</a:t>
            </a:r>
            <a:r>
              <a:rPr lang="en-US" sz="1800" dirty="0"/>
              <a:t> =&gt; (reference (</a:t>
            </a:r>
            <a:r>
              <a:rPr lang="en-US" sz="1800" dirty="0" err="1"/>
              <a:t>cpu.cores</a:t>
            </a:r>
            <a:r>
              <a:rPr lang="en-US" sz="1800" dirty="0"/>
              <a:t>[1]), reference (</a:t>
            </a:r>
            <a:r>
              <a:rPr lang="en-US" sz="1800" dirty="0" err="1"/>
              <a:t>cpu.cores</a:t>
            </a:r>
            <a:r>
              <a:rPr lang="en-US" sz="1800" dirty="0"/>
              <a:t>[3])) applies to partitions[2];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Actual_Processor_Binding</a:t>
            </a:r>
            <a:r>
              <a:rPr lang="en-US" sz="1800" dirty="0"/>
              <a:t> =&gt; (reference (</a:t>
            </a:r>
            <a:r>
              <a:rPr lang="en-US" sz="1800" dirty="0" err="1"/>
              <a:t>cpu.cores</a:t>
            </a:r>
            <a:r>
              <a:rPr lang="en-US" sz="1800" dirty="0"/>
              <a:t>[1])) in modes (normal) applies to partitions[1];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Actual_Processor_Binding</a:t>
            </a:r>
            <a:r>
              <a:rPr lang="en-US" sz="1800" dirty="0"/>
              <a:t> =&gt; (reference (</a:t>
            </a:r>
            <a:r>
              <a:rPr lang="en-US" sz="1800" dirty="0" err="1"/>
              <a:t>cpu.cores</a:t>
            </a:r>
            <a:r>
              <a:rPr lang="en-US" sz="1800" dirty="0"/>
              <a:t>[2])) in modes (redundant) applies to partitions[1];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Actual_Processor_Binding</a:t>
            </a:r>
            <a:r>
              <a:rPr lang="en-US" sz="1800" dirty="0"/>
              <a:t> =&gt; (reference (</a:t>
            </a:r>
            <a:r>
              <a:rPr lang="en-US" sz="1800" dirty="0" err="1"/>
              <a:t>cpu.cores</a:t>
            </a:r>
            <a:r>
              <a:rPr lang="en-US" sz="1800" dirty="0"/>
              <a:t>[3])) in modes (normal) applies to partitions[2];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Actual_Processor_Binding</a:t>
            </a:r>
            <a:r>
              <a:rPr lang="en-US" sz="1800" dirty="0"/>
              <a:t> =&gt; (reference (</a:t>
            </a:r>
            <a:r>
              <a:rPr lang="en-US" sz="1800" dirty="0" err="1"/>
              <a:t>cpu.cores</a:t>
            </a:r>
            <a:r>
              <a:rPr lang="en-US" sz="1800" dirty="0"/>
              <a:t>[4])) in modes (redundant) applies to partitions[2];</a:t>
            </a:r>
          </a:p>
          <a:p>
            <a:pPr marL="0" indent="0">
              <a:buNone/>
            </a:pPr>
            <a:r>
              <a:rPr lang="en-US" sz="1800" dirty="0"/>
              <a:t>end </a:t>
            </a:r>
            <a:r>
              <a:rPr lang="en-US" sz="1800" dirty="0" err="1"/>
              <a:t>main.redundant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2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https://resources.sei.cmu.edu/library/asset-view.cfm?assetid=5939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45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aadl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aadltutorial.com/introduction-to-aadl-and-osate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http://www.openaadl.org/post/2013/04/15/aadl-tutorial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i="1" smtClean="0"/>
              <a:t>rtg.cis.upenn.edu/hasten/hces04/</a:t>
            </a:r>
            <a:r>
              <a:rPr lang="en-US" b="1" i="1" smtClean="0"/>
              <a:t>AADL</a:t>
            </a:r>
            <a:r>
              <a:rPr lang="en-US" i="1" smtClean="0"/>
              <a:t>%20ARO2.ppt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Workshop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60" y="1796458"/>
            <a:ext cx="6181880" cy="41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IEEE Std. 1061 subfactors:</a:t>
            </a:r>
            <a:br>
              <a:rPr lang="en-US" sz="2000" smtClean="0"/>
            </a:br>
            <a:r>
              <a:rPr lang="en-US" sz="2000" b="1" smtClean="0"/>
              <a:t>Efficiency                                    Portability</a:t>
            </a:r>
            <a:br>
              <a:rPr lang="en-US" sz="2000" b="1" smtClean="0"/>
            </a:br>
            <a:r>
              <a:rPr lang="en-US" sz="2000" b="1" smtClean="0"/>
              <a:t>• Time economy                           	• Hardware independence</a:t>
            </a:r>
            <a:br>
              <a:rPr lang="en-US" sz="2000" b="1" smtClean="0"/>
            </a:br>
            <a:r>
              <a:rPr lang="en-US" sz="2000" b="1" smtClean="0"/>
              <a:t>• Resource economy                    • Software independence</a:t>
            </a:r>
            <a:br>
              <a:rPr lang="en-US" sz="2000" b="1" smtClean="0"/>
            </a:br>
            <a:r>
              <a:rPr lang="en-US" sz="2000" b="1" smtClean="0"/>
              <a:t>Functionality                              	• Installability</a:t>
            </a:r>
            <a:br>
              <a:rPr lang="en-US" sz="2000" b="1" smtClean="0"/>
            </a:br>
            <a:r>
              <a:rPr lang="en-US" sz="2000" b="1" smtClean="0"/>
              <a:t>• Completeness                           	• Reusability</a:t>
            </a:r>
            <a:br>
              <a:rPr lang="en-US" sz="2000" b="1" smtClean="0"/>
            </a:br>
            <a:r>
              <a:rPr lang="en-US" sz="2000" b="1" smtClean="0"/>
              <a:t>• Correctness                              Reliability</a:t>
            </a:r>
            <a:br>
              <a:rPr lang="en-US" sz="2000" b="1" smtClean="0"/>
            </a:br>
            <a:r>
              <a:rPr lang="en-US" sz="2000" b="1" smtClean="0"/>
              <a:t>• Security                                    	• Non-deficiency</a:t>
            </a:r>
            <a:br>
              <a:rPr lang="en-US" sz="2000" b="1" smtClean="0"/>
            </a:br>
            <a:r>
              <a:rPr lang="en-US" sz="2000" b="1" smtClean="0"/>
              <a:t>• Compatibility                             	• Error tolerance</a:t>
            </a:r>
            <a:br>
              <a:rPr lang="en-US" sz="2000" b="1" smtClean="0"/>
            </a:br>
            <a:r>
              <a:rPr lang="en-US" sz="2000" b="1" smtClean="0"/>
              <a:t>• Interoperability                          • Availability</a:t>
            </a:r>
            <a:br>
              <a:rPr lang="en-US" sz="2000" b="1" smtClean="0"/>
            </a:br>
            <a:r>
              <a:rPr lang="en-US" sz="2000" b="1" smtClean="0"/>
              <a:t>Maintainability                           Usability</a:t>
            </a:r>
            <a:br>
              <a:rPr lang="en-US" sz="2000" b="1" smtClean="0"/>
            </a:br>
            <a:r>
              <a:rPr lang="en-US" sz="2000" b="1" smtClean="0"/>
              <a:t>• Correctability                            	• Understandability</a:t>
            </a:r>
            <a:br>
              <a:rPr lang="en-US" sz="2000" b="1" smtClean="0"/>
            </a:br>
            <a:r>
              <a:rPr lang="en-US" sz="2000" b="1" smtClean="0"/>
              <a:t>• Expandability                            	• Ease of learning</a:t>
            </a:r>
            <a:br>
              <a:rPr lang="en-US" sz="2000" b="1" smtClean="0"/>
            </a:br>
            <a:r>
              <a:rPr lang="en-US" sz="2000" b="1" smtClean="0"/>
              <a:t>• Testability                                 	• Operability</a:t>
            </a:r>
            <a:br>
              <a:rPr lang="en-US" sz="2000" b="1" smtClean="0"/>
            </a:br>
            <a:r>
              <a:rPr lang="en-US" sz="2000" b="1" smtClean="0"/>
              <a:t>                                                  	• Comunicativeness</a:t>
            </a:r>
            <a:r>
              <a:rPr lang="en-US" sz="2000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domain on which you would like your project  to be </a:t>
            </a:r>
            <a:r>
              <a:rPr lang="en-US" dirty="0" smtClean="0"/>
              <a:t>bas</a:t>
            </a:r>
            <a:r>
              <a:rPr lang="en-US" dirty="0" smtClean="0"/>
              <a:t>ed</a:t>
            </a:r>
          </a:p>
          <a:p>
            <a:r>
              <a:rPr lang="en-US" dirty="0" smtClean="0"/>
              <a:t>Search out reference architectures for that domain</a:t>
            </a:r>
          </a:p>
          <a:p>
            <a:r>
              <a:rPr lang="en-US" dirty="0" smtClean="0"/>
              <a:t>Build an AADL model of one of those architectures</a:t>
            </a:r>
          </a:p>
          <a:p>
            <a:r>
              <a:rPr lang="en-US" dirty="0" smtClean="0"/>
              <a:t>Include all constraints</a:t>
            </a:r>
            <a:endParaRPr lang="en-US" dirty="0" smtClean="0"/>
          </a:p>
          <a:p>
            <a:r>
              <a:rPr lang="en-US" dirty="0" smtClean="0"/>
              <a:t>Submit your team’s work </a:t>
            </a:r>
            <a:r>
              <a:rPr lang="en-US" dirty="0" smtClean="0"/>
              <a:t>by 11:59 pm, Feb </a:t>
            </a:r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31" y="1600200"/>
            <a:ext cx="67385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1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Logical/Physical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processes</a:t>
            </a:r>
          </a:p>
          <a:p>
            <a:r>
              <a:rPr lang="en-US" dirty="0" smtClean="0"/>
              <a:t>Separate hardware</a:t>
            </a:r>
          </a:p>
          <a:p>
            <a:r>
              <a:rPr lang="en-US" dirty="0" smtClean="0"/>
              <a:t>Usually have multiple processes on single hardware element</a:t>
            </a:r>
          </a:p>
          <a:p>
            <a:r>
              <a:rPr lang="en-US" dirty="0" smtClean="0"/>
              <a:t>Seldom have single process on multiple hardware</a:t>
            </a:r>
          </a:p>
          <a:p>
            <a:r>
              <a:rPr lang="en-US" dirty="0" smtClean="0"/>
              <a:t>Start at the logical level</a:t>
            </a:r>
          </a:p>
          <a:p>
            <a:r>
              <a:rPr lang="en-US" dirty="0" smtClean="0"/>
              <a:t>Then conform to physical deployment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Static/Dynamic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Structures\component definitions are static</a:t>
            </a:r>
          </a:p>
          <a:p>
            <a:r>
              <a:rPr lang="en-US" dirty="0" smtClean="0"/>
              <a:t>Component instances are dynamic</a:t>
            </a:r>
          </a:p>
          <a:p>
            <a:r>
              <a:rPr lang="en-US" dirty="0" smtClean="0"/>
              <a:t>Flow definitions are static</a:t>
            </a:r>
          </a:p>
          <a:p>
            <a:r>
              <a:rPr lang="en-US" dirty="0" smtClean="0"/>
              <a:t>Flow instances are dynamic</a:t>
            </a:r>
          </a:p>
          <a:p>
            <a:r>
              <a:rPr lang="en-US" dirty="0" smtClean="0"/>
              <a:t>Modularity is a property of the static </a:t>
            </a:r>
          </a:p>
          <a:p>
            <a:r>
              <a:rPr lang="en-US" dirty="0" smtClean="0"/>
              <a:t>Latency is a property of the dynamic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http://arnon.me/2012/04/utility-trees-quality-attributes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 utility tree lists a set of prioritized</a:t>
            </a:r>
            <a:r>
              <a:rPr lang="en-US" dirty="0"/>
              <a:t> </a:t>
            </a:r>
            <a:r>
              <a:rPr lang="en-US" dirty="0" smtClean="0"/>
              <a:t>quality attributes, scenarios about each quality attribute, and a rating for the risk and criticality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217"/>
            <a:ext cx="5410200" cy="67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specification determines what a module can do but nothing about how it does it.</a:t>
            </a:r>
          </a:p>
          <a:p>
            <a:r>
              <a:rPr lang="en-US" dirty="0"/>
              <a:t>a detailed precise presentation of something or of a plan or proposal for something —usually used in plural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47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uses data types as the basic vocabulary</a:t>
            </a:r>
          </a:p>
          <a:p>
            <a:r>
              <a:rPr lang="en-US" dirty="0" smtClean="0"/>
              <a:t>Defines operations in terms related to the 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07554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30550</TotalTime>
  <Words>589</Words>
  <Application>Microsoft Office PowerPoint</Application>
  <PresentationFormat>On-screen Show (4:3)</PresentationFormat>
  <Paragraphs>177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ヒラギノ角ゴ Pro W3</vt:lpstr>
      <vt:lpstr>syse802Template</vt:lpstr>
      <vt:lpstr>CPSC 8750</vt:lpstr>
      <vt:lpstr>Reference architecture</vt:lpstr>
      <vt:lpstr>PowerPoint Presentation</vt:lpstr>
      <vt:lpstr>Logical/Physical</vt:lpstr>
      <vt:lpstr>Static/Dynamic</vt:lpstr>
      <vt:lpstr>Utility tree</vt:lpstr>
      <vt:lpstr>PowerPoint Presentation</vt:lpstr>
      <vt:lpstr>Specifications and Interfaces</vt:lpstr>
      <vt:lpstr>Software specifications</vt:lpstr>
      <vt:lpstr>A wave is the interface of ocean, land, air, and sunlight.</vt:lpstr>
      <vt:lpstr>Interfaces</vt:lpstr>
      <vt:lpstr>Principles</vt:lpstr>
      <vt:lpstr>Signatures</vt:lpstr>
      <vt:lpstr>APIs</vt:lpstr>
      <vt:lpstr>Interface specification</vt:lpstr>
      <vt:lpstr>Element Interface Specification</vt:lpstr>
      <vt:lpstr>Standard Interfaces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https://resources.sei.cmu.edu/library/asset-view.cfm?assetid=5939</vt:lpstr>
      <vt:lpstr>aadl tutorial</vt:lpstr>
      <vt:lpstr>QA Workshop</vt:lpstr>
      <vt:lpstr>PowerPoint Presentation</vt:lpstr>
      <vt:lpstr>Here is what you are going to do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John Mcgregor</cp:lastModifiedBy>
  <cp:revision>66</cp:revision>
  <dcterms:created xsi:type="dcterms:W3CDTF">2011-01-30T17:20:51Z</dcterms:created>
  <dcterms:modified xsi:type="dcterms:W3CDTF">2019-01-31T02:05:47Z</dcterms:modified>
</cp:coreProperties>
</file>