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88" r:id="rId3"/>
    <p:sldId id="278" r:id="rId4"/>
    <p:sldId id="267" r:id="rId5"/>
    <p:sldId id="282" r:id="rId6"/>
    <p:sldId id="289" r:id="rId7"/>
    <p:sldId id="290" r:id="rId8"/>
    <p:sldId id="291" r:id="rId9"/>
    <p:sldId id="292" r:id="rId10"/>
    <p:sldId id="293" r:id="rId11"/>
    <p:sldId id="265" r:id="rId12"/>
    <p:sldId id="266" r:id="rId13"/>
    <p:sldId id="298" r:id="rId14"/>
    <p:sldId id="268" r:id="rId15"/>
    <p:sldId id="296" r:id="rId16"/>
    <p:sldId id="297" r:id="rId17"/>
    <p:sldId id="263" r:id="rId18"/>
    <p:sldId id="294" r:id="rId19"/>
    <p:sldId id="295" r:id="rId20"/>
    <p:sldId id="283" r:id="rId21"/>
    <p:sldId id="286" r:id="rId22"/>
    <p:sldId id="285" r:id="rId23"/>
    <p:sldId id="29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1" d="100"/>
          <a:sy n="71" d="100"/>
        </p:scale>
        <p:origin x="10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sier-andreas.net/software_architecture/mvc.html" TargetMode="External"/><Relationship Id="rId2" Type="http://schemas.openxmlformats.org/officeDocument/2006/relationships/hyperlink" Target="http://developer.apple.com/library/mac/#documentation/General/Conceptual/DevPedia-CocoaCore/MV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roadcast.oreilly.com/2008/10/mvc-as-anti-pattern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arnon.me/2012/04/utility-trees-quality-attribute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adl.org/post/2013/04/15/aadl-tutorial/" TargetMode="External"/><Relationship Id="rId2" Type="http://schemas.openxmlformats.org/officeDocument/2006/relationships/hyperlink" Target="http://aadltutorial.com/introduction-to-aadl-and-osat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ssier-andreas.net/software_architecture/mvc.html" TargetMode="External"/><Relationship Id="rId2" Type="http://schemas.openxmlformats.org/officeDocument/2006/relationships/hyperlink" Target="http://developer.apple.com/library/mac/#documentation/General/Conceptual/DevPedia-CocoaCore/MV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roadcast.oreilly.com/2008/10/mvc-as-anti-pattern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</a:t>
            </a:r>
            <a:r>
              <a:rPr lang="en-US" dirty="0" smtClean="0"/>
              <a:t>8750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 Concept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87244" y="2535622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3318" y="154902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0644" y="269596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7044" y="25054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96644" y="2158627"/>
            <a:ext cx="866274" cy="346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62918" y="2158627"/>
            <a:ext cx="1534026" cy="53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6244" y="288646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206244" y="307696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68044" y="220066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41656" y="273088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87044" y="326746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69523" y="306693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77544" y="283315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7786" y="188783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0744" y="169341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15844" y="2200660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10944" y="142913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87144" y="150850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63344" y="165137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981074" y="5304552"/>
            <a:ext cx="2410326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47148" y="431795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14474" y="5464890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380874" y="5274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 rot="5400000">
            <a:off x="4250195" y="4667836"/>
            <a:ext cx="346833" cy="8662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25" idx="0"/>
          </p:cNvCxnSpPr>
          <p:nvPr/>
        </p:nvCxnSpPr>
        <p:spPr>
          <a:xfrm rot="16200000" flipH="1">
            <a:off x="5355095" y="4429210"/>
            <a:ext cx="537333" cy="1534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3"/>
            <a:endCxn id="25" idx="1"/>
          </p:cNvCxnSpPr>
          <p:nvPr/>
        </p:nvCxnSpPr>
        <p:spPr>
          <a:xfrm>
            <a:off x="4600074" y="565539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4600074" y="5845890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61874" y="496959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352174" y="549981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380874" y="603639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3563353" y="5835864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71374" y="5602083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901616" y="4656769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504574" y="4462341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23" idx="0"/>
          </p:cNvCxnSpPr>
          <p:nvPr/>
        </p:nvCxnSpPr>
        <p:spPr>
          <a:xfrm>
            <a:off x="5209674" y="4969590"/>
            <a:ext cx="976563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104774" y="4198061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180974" y="4277437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257174" y="4420308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077200" y="5304552"/>
            <a:ext cx="9144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DataBase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391400" y="6261814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7391400" y="5845890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 rot="2497315">
            <a:off x="1939544" y="4522502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essentials?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Separation of data from presentation</a:t>
            </a:r>
          </a:p>
          <a:p>
            <a:pPr lvl="1"/>
            <a:r>
              <a:rPr lang="en-US" dirty="0" smtClean="0"/>
              <a:t>Have multiple views</a:t>
            </a:r>
          </a:p>
          <a:p>
            <a:r>
              <a:rPr lang="en-US" dirty="0" smtClean="0"/>
              <a:t>Separation of control from presentation</a:t>
            </a:r>
          </a:p>
          <a:p>
            <a:pPr lvl="1"/>
            <a:r>
              <a:rPr lang="en-US" dirty="0" smtClean="0"/>
              <a:t>Have multiple controllers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Extensible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Master/Slave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http://hudson-ci.org/docs/HudsonArch-Execution.pdf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35617"/>
            <a:ext cx="2243138" cy="30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886200" cy="38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drives the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362200"/>
            <a:ext cx="3962400" cy="3124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62600" y="2362200"/>
            <a:ext cx="3124200" cy="3124200"/>
            <a:chOff x="5562600" y="2362200"/>
            <a:chExt cx="3124200" cy="3124200"/>
          </a:xfrm>
        </p:grpSpPr>
        <p:sp>
          <p:nvSpPr>
            <p:cNvPr id="6" name="Rectangle 5"/>
            <p:cNvSpPr/>
            <p:nvPr/>
          </p:nvSpPr>
          <p:spPr>
            <a:xfrm>
              <a:off x="5562600" y="2362200"/>
              <a:ext cx="3124200" cy="3124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248967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Slave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8677" y="247624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3607573"/>
            <a:ext cx="1447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14800" y="4267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76600"/>
            <a:ext cx="357436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17638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546771"/>
            <a:ext cx="2505075" cy="37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5025" y="5829300"/>
            <a:ext cx="5391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2362200"/>
            <a:ext cx="3962400" cy="31242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2845574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75997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75997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2"/>
            <a:endCxn id="6" idx="0"/>
          </p:cNvCxnSpPr>
          <p:nvPr/>
        </p:nvCxnSpPr>
        <p:spPr>
          <a:xfrm rot="5400000">
            <a:off x="1447800" y="3226574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16200000" flipH="1">
            <a:off x="2247900" y="3188474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1828800" y="4140974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828800" y="4366398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90600" y="3455174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562600" y="2362200"/>
            <a:ext cx="3124200" cy="3124200"/>
            <a:chOff x="5562600" y="2362200"/>
            <a:chExt cx="3124200" cy="3124200"/>
          </a:xfrm>
        </p:grpSpPr>
        <p:sp>
          <p:nvSpPr>
            <p:cNvPr id="23" name="Rectangle 22"/>
            <p:cNvSpPr/>
            <p:nvPr/>
          </p:nvSpPr>
          <p:spPr>
            <a:xfrm>
              <a:off x="5562600" y="2362200"/>
              <a:ext cx="3124200" cy="31242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1200" y="248967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Slave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08677" y="247624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14800" y="3607573"/>
            <a:ext cx="1447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14800" y="4267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Model-View-Controller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http://developer.apple.com/library/mac/#documentation/General/Conceptual/DevPedia-CocoaCore/MVC.html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http://www.dossier-andreas.net/software_architecture/mvc.html</a:t>
            </a:r>
            <a:endParaRPr lang="en-US" sz="2400" dirty="0" smtClean="0"/>
          </a:p>
          <a:p>
            <a:r>
              <a:rPr lang="en-US" sz="2400" dirty="0" smtClean="0"/>
              <a:t>As anti-pattern</a:t>
            </a:r>
          </a:p>
          <a:p>
            <a:pPr lvl="1"/>
            <a:r>
              <a:rPr lang="en-US" sz="2000" dirty="0" smtClean="0">
                <a:hlinkClick r:id="rId4"/>
              </a:rPr>
              <a:t>http://broadcast.oreilly.com/2008/10/mvc-as-anti-pattern.html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Workshop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60" y="1796458"/>
            <a:ext cx="6181880" cy="413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IEEE Std. 1061 subfactors:</a:t>
            </a:r>
            <a:br>
              <a:rPr lang="en-US" sz="2000" smtClean="0"/>
            </a:br>
            <a:r>
              <a:rPr lang="en-US" sz="2000" b="1" smtClean="0"/>
              <a:t>Efficiency                                    Portability</a:t>
            </a:r>
            <a:br>
              <a:rPr lang="en-US" sz="2000" b="1" smtClean="0"/>
            </a:br>
            <a:r>
              <a:rPr lang="en-US" sz="2000" b="1" smtClean="0"/>
              <a:t>• Time economy                           	• Hardware independence</a:t>
            </a:r>
            <a:br>
              <a:rPr lang="en-US" sz="2000" b="1" smtClean="0"/>
            </a:br>
            <a:r>
              <a:rPr lang="en-US" sz="2000" b="1" smtClean="0"/>
              <a:t>• Resource economy                    • Software independence</a:t>
            </a:r>
            <a:br>
              <a:rPr lang="en-US" sz="2000" b="1" smtClean="0"/>
            </a:br>
            <a:r>
              <a:rPr lang="en-US" sz="2000" b="1" smtClean="0"/>
              <a:t>Functionality                              	• Installability</a:t>
            </a:r>
            <a:br>
              <a:rPr lang="en-US" sz="2000" b="1" smtClean="0"/>
            </a:br>
            <a:r>
              <a:rPr lang="en-US" sz="2000" b="1" smtClean="0"/>
              <a:t>• Completeness                           	• Reusability</a:t>
            </a:r>
            <a:br>
              <a:rPr lang="en-US" sz="2000" b="1" smtClean="0"/>
            </a:br>
            <a:r>
              <a:rPr lang="en-US" sz="2000" b="1" smtClean="0"/>
              <a:t>• Correctness                              Reliability</a:t>
            </a:r>
            <a:br>
              <a:rPr lang="en-US" sz="2000" b="1" smtClean="0"/>
            </a:br>
            <a:r>
              <a:rPr lang="en-US" sz="2000" b="1" smtClean="0"/>
              <a:t>• Security                                    	• Non-deficiency</a:t>
            </a:r>
            <a:br>
              <a:rPr lang="en-US" sz="2000" b="1" smtClean="0"/>
            </a:br>
            <a:r>
              <a:rPr lang="en-US" sz="2000" b="1" smtClean="0"/>
              <a:t>• Compatibility                             	• Error tolerance</a:t>
            </a:r>
            <a:br>
              <a:rPr lang="en-US" sz="2000" b="1" smtClean="0"/>
            </a:br>
            <a:r>
              <a:rPr lang="en-US" sz="2000" b="1" smtClean="0"/>
              <a:t>• Interoperability                          • Availability</a:t>
            </a:r>
            <a:br>
              <a:rPr lang="en-US" sz="2000" b="1" smtClean="0"/>
            </a:br>
            <a:r>
              <a:rPr lang="en-US" sz="2000" b="1" smtClean="0"/>
              <a:t>Maintainability                           Usability</a:t>
            </a:r>
            <a:br>
              <a:rPr lang="en-US" sz="2000" b="1" smtClean="0"/>
            </a:br>
            <a:r>
              <a:rPr lang="en-US" sz="2000" b="1" smtClean="0"/>
              <a:t>• Correctability                            	• Understandability</a:t>
            </a:r>
            <a:br>
              <a:rPr lang="en-US" sz="2000" b="1" smtClean="0"/>
            </a:br>
            <a:r>
              <a:rPr lang="en-US" sz="2000" b="1" smtClean="0"/>
              <a:t>• Expandability                            	• Ease of learning</a:t>
            </a:r>
            <a:br>
              <a:rPr lang="en-US" sz="2000" b="1" smtClean="0"/>
            </a:br>
            <a:r>
              <a:rPr lang="en-US" sz="2000" b="1" smtClean="0"/>
              <a:t>• Testability                                 	• Operability</a:t>
            </a:r>
            <a:br>
              <a:rPr lang="en-US" sz="2000" b="1" smtClean="0"/>
            </a:br>
            <a:r>
              <a:rPr lang="en-US" sz="2000" b="1" smtClean="0"/>
              <a:t>                                                  	• Comunicativeness</a:t>
            </a:r>
            <a:r>
              <a:rPr lang="en-US" sz="2000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8"/>
            <a:ext cx="5664756" cy="465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5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http://arnon.me/2012/04/utility-trees-quality-attributes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 utility tree lists a set of prioritized</a:t>
            </a:r>
            <a:r>
              <a:rPr lang="en-US" dirty="0"/>
              <a:t> </a:t>
            </a:r>
            <a:r>
              <a:rPr lang="en-US" dirty="0" smtClean="0"/>
              <a:t>quality attributes, scenarios about each quality attribute, and a rating for the risk and criticality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217"/>
            <a:ext cx="5410200" cy="67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aadl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aadltutorial.com/introduction-to-aadl-and-osate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http://www.openaadl.org/post/2013/04/15/aadl-tutorial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i="1" smtClean="0"/>
              <a:t>rtg.cis.upenn.edu/hasten/hces04/</a:t>
            </a:r>
            <a:r>
              <a:rPr lang="en-US" b="1" i="1" smtClean="0"/>
              <a:t>AADL</a:t>
            </a:r>
            <a:r>
              <a:rPr lang="en-US" i="1" smtClean="0"/>
              <a:t>%20ARO2.ppt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is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style associated with your system</a:t>
            </a:r>
          </a:p>
          <a:p>
            <a:r>
              <a:rPr lang="en-US" dirty="0" smtClean="0"/>
              <a:t>Identify a reference architecture for your system</a:t>
            </a:r>
          </a:p>
          <a:p>
            <a:r>
              <a:rPr lang="en-US" dirty="0" smtClean="0"/>
              <a:t>Draw a utility tree for your system</a:t>
            </a:r>
          </a:p>
          <a:p>
            <a:r>
              <a:rPr lang="en-US" dirty="0" smtClean="0"/>
              <a:t>Use AADL to express the fundamentals of the style and reference architecture </a:t>
            </a:r>
          </a:p>
          <a:p>
            <a:r>
              <a:rPr lang="en-US" dirty="0" smtClean="0"/>
              <a:t>Submit project by 11:59 pm, Feb 12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31" y="1600200"/>
            <a:ext cx="67385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1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Logical/Physical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processes</a:t>
            </a:r>
          </a:p>
          <a:p>
            <a:r>
              <a:rPr lang="en-US" dirty="0" smtClean="0"/>
              <a:t>Separate hardware</a:t>
            </a:r>
          </a:p>
          <a:p>
            <a:r>
              <a:rPr lang="en-US" dirty="0" smtClean="0"/>
              <a:t>Usually have multiple processes on single hardware element</a:t>
            </a:r>
          </a:p>
          <a:p>
            <a:r>
              <a:rPr lang="en-US" dirty="0" smtClean="0"/>
              <a:t>Seldom have single process on multiple hardware</a:t>
            </a:r>
          </a:p>
          <a:p>
            <a:r>
              <a:rPr lang="en-US" dirty="0" smtClean="0"/>
              <a:t>Start at the logical level</a:t>
            </a:r>
          </a:p>
          <a:p>
            <a:r>
              <a:rPr lang="en-US" dirty="0" smtClean="0"/>
              <a:t>Then conform to physical deployment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Static/Dynamic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Structures\component definitions are static</a:t>
            </a:r>
          </a:p>
          <a:p>
            <a:r>
              <a:rPr lang="en-US" dirty="0" smtClean="0"/>
              <a:t>Component instances are dynamic</a:t>
            </a:r>
          </a:p>
          <a:p>
            <a:r>
              <a:rPr lang="en-US" dirty="0" smtClean="0"/>
              <a:t>Flow definitions are static</a:t>
            </a:r>
          </a:p>
          <a:p>
            <a:r>
              <a:rPr lang="en-US" dirty="0" smtClean="0"/>
              <a:t>Flow instances are dynamic</a:t>
            </a:r>
          </a:p>
          <a:p>
            <a:r>
              <a:rPr lang="en-US" dirty="0" smtClean="0"/>
              <a:t>Modularity is a property of the static </a:t>
            </a:r>
          </a:p>
          <a:p>
            <a:r>
              <a:rPr lang="en-US" dirty="0" smtClean="0"/>
              <a:t>Latency is a property of the dynamic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computing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2400" dirty="0" smtClean="0"/>
              <a:t>Separates the data model from the means of viewing it</a:t>
            </a:r>
          </a:p>
          <a:p>
            <a:r>
              <a:rPr lang="en-US" sz="2400" dirty="0" smtClean="0"/>
              <a:t>Interaction is handled by the controller(s)</a:t>
            </a:r>
          </a:p>
          <a:p>
            <a:r>
              <a:rPr lang="en-US" sz="2400" dirty="0" smtClean="0"/>
              <a:t>Data is presented in the view(s)</a:t>
            </a:r>
          </a:p>
          <a:p>
            <a:r>
              <a:rPr lang="en-US" sz="2400" dirty="0" smtClean="0"/>
              <a:t>Multiple views can register with the model. The model does not know how many views are registered.</a:t>
            </a:r>
          </a:p>
          <a:p>
            <a:r>
              <a:rPr lang="en-US" sz="2400" dirty="0" smtClean="0"/>
              <a:t>There is one or more controllers associated with each view.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6368534"/>
            <a:ext cx="46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http://martinfowler.com/eaaDev/uiArchs.html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3576" y="2514600"/>
            <a:ext cx="3594821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8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Model-View-Controller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http://developer.apple.com/library/mac/#documentation/General/Conceptual/DevPedia-CocoaCore/MVC.html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http://www.dossier-andreas.net/software_architecture/mvc.html</a:t>
            </a:r>
            <a:endParaRPr lang="en-US" sz="2400" dirty="0" smtClean="0"/>
          </a:p>
          <a:p>
            <a:r>
              <a:rPr lang="en-US" sz="2400" dirty="0" smtClean="0"/>
              <a:t>As anti-pattern</a:t>
            </a:r>
          </a:p>
          <a:p>
            <a:pPr lvl="1"/>
            <a:r>
              <a:rPr lang="en-US" sz="2000" dirty="0" smtClean="0">
                <a:hlinkClick r:id="rId4"/>
              </a:rPr>
              <a:t>http://broadcast.oreilly.com/2008/10/mvc-as-anti-pattern.html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489385" y="4267200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27585" y="51816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27385" y="51816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2"/>
            <a:endCxn id="12" idx="0"/>
          </p:cNvCxnSpPr>
          <p:nvPr/>
        </p:nvCxnSpPr>
        <p:spPr>
          <a:xfrm rot="5400000">
            <a:off x="3565585" y="4648200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 rot="16200000" flipH="1">
            <a:off x="4365685" y="4610100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11" idx="1"/>
          </p:cNvCxnSpPr>
          <p:nvPr/>
        </p:nvCxnSpPr>
        <p:spPr>
          <a:xfrm>
            <a:off x="3946585" y="5562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946585" y="5788024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08385" y="4876800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Decompose View</a:t>
            </a:r>
          </a:p>
          <a:p>
            <a:r>
              <a:rPr lang="en-US" dirty="0" smtClean="0"/>
              <a:t>Functional decomposition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07698" y="3455174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45898" y="436957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5698" y="4369574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2"/>
            <a:endCxn id="15" idx="0"/>
          </p:cNvCxnSpPr>
          <p:nvPr/>
        </p:nvCxnSpPr>
        <p:spPr>
          <a:xfrm rot="5400000">
            <a:off x="1283898" y="3836174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  <a:endCxn id="14" idx="0"/>
          </p:cNvCxnSpPr>
          <p:nvPr/>
        </p:nvCxnSpPr>
        <p:spPr>
          <a:xfrm rot="16200000" flipH="1">
            <a:off x="2083998" y="3798074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  <a:endCxn id="14" idx="1"/>
          </p:cNvCxnSpPr>
          <p:nvPr/>
        </p:nvCxnSpPr>
        <p:spPr>
          <a:xfrm>
            <a:off x="1664898" y="4750574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664898" y="4975998"/>
            <a:ext cx="3810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6698" y="4064774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3856461" y="3860612"/>
            <a:ext cx="884538" cy="3013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32960" y="2949677"/>
            <a:ext cx="1286601" cy="60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23560" y="4095834"/>
            <a:ext cx="1286601" cy="1429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23360" y="4088058"/>
            <a:ext cx="1286601" cy="753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2"/>
            <a:endCxn id="24" idx="0"/>
          </p:cNvCxnSpPr>
          <p:nvPr/>
        </p:nvCxnSpPr>
        <p:spPr>
          <a:xfrm flipH="1">
            <a:off x="6366661" y="3552348"/>
            <a:ext cx="609600" cy="535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3" idx="0"/>
          </p:cNvCxnSpPr>
          <p:nvPr/>
        </p:nvCxnSpPr>
        <p:spPr>
          <a:xfrm>
            <a:off x="6976261" y="3552348"/>
            <a:ext cx="990600" cy="543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3"/>
          </p:cNvCxnSpPr>
          <p:nvPr/>
        </p:nvCxnSpPr>
        <p:spPr>
          <a:xfrm flipV="1">
            <a:off x="7009961" y="4461984"/>
            <a:ext cx="335658" cy="2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323561" y="4685838"/>
            <a:ext cx="21063" cy="157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104361" y="3774596"/>
            <a:ext cx="451184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694660" y="4313482"/>
            <a:ext cx="1286601" cy="753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23360" y="4850058"/>
            <a:ext cx="1286601" cy="753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409160" y="3029053"/>
            <a:ext cx="1286601" cy="60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485360" y="3171924"/>
            <a:ext cx="1286601" cy="60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5304261" y="3471347"/>
            <a:ext cx="1320458" cy="832637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907218" y="3279140"/>
            <a:ext cx="1722521" cy="102568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913860" y="4658239"/>
            <a:ext cx="1510909" cy="652232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921881" y="4424458"/>
            <a:ext cx="1510909" cy="652232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0498" y="1361243"/>
            <a:ext cx="1286601" cy="60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1098" y="2507400"/>
            <a:ext cx="1286601" cy="1429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0898" y="2499624"/>
            <a:ext cx="1286601" cy="753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  <a:endCxn id="7" idx="0"/>
          </p:cNvCxnSpPr>
          <p:nvPr/>
        </p:nvCxnSpPr>
        <p:spPr>
          <a:xfrm flipH="1">
            <a:off x="1734199" y="1963914"/>
            <a:ext cx="609600" cy="535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>
            <a:off x="2343799" y="1963914"/>
            <a:ext cx="990600" cy="543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2377499" y="2873550"/>
            <a:ext cx="335658" cy="2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91099" y="3097404"/>
            <a:ext cx="21063" cy="157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71899" y="2186162"/>
            <a:ext cx="451184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198" y="2725048"/>
            <a:ext cx="1286601" cy="753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90898" y="3261624"/>
            <a:ext cx="1286601" cy="7533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76698" y="1440619"/>
            <a:ext cx="1286601" cy="60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52898" y="1583490"/>
            <a:ext cx="1286601" cy="60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671799" y="1882913"/>
            <a:ext cx="1320458" cy="832637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74756" y="1690706"/>
            <a:ext cx="1722521" cy="102568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81398" y="3069805"/>
            <a:ext cx="1510909" cy="652232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289419" y="2836024"/>
            <a:ext cx="1510909" cy="652232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8670" y="5368767"/>
            <a:ext cx="2857500" cy="1341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2497315">
            <a:off x="3112903" y="4412256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44744" y="4382172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12070" y="5529105"/>
            <a:ext cx="17526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Editor Model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78470" y="5338605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Editor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88070" y="4991772"/>
            <a:ext cx="866274" cy="346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54344" y="4991772"/>
            <a:ext cx="1534026" cy="537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97670" y="571960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797670" y="5910105"/>
            <a:ext cx="914400" cy="349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959470" y="5033805"/>
            <a:ext cx="685800" cy="304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549770" y="5564029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menu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8470" y="6100605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editor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4760949" y="5900079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768970" y="5666298"/>
            <a:ext cx="1431758" cy="659731"/>
          </a:xfrm>
          <a:custGeom>
            <a:avLst/>
            <a:gdLst>
              <a:gd name="connsiteX0" fmla="*/ 0 w 1431758"/>
              <a:gd name="connsiteY0" fmla="*/ 0 h 659731"/>
              <a:gd name="connsiteX1" fmla="*/ 493295 w 1431758"/>
              <a:gd name="connsiteY1" fmla="*/ 553452 h 659731"/>
              <a:gd name="connsiteX2" fmla="*/ 1431758 w 1431758"/>
              <a:gd name="connsiteY2" fmla="*/ 637673 h 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1758" h="659731">
                <a:moveTo>
                  <a:pt x="0" y="0"/>
                </a:moveTo>
                <a:cubicBezTo>
                  <a:pt x="127334" y="223586"/>
                  <a:pt x="254669" y="447173"/>
                  <a:pt x="493295" y="553452"/>
                </a:cubicBezTo>
                <a:cubicBezTo>
                  <a:pt x="731921" y="659731"/>
                  <a:pt x="1431758" y="637673"/>
                  <a:pt x="1431758" y="637673"/>
                </a:cubicBezTo>
              </a:path>
            </a:pathLst>
          </a:custGeom>
          <a:ln>
            <a:solidFill>
              <a:srgbClr val="FF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099212" y="4720984"/>
            <a:ext cx="1251284" cy="842210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02170" y="4526556"/>
            <a:ext cx="1632284" cy="1037473"/>
          </a:xfrm>
          <a:custGeom>
            <a:avLst/>
            <a:gdLst>
              <a:gd name="connsiteX0" fmla="*/ 0 w 1251284"/>
              <a:gd name="connsiteY0" fmla="*/ 842210 h 842210"/>
              <a:gd name="connsiteX1" fmla="*/ 1251284 w 1251284"/>
              <a:gd name="connsiteY1" fmla="*/ 0 h 84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1284" h="842210">
                <a:moveTo>
                  <a:pt x="0" y="842210"/>
                </a:moveTo>
                <a:lnTo>
                  <a:pt x="1251284" y="0"/>
                </a:lnTo>
              </a:path>
            </a:pathLst>
          </a:custGeom>
          <a:ln>
            <a:solidFill>
              <a:srgbClr val="FF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407270" y="5033805"/>
            <a:ext cx="1200150" cy="334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302370" y="4262276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378570" y="4341652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454770" y="4484523"/>
            <a:ext cx="1219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20216</TotalTime>
  <Words>374</Words>
  <Application>Microsoft Office PowerPoint</Application>
  <PresentationFormat>On-screen Show (4:3)</PresentationFormat>
  <Paragraphs>126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Verdana</vt:lpstr>
      <vt:lpstr>ヒラギノ角ゴ Pro W3</vt:lpstr>
      <vt:lpstr>syse802Template</vt:lpstr>
      <vt:lpstr>CPSC 8750</vt:lpstr>
      <vt:lpstr>Reference architecture</vt:lpstr>
      <vt:lpstr>PowerPoint Presentation</vt:lpstr>
      <vt:lpstr>Logical/Physical</vt:lpstr>
      <vt:lpstr>Static/Dynamic</vt:lpstr>
      <vt:lpstr>Interactive computing</vt:lpstr>
      <vt:lpstr>Model-View-Controller</vt:lpstr>
      <vt:lpstr>Next level</vt:lpstr>
      <vt:lpstr>PowerPoint Presentation</vt:lpstr>
      <vt:lpstr>PowerPoint Presentation</vt:lpstr>
      <vt:lpstr>What are the essentials?</vt:lpstr>
      <vt:lpstr>Master/Slave</vt:lpstr>
      <vt:lpstr>Master drives the system</vt:lpstr>
      <vt:lpstr>MVC</vt:lpstr>
      <vt:lpstr>PowerPoint Presentation</vt:lpstr>
      <vt:lpstr>PowerPoint Presentation</vt:lpstr>
      <vt:lpstr>Model-View-Controller</vt:lpstr>
      <vt:lpstr>QA Workshop</vt:lpstr>
      <vt:lpstr>PowerPoint Presentation</vt:lpstr>
      <vt:lpstr>Utility tree</vt:lpstr>
      <vt:lpstr>PowerPoint Presentation</vt:lpstr>
      <vt:lpstr>aadl tutorial</vt:lpstr>
      <vt:lpstr>Here is what you are going to do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John Mcgregor</cp:lastModifiedBy>
  <cp:revision>50</cp:revision>
  <dcterms:created xsi:type="dcterms:W3CDTF">2011-01-30T17:20:51Z</dcterms:created>
  <dcterms:modified xsi:type="dcterms:W3CDTF">2018-02-06T14:32:32Z</dcterms:modified>
</cp:coreProperties>
</file>