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60" r:id="rId2"/>
    <p:sldId id="280" r:id="rId3"/>
    <p:sldId id="294" r:id="rId4"/>
    <p:sldId id="262" r:id="rId5"/>
    <p:sldId id="264" r:id="rId6"/>
    <p:sldId id="266" r:id="rId7"/>
    <p:sldId id="293" r:id="rId8"/>
    <p:sldId id="268" r:id="rId9"/>
    <p:sldId id="267" r:id="rId10"/>
    <p:sldId id="269" r:id="rId11"/>
    <p:sldId id="270" r:id="rId12"/>
    <p:sldId id="271" r:id="rId13"/>
    <p:sldId id="272" r:id="rId14"/>
    <p:sldId id="273" r:id="rId15"/>
    <p:sldId id="274" r:id="rId16"/>
    <p:sldId id="275" r:id="rId17"/>
    <p:sldId id="276" r:id="rId18"/>
    <p:sldId id="277" r:id="rId19"/>
    <p:sldId id="278" r:id="rId20"/>
    <p:sldId id="279" r:id="rId21"/>
    <p:sldId id="281" r:id="rId22"/>
    <p:sldId id="282" r:id="rId23"/>
    <p:sldId id="283" r:id="rId24"/>
    <p:sldId id="284" r:id="rId25"/>
    <p:sldId id="285" r:id="rId26"/>
    <p:sldId id="286" r:id="rId27"/>
    <p:sldId id="261" r:id="rId28"/>
    <p:sldId id="291" r:id="rId29"/>
    <p:sldId id="292" r:id="rId30"/>
    <p:sldId id="265" r:id="rId31"/>
    <p:sldId id="287" r:id="rId32"/>
    <p:sldId id="288" r:id="rId33"/>
    <p:sldId id="289" r:id="rId3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7016" autoAdjust="0"/>
    <p:restoredTop sz="94660"/>
  </p:normalViewPr>
  <p:slideViewPr>
    <p:cSldViewPr snapToObjects="1">
      <p:cViewPr varScale="1">
        <p:scale>
          <a:sx n="109" d="100"/>
          <a:sy n="109" d="100"/>
        </p:scale>
        <p:origin x="98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2/2/2017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367360381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2/2/2017</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2/2/2017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2/2/2017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2/2/2017</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2/2/2017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2/2/2017</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2/2/2017</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2/2/2017</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2/2/2017</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2/2/2017</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2/2/2017</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2/2/2017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msdn.microsoft.com/en-us/library/aa480061.aspx" TargetMode="External"/><Relationship Id="rId2" Type="http://schemas.openxmlformats.org/officeDocument/2006/relationships/hyperlink" Target="http://msdn.microsoft.com/en-us/library/aa480027.aspx"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pubs.opengroup.org/architecture/togaf8-doc/arch/"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oracle.com/technetwork/topics/entarch/oracle-ea-governance"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875</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Service Oriented Architecture</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Generalization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2133600"/>
            <a:ext cx="7088370" cy="3048000"/>
          </a:xfrm>
        </p:spPr>
      </p:pic>
      <p:sp>
        <p:nvSpPr>
          <p:cNvPr id="5" name="TextBox 4"/>
          <p:cNvSpPr txBox="1"/>
          <p:nvPr/>
        </p:nvSpPr>
        <p:spPr>
          <a:xfrm>
            <a:off x="1066800" y="5791200"/>
            <a:ext cx="6327373" cy="369332"/>
          </a:xfrm>
          <a:prstGeom prst="rect">
            <a:avLst/>
          </a:prstGeom>
          <a:noFill/>
        </p:spPr>
        <p:txBody>
          <a:bodyPr wrap="none" rtlCol="0">
            <a:spAutoFit/>
          </a:bodyPr>
          <a:lstStyle/>
          <a:p>
            <a:r>
              <a:rPr lang="en-US" dirty="0" smtClean="0"/>
              <a:t>Separate specific information from general to promote reuse</a:t>
            </a:r>
            <a:endParaRPr lang="en-US" dirty="0"/>
          </a:p>
        </p:txBody>
      </p:sp>
    </p:spTree>
    <p:extLst>
      <p:ext uri="{BB962C8B-B14F-4D97-AF65-F5344CB8AC3E}">
        <p14:creationId xmlns:p14="http://schemas.microsoft.com/office/powerpoint/2010/main" val="213047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compliance</a:t>
            </a:r>
            <a:endParaRPr lang="en-US" dirty="0"/>
          </a:p>
        </p:txBody>
      </p:sp>
      <p:sp>
        <p:nvSpPr>
          <p:cNvPr id="3" name="Content Placeholder 2"/>
          <p:cNvSpPr>
            <a:spLocks noGrp="1"/>
          </p:cNvSpPr>
          <p:nvPr>
            <p:ph idx="1"/>
          </p:nvPr>
        </p:nvSpPr>
        <p:spPr/>
        <p:txBody>
          <a:bodyPr/>
          <a:lstStyle/>
          <a:p>
            <a:r>
              <a:rPr lang="en-US" dirty="0" smtClean="0"/>
              <a:t>Standards are stable</a:t>
            </a:r>
          </a:p>
          <a:p>
            <a:r>
              <a:rPr lang="en-US" dirty="0" smtClean="0"/>
              <a:t>Change very slowly</a:t>
            </a:r>
          </a:p>
          <a:p>
            <a:r>
              <a:rPr lang="en-US" dirty="0" smtClean="0"/>
              <a:t>Use for:</a:t>
            </a:r>
          </a:p>
          <a:p>
            <a:pPr lvl="1"/>
            <a:r>
              <a:rPr lang="en-US" dirty="0" smtClean="0"/>
              <a:t>Business </a:t>
            </a:r>
            <a:r>
              <a:rPr lang="en-US" dirty="0"/>
              <a:t>semantics and </a:t>
            </a:r>
            <a:r>
              <a:rPr lang="en-US" dirty="0" smtClean="0"/>
              <a:t>schemas.</a:t>
            </a:r>
          </a:p>
          <a:p>
            <a:pPr lvl="1"/>
            <a:r>
              <a:rPr lang="en-US" dirty="0"/>
              <a:t>Data values such as reference data</a:t>
            </a:r>
            <a:r>
              <a:rPr lang="en-US" dirty="0" smtClean="0"/>
              <a:t>.</a:t>
            </a:r>
          </a:p>
          <a:p>
            <a:pPr lvl="1"/>
            <a:r>
              <a:rPr lang="en-US" dirty="0"/>
              <a:t>Business processes, such as the sequencing of messages.</a:t>
            </a:r>
          </a:p>
        </p:txBody>
      </p:sp>
    </p:spTree>
    <p:extLst>
      <p:ext uri="{BB962C8B-B14F-4D97-AF65-F5344CB8AC3E}">
        <p14:creationId xmlns:p14="http://schemas.microsoft.com/office/powerpoint/2010/main" val="4220402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Granularity</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257" y="1981200"/>
            <a:ext cx="8937288" cy="3733800"/>
          </a:xfrm>
        </p:spPr>
      </p:pic>
    </p:spTree>
    <p:extLst>
      <p:ext uri="{BB962C8B-B14F-4D97-AF65-F5344CB8AC3E}">
        <p14:creationId xmlns:p14="http://schemas.microsoft.com/office/powerpoint/2010/main" val="2726680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 granularity</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427702"/>
            <a:ext cx="7010399" cy="5390219"/>
          </a:xfrm>
        </p:spPr>
      </p:pic>
    </p:spTree>
    <p:extLst>
      <p:ext uri="{BB962C8B-B14F-4D97-AF65-F5344CB8AC3E}">
        <p14:creationId xmlns:p14="http://schemas.microsoft.com/office/powerpoint/2010/main" val="86872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internal dependencies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452144"/>
            <a:ext cx="6857999" cy="5242559"/>
          </a:xfrm>
        </p:spPr>
      </p:pic>
    </p:spTree>
    <p:extLst>
      <p:ext uri="{BB962C8B-B14F-4D97-AF65-F5344CB8AC3E}">
        <p14:creationId xmlns:p14="http://schemas.microsoft.com/office/powerpoint/2010/main" val="693395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Migrating applications to services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1321" y="1828800"/>
            <a:ext cx="8470361" cy="4254003"/>
          </a:xfrm>
        </p:spPr>
      </p:pic>
    </p:spTree>
    <p:extLst>
      <p:ext uri="{BB962C8B-B14F-4D97-AF65-F5344CB8AC3E}">
        <p14:creationId xmlns:p14="http://schemas.microsoft.com/office/powerpoint/2010/main" val="1451260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Governance support</a:t>
            </a:r>
            <a:endParaRPr lang="en-US" dirty="0"/>
          </a:p>
        </p:txBody>
      </p:sp>
      <p:sp>
        <p:nvSpPr>
          <p:cNvPr id="3" name="Content Placeholder 2"/>
          <p:cNvSpPr>
            <a:spLocks noGrp="1"/>
          </p:cNvSpPr>
          <p:nvPr>
            <p:ph idx="1"/>
          </p:nvPr>
        </p:nvSpPr>
        <p:spPr/>
        <p:txBody>
          <a:bodyPr/>
          <a:lstStyle/>
          <a:p>
            <a:r>
              <a:rPr lang="en-US" dirty="0" smtClean="0"/>
              <a:t> </a:t>
            </a:r>
            <a:r>
              <a:rPr lang="en-US" dirty="0"/>
              <a:t>Governance process for SOA</a:t>
            </a:r>
          </a:p>
          <a:p>
            <a:r>
              <a:rPr lang="en-US" dirty="0"/>
              <a:t> </a:t>
            </a:r>
            <a:r>
              <a:rPr lang="en-US" dirty="0" smtClean="0"/>
              <a:t>Change </a:t>
            </a:r>
            <a:r>
              <a:rPr lang="en-US" dirty="0"/>
              <a:t>management</a:t>
            </a:r>
          </a:p>
          <a:p>
            <a:r>
              <a:rPr lang="en-US" dirty="0"/>
              <a:t> </a:t>
            </a:r>
            <a:r>
              <a:rPr lang="en-US" dirty="0" smtClean="0"/>
              <a:t>Policies </a:t>
            </a:r>
            <a:r>
              <a:rPr lang="en-US" dirty="0"/>
              <a:t>for publishing, using and retiring services</a:t>
            </a:r>
          </a:p>
          <a:p>
            <a:r>
              <a:rPr lang="en-US" dirty="0"/>
              <a:t> </a:t>
            </a:r>
            <a:r>
              <a:rPr lang="en-US" dirty="0" smtClean="0"/>
              <a:t>Infrastructure </a:t>
            </a:r>
            <a:r>
              <a:rPr lang="en-US" dirty="0"/>
              <a:t>to help organize and discover services assets and govern access</a:t>
            </a:r>
          </a:p>
          <a:p>
            <a:endParaRPr lang="en-US" dirty="0"/>
          </a:p>
        </p:txBody>
      </p:sp>
    </p:spTree>
    <p:extLst>
      <p:ext uri="{BB962C8B-B14F-4D97-AF65-F5344CB8AC3E}">
        <p14:creationId xmlns:p14="http://schemas.microsoft.com/office/powerpoint/2010/main" val="2437873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Bus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1089838"/>
            <a:ext cx="5638799" cy="5700762"/>
          </a:xfrm>
        </p:spPr>
      </p:pic>
    </p:spTree>
    <p:extLst>
      <p:ext uri="{BB962C8B-B14F-4D97-AF65-F5344CB8AC3E}">
        <p14:creationId xmlns:p14="http://schemas.microsoft.com/office/powerpoint/2010/main" val="3903434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Level Agreements</a:t>
            </a:r>
            <a:endParaRPr lang="en-US" dirty="0"/>
          </a:p>
        </p:txBody>
      </p:sp>
      <p:sp>
        <p:nvSpPr>
          <p:cNvPr id="3" name="Content Placeholder 2"/>
          <p:cNvSpPr>
            <a:spLocks noGrp="1"/>
          </p:cNvSpPr>
          <p:nvPr>
            <p:ph idx="1"/>
          </p:nvPr>
        </p:nvSpPr>
        <p:spPr/>
        <p:txBody>
          <a:bodyPr/>
          <a:lstStyle/>
          <a:p>
            <a:pPr marL="0" indent="0">
              <a:buNone/>
            </a:pPr>
            <a:r>
              <a:rPr lang="en-US" sz="2400" dirty="0"/>
              <a:t>A properly specified SLA describes each service offered and addresses</a:t>
            </a:r>
          </a:p>
          <a:p>
            <a:pPr marL="0" indent="0">
              <a:buNone/>
            </a:pPr>
            <a:r>
              <a:rPr lang="en-US" sz="2400" dirty="0" smtClean="0"/>
              <a:t>• how </a:t>
            </a:r>
            <a:r>
              <a:rPr lang="en-US" sz="2400" dirty="0"/>
              <a:t>delivery of the service at the </a:t>
            </a:r>
            <a:r>
              <a:rPr lang="en-US" sz="2400" dirty="0" smtClean="0"/>
              <a:t>specified </a:t>
            </a:r>
            <a:r>
              <a:rPr lang="en-US" sz="2400" dirty="0"/>
              <a:t>level of quality will become realized</a:t>
            </a:r>
          </a:p>
          <a:p>
            <a:pPr marL="0" indent="0">
              <a:buNone/>
            </a:pPr>
            <a:r>
              <a:rPr lang="en-US" sz="2400" dirty="0" smtClean="0"/>
              <a:t>•which </a:t>
            </a:r>
            <a:r>
              <a:rPr lang="en-US" sz="2400" dirty="0"/>
              <a:t>metrics will be collected</a:t>
            </a:r>
          </a:p>
          <a:p>
            <a:pPr marL="0" indent="0">
              <a:buNone/>
            </a:pPr>
            <a:r>
              <a:rPr lang="en-US" sz="2400" dirty="0" smtClean="0"/>
              <a:t>•who </a:t>
            </a:r>
            <a:r>
              <a:rPr lang="en-US" sz="2400" dirty="0"/>
              <a:t>will collect the metrics and how</a:t>
            </a:r>
          </a:p>
          <a:p>
            <a:pPr marL="0" indent="0">
              <a:buNone/>
            </a:pPr>
            <a:r>
              <a:rPr lang="en-US" sz="2400" dirty="0" smtClean="0"/>
              <a:t>•actions </a:t>
            </a:r>
            <a:r>
              <a:rPr lang="en-US" sz="2400" dirty="0"/>
              <a:t>to be taken when the service is not delivered at the specified level of quality and who </a:t>
            </a:r>
            <a:r>
              <a:rPr lang="en-US" sz="2400" dirty="0" smtClean="0"/>
              <a:t>is responsible </a:t>
            </a:r>
            <a:r>
              <a:rPr lang="en-US" sz="2400" dirty="0"/>
              <a:t>for doing them</a:t>
            </a:r>
          </a:p>
          <a:p>
            <a:pPr marL="0" indent="0">
              <a:buNone/>
            </a:pPr>
            <a:r>
              <a:rPr lang="en-US" sz="2400" dirty="0" smtClean="0"/>
              <a:t>•penalties </a:t>
            </a:r>
            <a:r>
              <a:rPr lang="en-US" sz="2400" dirty="0"/>
              <a:t>for failure to deliver the service at the specified level of quality</a:t>
            </a:r>
          </a:p>
          <a:p>
            <a:pPr marL="0" indent="0">
              <a:buNone/>
            </a:pPr>
            <a:r>
              <a:rPr lang="en-US" sz="2400" dirty="0" smtClean="0"/>
              <a:t>•how </a:t>
            </a:r>
            <a:r>
              <a:rPr lang="en-US" sz="2400" dirty="0"/>
              <a:t>and whether the SLA will evolve as technology changes (e.g., multi-core processors </a:t>
            </a:r>
            <a:r>
              <a:rPr lang="en-US" sz="2400" dirty="0" smtClean="0"/>
              <a:t>improve the </a:t>
            </a:r>
            <a:r>
              <a:rPr lang="en-US" sz="2400" dirty="0"/>
              <a:t>provider’s ability to reduce end-to-end latency) </a:t>
            </a:r>
          </a:p>
        </p:txBody>
      </p:sp>
      <p:sp>
        <p:nvSpPr>
          <p:cNvPr id="4" name="TextBox 3"/>
          <p:cNvSpPr txBox="1"/>
          <p:nvPr/>
        </p:nvSpPr>
        <p:spPr>
          <a:xfrm>
            <a:off x="457200" y="105818"/>
            <a:ext cx="8507522" cy="369332"/>
          </a:xfrm>
          <a:prstGeom prst="rect">
            <a:avLst/>
          </a:prstGeom>
          <a:noFill/>
        </p:spPr>
        <p:txBody>
          <a:bodyPr wrap="none" rtlCol="0">
            <a:spAutoFit/>
          </a:bodyPr>
          <a:lstStyle/>
          <a:p>
            <a:r>
              <a:rPr lang="en-US" dirty="0"/>
              <a:t>http://resources.sei.cmu.edu/asset_files/TechnicalNote/2008_004_001_14951.pdf</a:t>
            </a:r>
          </a:p>
        </p:txBody>
      </p:sp>
    </p:spTree>
    <p:extLst>
      <p:ext uri="{BB962C8B-B14F-4D97-AF65-F5344CB8AC3E}">
        <p14:creationId xmlns:p14="http://schemas.microsoft.com/office/powerpoint/2010/main" val="29319164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 for an IBM service from the catalog</a:t>
            </a:r>
            <a:endParaRPr lang="en-US" dirty="0"/>
          </a:p>
        </p:txBody>
      </p:sp>
      <p:sp>
        <p:nvSpPr>
          <p:cNvPr id="3" name="Content Placeholder 2"/>
          <p:cNvSpPr>
            <a:spLocks noGrp="1"/>
          </p:cNvSpPr>
          <p:nvPr>
            <p:ph idx="1"/>
          </p:nvPr>
        </p:nvSpPr>
        <p:spPr/>
        <p:txBody>
          <a:bodyPr/>
          <a:lstStyle/>
          <a:p>
            <a:pPr marL="0" indent="0">
              <a:buNone/>
            </a:pPr>
            <a:r>
              <a:rPr lang="en-US" sz="2000" dirty="0"/>
              <a:t> The IBM WSRP Version 2.0 Producer for IBM WebSphere Application Server is a lightweight WSRP Producer that supports the WSRP 1.0 and WSRP 2.0 standards. It provides JSR 286 and JSR168 compliant </a:t>
            </a:r>
            <a:r>
              <a:rPr lang="en-US" sz="2000" dirty="0" err="1"/>
              <a:t>portlets</a:t>
            </a:r>
            <a:r>
              <a:rPr lang="en-US" sz="2000" dirty="0"/>
              <a:t> that are deployed on IBM WebSphere Application Server to remote WSRP Consumer portals. All WSRP compliant Consumer portals can consume and integrate </a:t>
            </a:r>
            <a:r>
              <a:rPr lang="en-US" sz="2000" dirty="0" err="1"/>
              <a:t>portlets</a:t>
            </a:r>
            <a:r>
              <a:rPr lang="en-US" sz="2000" dirty="0"/>
              <a:t> that are provided by the WSRP Producer. The WSRP Producer is available for IBM WebSphere Application Server Full Profile Version 7.0, Version 8.0, Version 8.5 and Version 8.5.5, and for IBM WebSphere Application Server Liberty Profile Version 8.5.5</a:t>
            </a:r>
            <a:r>
              <a:rPr lang="en-US" sz="2000" dirty="0" smtClean="0"/>
              <a:t>.</a:t>
            </a:r>
            <a:endParaRPr lang="en-US" sz="2000" dirty="0"/>
          </a:p>
          <a:p>
            <a:pPr marL="0" indent="0">
              <a:buNone/>
            </a:pPr>
            <a:endParaRPr lang="en-US" sz="2000" dirty="0" smtClean="0"/>
          </a:p>
          <a:p>
            <a:pPr marL="0" indent="0">
              <a:buNone/>
            </a:pPr>
            <a:r>
              <a:rPr lang="en-US" sz="2000" dirty="0" smtClean="0"/>
              <a:t>The </a:t>
            </a:r>
            <a:r>
              <a:rPr lang="en-US" sz="2000" dirty="0"/>
              <a:t>WSRP Producer documentation is available online: http://www-10.lotus.com/ldd/portalwiki.nsf/xpDocViewer.xsp?lookupName=IBM%20WSRP%202.0%20Producer%20for%20WebSphere%20Application%20Server#action=openDocument&amp;content=catcontent&amp;ct=prodDoc</a:t>
            </a:r>
          </a:p>
        </p:txBody>
      </p:sp>
    </p:spTree>
    <p:extLst>
      <p:ext uri="{BB962C8B-B14F-4D97-AF65-F5344CB8AC3E}">
        <p14:creationId xmlns:p14="http://schemas.microsoft.com/office/powerpoint/2010/main" val="3647242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a:t>
            </a:r>
            <a:endParaRPr lang="en-US" dirty="0"/>
          </a:p>
        </p:txBody>
      </p:sp>
      <p:sp>
        <p:nvSpPr>
          <p:cNvPr id="3" name="Content Placeholder 2"/>
          <p:cNvSpPr>
            <a:spLocks noGrp="1"/>
          </p:cNvSpPr>
          <p:nvPr>
            <p:ph idx="1"/>
          </p:nvPr>
        </p:nvSpPr>
        <p:spPr/>
        <p:txBody>
          <a:bodyPr/>
          <a:lstStyle/>
          <a:p>
            <a:r>
              <a:rPr lang="en-US" dirty="0" smtClean="0"/>
              <a:t>Probability of potential event actually  occurring</a:t>
            </a:r>
          </a:p>
          <a:p>
            <a:r>
              <a:rPr lang="en-US" dirty="0" smtClean="0"/>
              <a:t>Consequences – cost when it becomes a problem</a:t>
            </a:r>
          </a:p>
          <a:p>
            <a:r>
              <a:rPr lang="en-US" dirty="0" smtClean="0"/>
              <a:t>Example – There is a risk that we will not be able to achieve the required latency for a specific flow. The consequence would be that a faster processor will be required costing $0.10 more per unit.</a:t>
            </a:r>
            <a:endParaRPr lang="en-US" dirty="0"/>
          </a:p>
        </p:txBody>
      </p:sp>
    </p:spTree>
    <p:extLst>
      <p:ext uri="{BB962C8B-B14F-4D97-AF65-F5344CB8AC3E}">
        <p14:creationId xmlns:p14="http://schemas.microsoft.com/office/powerpoint/2010/main" val="2635926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 of update</a:t>
            </a:r>
            <a:endParaRPr lang="en-US" dirty="0"/>
          </a:p>
        </p:txBody>
      </p:sp>
      <p:sp>
        <p:nvSpPr>
          <p:cNvPr id="3" name="Content Placeholder 2"/>
          <p:cNvSpPr>
            <a:spLocks noGrp="1"/>
          </p:cNvSpPr>
          <p:nvPr>
            <p:ph idx="1"/>
          </p:nvPr>
        </p:nvSpPr>
        <p:spPr/>
        <p:txBody>
          <a:bodyPr/>
          <a:lstStyle/>
          <a:p>
            <a:pPr marL="0" indent="0">
              <a:buNone/>
            </a:pPr>
            <a:r>
              <a:rPr lang="en-US" sz="2000" dirty="0"/>
              <a:t>The update of January 2014 contains the following features and changes:</a:t>
            </a:r>
          </a:p>
          <a:p>
            <a:pPr marL="0" indent="0">
              <a:buNone/>
            </a:pPr>
            <a:endParaRPr lang="en-US" sz="2000" dirty="0"/>
          </a:p>
          <a:p>
            <a:pPr marL="0" indent="0">
              <a:buNone/>
            </a:pPr>
            <a:r>
              <a:rPr lang="en-US" sz="2000" dirty="0"/>
              <a:t>    The WSRP Producer adds support for IBM WebSphere Application Server Version Full Profile 8.5 and Version 8.5.5 and IBM WebSphere Application Server Liberty Profile Version 8.5.5</a:t>
            </a:r>
          </a:p>
          <a:p>
            <a:pPr marL="0" indent="0">
              <a:buNone/>
            </a:pPr>
            <a:r>
              <a:rPr lang="en-US" sz="2000" dirty="0"/>
              <a:t>    The WSRP Producer supports the IBM </a:t>
            </a:r>
            <a:r>
              <a:rPr lang="en-US" sz="2000" dirty="0" err="1"/>
              <a:t>Portlet</a:t>
            </a:r>
            <a:r>
              <a:rPr lang="en-US" sz="2000" dirty="0"/>
              <a:t> Container for IBM WebSphere Application Server Liberty Profile and enables WSRP Consumer portals to integrate and use </a:t>
            </a:r>
            <a:r>
              <a:rPr lang="en-US" sz="2000" dirty="0" err="1"/>
              <a:t>portlets</a:t>
            </a:r>
            <a:r>
              <a:rPr lang="en-US" sz="2000" dirty="0"/>
              <a:t> that are deployed on IBM WebSphere Application Server Liberty Profile.   </a:t>
            </a:r>
          </a:p>
          <a:p>
            <a:pPr marL="0" indent="0">
              <a:buNone/>
            </a:pPr>
            <a:r>
              <a:rPr lang="en-US" sz="2000" dirty="0"/>
              <a:t>    The WSRP Producer is now based on the JAX-WS standard for Java based web services. It takes advantage of the improvements of the state of the art JAX-WS based </a:t>
            </a:r>
            <a:r>
              <a:rPr lang="en-US" sz="2000" dirty="0" err="1"/>
              <a:t>webservices</a:t>
            </a:r>
            <a:r>
              <a:rPr lang="en-US" sz="2000" dirty="0"/>
              <a:t> stack in IBM WebSphere Application Server. The WSRP services are implemented as JAX-WS compliant service providers and can be managed in the WebSphere Application Server Integrated Solutions Console by using policy sets to configure web service security and quality of service.</a:t>
            </a:r>
          </a:p>
        </p:txBody>
      </p:sp>
    </p:spTree>
    <p:extLst>
      <p:ext uri="{BB962C8B-B14F-4D97-AF65-F5344CB8AC3E}">
        <p14:creationId xmlns:p14="http://schemas.microsoft.com/office/powerpoint/2010/main" val="3699354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that can be specified in an SLA</a:t>
            </a:r>
            <a:endParaRPr lang="en-US" dirty="0"/>
          </a:p>
        </p:txBody>
      </p:sp>
      <p:sp>
        <p:nvSpPr>
          <p:cNvPr id="3" name="Content Placeholder 2"/>
          <p:cNvSpPr>
            <a:spLocks noGrp="1"/>
          </p:cNvSpPr>
          <p:nvPr>
            <p:ph idx="1"/>
          </p:nvPr>
        </p:nvSpPr>
        <p:spPr/>
        <p:txBody>
          <a:bodyPr/>
          <a:lstStyle/>
          <a:p>
            <a:pPr marL="0" indent="0">
              <a:buNone/>
            </a:pPr>
            <a:r>
              <a:rPr lang="en-US" sz="1600" b="1" dirty="0" smtClean="0"/>
              <a:t>Accuracy </a:t>
            </a:r>
            <a:r>
              <a:rPr lang="en-US" sz="1600" dirty="0" smtClean="0"/>
              <a:t>is </a:t>
            </a:r>
            <a:r>
              <a:rPr lang="en-US" sz="1600" dirty="0"/>
              <a:t>concerned with the error rate of the </a:t>
            </a:r>
            <a:r>
              <a:rPr lang="en-US" sz="1600" dirty="0" smtClean="0"/>
              <a:t>service</a:t>
            </a:r>
            <a:r>
              <a:rPr lang="en-US" sz="1600" dirty="0"/>
              <a:t>. It is possible to specify the average</a:t>
            </a:r>
          </a:p>
          <a:p>
            <a:pPr marL="0" indent="0">
              <a:buNone/>
            </a:pPr>
            <a:r>
              <a:rPr lang="en-US" sz="1600" dirty="0"/>
              <a:t>number of errors over a given time period.</a:t>
            </a:r>
          </a:p>
          <a:p>
            <a:pPr marL="0" indent="0">
              <a:buNone/>
            </a:pPr>
            <a:r>
              <a:rPr lang="en-US" sz="1600" b="1" dirty="0" smtClean="0"/>
              <a:t>Availability</a:t>
            </a:r>
            <a:r>
              <a:rPr lang="en-US" sz="1600" dirty="0" smtClean="0"/>
              <a:t> is </a:t>
            </a:r>
            <a:r>
              <a:rPr lang="en-US" sz="1600" dirty="0"/>
              <a:t>concerned with the mean time to </a:t>
            </a:r>
            <a:r>
              <a:rPr lang="en-US" sz="1600" dirty="0" smtClean="0"/>
              <a:t>failure </a:t>
            </a:r>
            <a:r>
              <a:rPr lang="en-US" sz="1600" dirty="0"/>
              <a:t>for services, and the SLAs typically</a:t>
            </a:r>
          </a:p>
          <a:p>
            <a:pPr marL="0" indent="0">
              <a:buNone/>
            </a:pPr>
            <a:r>
              <a:rPr lang="en-US" sz="1600" dirty="0"/>
              <a:t>describe the consequences associated with these </a:t>
            </a:r>
            <a:r>
              <a:rPr lang="en-US" sz="1600" dirty="0" smtClean="0"/>
              <a:t>failures</a:t>
            </a:r>
            <a:r>
              <a:rPr lang="en-US" sz="1600" dirty="0"/>
              <a:t>. Availability is typically measured by the</a:t>
            </a:r>
          </a:p>
          <a:p>
            <a:pPr marL="0" indent="0">
              <a:buNone/>
            </a:pPr>
            <a:r>
              <a:rPr lang="en-US" sz="1600" dirty="0"/>
              <a:t>probability that the system will be operational when needed. It is possible to specify</a:t>
            </a:r>
          </a:p>
          <a:p>
            <a:pPr marL="0" indent="0">
              <a:buNone/>
            </a:pPr>
            <a:r>
              <a:rPr lang="en-US" sz="1600" dirty="0" smtClean="0"/>
              <a:t>−the </a:t>
            </a:r>
            <a:r>
              <a:rPr lang="en-US" sz="1600" dirty="0"/>
              <a:t>system’s response when a failure occurs</a:t>
            </a:r>
          </a:p>
          <a:p>
            <a:pPr marL="0" indent="0">
              <a:buNone/>
            </a:pPr>
            <a:r>
              <a:rPr lang="en-US" sz="1600" dirty="0" smtClean="0"/>
              <a:t>−the </a:t>
            </a:r>
            <a:r>
              <a:rPr lang="en-US" sz="1600" dirty="0"/>
              <a:t>time it takes to recognize a malfunction</a:t>
            </a:r>
          </a:p>
          <a:p>
            <a:pPr marL="0" indent="0">
              <a:buNone/>
            </a:pPr>
            <a:r>
              <a:rPr lang="en-US" sz="1600" dirty="0" smtClean="0"/>
              <a:t>−how </a:t>
            </a:r>
            <a:r>
              <a:rPr lang="en-US" sz="1600" dirty="0"/>
              <a:t>long it takes to recover from a failure</a:t>
            </a:r>
          </a:p>
          <a:p>
            <a:pPr marL="0" indent="0">
              <a:buNone/>
            </a:pPr>
            <a:r>
              <a:rPr lang="en-US" sz="1600" dirty="0" smtClean="0"/>
              <a:t>−whether </a:t>
            </a:r>
            <a:r>
              <a:rPr lang="en-US" sz="1600" dirty="0"/>
              <a:t>error </a:t>
            </a:r>
            <a:r>
              <a:rPr lang="en-US" sz="1600" dirty="0" smtClean="0"/>
              <a:t>handling </a:t>
            </a:r>
            <a:r>
              <a:rPr lang="en-US" sz="1600" dirty="0"/>
              <a:t>is used to mask failures</a:t>
            </a:r>
          </a:p>
          <a:p>
            <a:pPr marL="0" indent="0">
              <a:buNone/>
            </a:pPr>
            <a:r>
              <a:rPr lang="en-US" sz="1600" dirty="0" smtClean="0"/>
              <a:t>−the </a:t>
            </a:r>
            <a:r>
              <a:rPr lang="en-US" sz="1600" dirty="0"/>
              <a:t>downtime necessary to implement upgrades (may be zero)</a:t>
            </a:r>
          </a:p>
          <a:p>
            <a:pPr marL="0" indent="0">
              <a:buNone/>
            </a:pPr>
            <a:r>
              <a:rPr lang="en-US" sz="1600" dirty="0" smtClean="0"/>
              <a:t>−the </a:t>
            </a:r>
            <a:r>
              <a:rPr lang="en-US" sz="1600" dirty="0"/>
              <a:t>percentage of time the system is available outside of planned maintenance time</a:t>
            </a:r>
          </a:p>
          <a:p>
            <a:pPr marL="0" indent="0">
              <a:buNone/>
            </a:pPr>
            <a:r>
              <a:rPr lang="en-US" sz="1600" b="1" dirty="0" smtClean="0"/>
              <a:t>Capacity </a:t>
            </a:r>
            <a:r>
              <a:rPr lang="en-US" sz="1600" dirty="0" smtClean="0"/>
              <a:t>is </a:t>
            </a:r>
            <a:r>
              <a:rPr lang="en-US" sz="1600" dirty="0"/>
              <a:t>the number of concurrent requests that can be handled by the service in a given time</a:t>
            </a:r>
          </a:p>
          <a:p>
            <a:pPr marL="0" indent="0">
              <a:buNone/>
            </a:pPr>
            <a:r>
              <a:rPr lang="en-US" sz="1600" dirty="0"/>
              <a:t>period. It is possible to specify the maximum number of concurrent requests that can be handled</a:t>
            </a:r>
          </a:p>
          <a:p>
            <a:pPr marL="0" indent="0">
              <a:buNone/>
            </a:pPr>
            <a:r>
              <a:rPr lang="en-US" sz="1600" dirty="0"/>
              <a:t>by a service in a set block of time</a:t>
            </a:r>
            <a:r>
              <a:rPr lang="en-US" sz="1600" dirty="0" smtClean="0"/>
              <a:t>.</a:t>
            </a:r>
            <a:endParaRPr lang="en-US" sz="1600" dirty="0"/>
          </a:p>
        </p:txBody>
      </p:sp>
    </p:spTree>
    <p:extLst>
      <p:ext uri="{BB962C8B-B14F-4D97-AF65-F5344CB8AC3E}">
        <p14:creationId xmlns:p14="http://schemas.microsoft.com/office/powerpoint/2010/main" val="32267528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that can be specified in an </a:t>
            </a:r>
            <a:r>
              <a:rPr lang="en-US" dirty="0" smtClean="0"/>
              <a:t>SLA - 2</a:t>
            </a:r>
            <a:endParaRPr lang="en-US" dirty="0"/>
          </a:p>
        </p:txBody>
      </p:sp>
      <p:sp>
        <p:nvSpPr>
          <p:cNvPr id="3" name="Content Placeholder 2"/>
          <p:cNvSpPr>
            <a:spLocks noGrp="1"/>
          </p:cNvSpPr>
          <p:nvPr>
            <p:ph idx="1"/>
          </p:nvPr>
        </p:nvSpPr>
        <p:spPr/>
        <p:txBody>
          <a:bodyPr/>
          <a:lstStyle/>
          <a:p>
            <a:pPr marL="0" indent="0">
              <a:buNone/>
            </a:pPr>
            <a:r>
              <a:rPr lang="en-US" sz="1600" b="1" dirty="0"/>
              <a:t>Cost</a:t>
            </a:r>
            <a:r>
              <a:rPr lang="en-US" sz="1600" dirty="0"/>
              <a:t> is concerned with the cost of each service request. It is possible to specify</a:t>
            </a:r>
          </a:p>
          <a:p>
            <a:pPr marL="0" indent="0">
              <a:buNone/>
            </a:pPr>
            <a:r>
              <a:rPr lang="en-US" sz="1600" dirty="0"/>
              <a:t>−the cost per request</a:t>
            </a:r>
          </a:p>
          <a:p>
            <a:pPr marL="0" indent="0">
              <a:buNone/>
            </a:pPr>
            <a:r>
              <a:rPr lang="en-US" sz="1600" dirty="0"/>
              <a:t>−the cost based on the size of the data</a:t>
            </a:r>
          </a:p>
          <a:p>
            <a:pPr marL="0" indent="0">
              <a:buNone/>
            </a:pPr>
            <a:r>
              <a:rPr lang="en-US" sz="1600" dirty="0"/>
              <a:t>−cost differences related to peak usage times</a:t>
            </a:r>
          </a:p>
          <a:p>
            <a:pPr marL="0" indent="0">
              <a:buNone/>
            </a:pPr>
            <a:r>
              <a:rPr lang="en-US" sz="1600" b="1" dirty="0"/>
              <a:t>Latency </a:t>
            </a:r>
            <a:r>
              <a:rPr lang="en-US" sz="1600" dirty="0"/>
              <a:t>is concerned with the maximum amount of time between the arrival of a request and </a:t>
            </a:r>
            <a:r>
              <a:rPr lang="en-US" sz="1600" dirty="0" smtClean="0"/>
              <a:t>the completion </a:t>
            </a:r>
            <a:r>
              <a:rPr lang="en-US" sz="1600" dirty="0"/>
              <a:t>of that request.</a:t>
            </a:r>
          </a:p>
          <a:p>
            <a:pPr marL="0" indent="0">
              <a:buNone/>
            </a:pPr>
            <a:r>
              <a:rPr lang="en-US" sz="1600" b="1" dirty="0"/>
              <a:t>Provisioning-</a:t>
            </a:r>
            <a:r>
              <a:rPr lang="en-US" sz="1600" dirty="0"/>
              <a:t>related time (e.g., the time it takes for a new client’s account to become operational)</a:t>
            </a:r>
          </a:p>
          <a:p>
            <a:pPr marL="0" indent="0">
              <a:buNone/>
            </a:pPr>
            <a:r>
              <a:rPr lang="en-US" sz="1600" b="1" dirty="0"/>
              <a:t>Reliable messaging </a:t>
            </a:r>
            <a:r>
              <a:rPr lang="en-US" sz="1600" dirty="0"/>
              <a:t>is concerned with the guarantee of message delivery. It is possible to specify</a:t>
            </a:r>
          </a:p>
          <a:p>
            <a:pPr marL="0" indent="0">
              <a:buNone/>
            </a:pPr>
            <a:r>
              <a:rPr lang="en-US" sz="1600" dirty="0"/>
              <a:t>−how message delivery is guaranteed (e.g., exactly once, at most once)</a:t>
            </a:r>
          </a:p>
          <a:p>
            <a:pPr marL="0" indent="0">
              <a:buNone/>
            </a:pPr>
            <a:r>
              <a:rPr lang="en-US" sz="1600" dirty="0"/>
              <a:t>−whether the service supports delivering messages in the proper order</a:t>
            </a:r>
          </a:p>
          <a:p>
            <a:pPr marL="0" indent="0">
              <a:buNone/>
            </a:pPr>
            <a:r>
              <a:rPr lang="en-US" sz="1600" b="1" dirty="0"/>
              <a:t>Scalability </a:t>
            </a:r>
            <a:r>
              <a:rPr lang="en-US" sz="1600" dirty="0"/>
              <a:t>is concerned with the ability of the service to increase the number of successful</a:t>
            </a:r>
          </a:p>
          <a:p>
            <a:pPr marL="0" indent="0">
              <a:buNone/>
            </a:pPr>
            <a:r>
              <a:rPr lang="en-US" sz="1600" dirty="0"/>
              <a:t>operations completed over a given time period. It is possible to specify the maximum number of such operations. </a:t>
            </a:r>
          </a:p>
          <a:p>
            <a:endParaRPr lang="en-US" dirty="0"/>
          </a:p>
        </p:txBody>
      </p:sp>
    </p:spTree>
    <p:extLst>
      <p:ext uri="{BB962C8B-B14F-4D97-AF65-F5344CB8AC3E}">
        <p14:creationId xmlns:p14="http://schemas.microsoft.com/office/powerpoint/2010/main" val="8549939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Unmeasurable qualities</a:t>
            </a:r>
            <a:endParaRPr lang="en-US" dirty="0"/>
          </a:p>
        </p:txBody>
      </p:sp>
      <p:sp>
        <p:nvSpPr>
          <p:cNvPr id="3" name="Content Placeholder 2"/>
          <p:cNvSpPr>
            <a:spLocks noGrp="1"/>
          </p:cNvSpPr>
          <p:nvPr>
            <p:ph idx="1"/>
          </p:nvPr>
        </p:nvSpPr>
        <p:spPr/>
        <p:txBody>
          <a:bodyPr/>
          <a:lstStyle/>
          <a:p>
            <a:r>
              <a:rPr lang="en-US" dirty="0" smtClean="0"/>
              <a:t>Interoperability is </a:t>
            </a:r>
            <a:r>
              <a:rPr lang="en-US" dirty="0"/>
              <a:t>concerned with the ability of a </a:t>
            </a:r>
            <a:r>
              <a:rPr lang="en-US" dirty="0" smtClean="0"/>
              <a:t>collection </a:t>
            </a:r>
            <a:r>
              <a:rPr lang="en-US" dirty="0"/>
              <a:t>of communicating entities to </a:t>
            </a:r>
            <a:r>
              <a:rPr lang="en-US" dirty="0" smtClean="0"/>
              <a:t>share specific information</a:t>
            </a:r>
          </a:p>
          <a:p>
            <a:r>
              <a:rPr lang="en-US" dirty="0" smtClean="0"/>
              <a:t>Interoperability is </a:t>
            </a:r>
            <a:r>
              <a:rPr lang="en-US" dirty="0"/>
              <a:t>concerned with the ability of a </a:t>
            </a:r>
            <a:r>
              <a:rPr lang="en-US" dirty="0" smtClean="0"/>
              <a:t>collection </a:t>
            </a:r>
            <a:r>
              <a:rPr lang="en-US" dirty="0"/>
              <a:t>of communicating entities to </a:t>
            </a:r>
            <a:r>
              <a:rPr lang="en-US" dirty="0" smtClean="0"/>
              <a:t>share specific information</a:t>
            </a:r>
          </a:p>
          <a:p>
            <a:r>
              <a:rPr lang="en-US" dirty="0" smtClean="0"/>
              <a:t>Security is </a:t>
            </a:r>
            <a:r>
              <a:rPr lang="en-US" dirty="0"/>
              <a:t>concerned with the system’s ability to resist unauthorized usage, while </a:t>
            </a:r>
            <a:r>
              <a:rPr lang="en-US" dirty="0" smtClean="0"/>
              <a:t>providing legitimate </a:t>
            </a:r>
            <a:r>
              <a:rPr lang="en-US" dirty="0"/>
              <a:t>users with access to the service.</a:t>
            </a:r>
          </a:p>
        </p:txBody>
      </p:sp>
    </p:spTree>
    <p:extLst>
      <p:ext uri="{BB962C8B-B14F-4D97-AF65-F5344CB8AC3E}">
        <p14:creationId xmlns:p14="http://schemas.microsoft.com/office/powerpoint/2010/main" val="4259063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 Service Level</a:t>
            </a:r>
            <a:br>
              <a:rPr lang="en-US" dirty="0"/>
            </a:br>
            <a:r>
              <a:rPr lang="en-US" dirty="0"/>
              <a:t>Agreement (WSLA) language</a:t>
            </a:r>
          </a:p>
        </p:txBody>
      </p:sp>
      <p:sp>
        <p:nvSpPr>
          <p:cNvPr id="3" name="Content Placeholder 2"/>
          <p:cNvSpPr>
            <a:spLocks noGrp="1"/>
          </p:cNvSpPr>
          <p:nvPr>
            <p:ph idx="1"/>
          </p:nvPr>
        </p:nvSpPr>
        <p:spPr/>
        <p:txBody>
          <a:bodyPr/>
          <a:lstStyle/>
          <a:p>
            <a:pPr marL="0" indent="0">
              <a:buNone/>
            </a:pPr>
            <a:endParaRPr lang="en-US" sz="2400" dirty="0" smtClean="0"/>
          </a:p>
          <a:p>
            <a:pPr marL="0" indent="0">
              <a:buNone/>
            </a:pPr>
            <a:r>
              <a:rPr lang="en-US" sz="2400" dirty="0" smtClean="0"/>
              <a:t>Web </a:t>
            </a:r>
            <a:r>
              <a:rPr lang="en-US" sz="2400" dirty="0"/>
              <a:t>Services protocol for establishing agreement between two parties, such as between a </a:t>
            </a:r>
            <a:r>
              <a:rPr lang="en-US" sz="2400" dirty="0" smtClean="0"/>
              <a:t>service provider </a:t>
            </a:r>
            <a:r>
              <a:rPr lang="en-US" sz="2400" dirty="0"/>
              <a:t>and consumer, using an extensible XML language for specifying the nature of </a:t>
            </a:r>
            <a:r>
              <a:rPr lang="en-US" sz="2400" dirty="0" smtClean="0"/>
              <a:t>the agreement</a:t>
            </a:r>
            <a:r>
              <a:rPr lang="en-US" sz="2400" dirty="0"/>
              <a:t>, and agreement templates to facilitate discovery of compatible agreement parties. </a:t>
            </a:r>
            <a:r>
              <a:rPr lang="en-US" sz="2400" dirty="0" smtClean="0"/>
              <a:t>The specification </a:t>
            </a:r>
            <a:r>
              <a:rPr lang="en-US" sz="2400" dirty="0"/>
              <a:t>consists of three parts which may be used in a </a:t>
            </a:r>
            <a:r>
              <a:rPr lang="en-US" sz="2400" dirty="0" err="1"/>
              <a:t>composable</a:t>
            </a:r>
            <a:r>
              <a:rPr lang="en-US" sz="2400" dirty="0"/>
              <a:t> manner: a schema </a:t>
            </a:r>
            <a:r>
              <a:rPr lang="en-US" sz="2400" dirty="0" smtClean="0"/>
              <a:t>for specifying </a:t>
            </a:r>
            <a:r>
              <a:rPr lang="en-US" sz="2400" dirty="0"/>
              <a:t>an agreement, a schema for specifying an agreement template, and a set of port </a:t>
            </a:r>
            <a:r>
              <a:rPr lang="en-US" sz="2400" dirty="0" smtClean="0"/>
              <a:t>types and </a:t>
            </a:r>
            <a:r>
              <a:rPr lang="en-US" sz="2400" dirty="0"/>
              <a:t>operations for managing agreement life-cycle, including creation, expiration, </a:t>
            </a:r>
            <a:r>
              <a:rPr lang="en-US" sz="2400" dirty="0" smtClean="0"/>
              <a:t>and monitoring </a:t>
            </a:r>
            <a:r>
              <a:rPr lang="en-US" sz="2400" dirty="0"/>
              <a:t>of agreement states </a:t>
            </a:r>
          </a:p>
        </p:txBody>
      </p:sp>
    </p:spTree>
    <p:extLst>
      <p:ext uri="{BB962C8B-B14F-4D97-AF65-F5344CB8AC3E}">
        <p14:creationId xmlns:p14="http://schemas.microsoft.com/office/powerpoint/2010/main" val="8475568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Portion of an SLA</a:t>
            </a:r>
            <a:endParaRPr lang="en-US" dirty="0"/>
          </a:p>
        </p:txBody>
      </p:sp>
      <p:sp>
        <p:nvSpPr>
          <p:cNvPr id="3" name="Content Placeholder 2"/>
          <p:cNvSpPr>
            <a:spLocks noGrp="1"/>
          </p:cNvSpPr>
          <p:nvPr>
            <p:ph idx="1"/>
          </p:nvPr>
        </p:nvSpPr>
        <p:spPr/>
        <p:txBody>
          <a:bodyPr/>
          <a:lstStyle/>
          <a:p>
            <a:pPr marL="0" indent="0">
              <a:buNone/>
            </a:pPr>
            <a:r>
              <a:rPr lang="en-US" sz="1200" dirty="0"/>
              <a:t>&lt;Parties&gt;</a:t>
            </a:r>
          </a:p>
          <a:p>
            <a:pPr marL="0" indent="0">
              <a:buNone/>
            </a:pPr>
            <a:r>
              <a:rPr lang="en-US" sz="1200" dirty="0"/>
              <a:t>&lt;</a:t>
            </a:r>
            <a:r>
              <a:rPr lang="en-US" sz="1200" dirty="0" err="1"/>
              <a:t>ServiceProvider</a:t>
            </a:r>
            <a:r>
              <a:rPr lang="en-US" sz="1200" dirty="0"/>
              <a:t> name="</a:t>
            </a:r>
            <a:r>
              <a:rPr lang="en-US" sz="1200" dirty="0" err="1"/>
              <a:t>ACMEProvider</a:t>
            </a:r>
            <a:r>
              <a:rPr lang="en-US" sz="1200" dirty="0"/>
              <a:t>"&gt;</a:t>
            </a:r>
          </a:p>
          <a:p>
            <a:pPr marL="0" indent="0">
              <a:buNone/>
            </a:pPr>
            <a:r>
              <a:rPr lang="en-US" sz="1200" dirty="0"/>
              <a:t>&lt;Contact&gt;</a:t>
            </a:r>
          </a:p>
          <a:p>
            <a:pPr marL="0" indent="0">
              <a:buNone/>
            </a:pPr>
            <a:r>
              <a:rPr lang="en-US" sz="1200" dirty="0"/>
              <a:t>&lt;Street&gt;PO BOX 218&lt;/Street&gt;</a:t>
            </a:r>
          </a:p>
          <a:p>
            <a:pPr marL="0" indent="0">
              <a:buNone/>
            </a:pPr>
            <a:r>
              <a:rPr lang="en-US" sz="1200" dirty="0"/>
              <a:t>&lt;City&gt;Yorktown, NY 10598, USA&lt;/City&gt;</a:t>
            </a:r>
          </a:p>
          <a:p>
            <a:pPr marL="0" indent="0">
              <a:buNone/>
            </a:pPr>
            <a:r>
              <a:rPr lang="en-US" sz="1200" dirty="0"/>
              <a:t>&lt;/Contact&gt;</a:t>
            </a:r>
          </a:p>
          <a:p>
            <a:pPr marL="0" indent="0">
              <a:buNone/>
            </a:pPr>
            <a:r>
              <a:rPr lang="en-US" sz="1200" dirty="0"/>
              <a:t>&lt;Action </a:t>
            </a:r>
            <a:r>
              <a:rPr lang="en-US" sz="1200" dirty="0" err="1"/>
              <a:t>xsi:type</a:t>
            </a:r>
            <a:r>
              <a:rPr lang="en-US" sz="1200" dirty="0"/>
              <a:t>="</a:t>
            </a:r>
            <a:r>
              <a:rPr lang="en-US" sz="1200" dirty="0" err="1"/>
              <a:t>WSDLSOAPOperationDescriptionType</a:t>
            </a:r>
            <a:r>
              <a:rPr lang="en-US" sz="1200" dirty="0"/>
              <a:t>"</a:t>
            </a:r>
          </a:p>
          <a:p>
            <a:pPr marL="0" indent="0">
              <a:buNone/>
            </a:pPr>
            <a:r>
              <a:rPr lang="en-US" sz="1200" dirty="0"/>
              <a:t>name="notification" </a:t>
            </a:r>
            <a:r>
              <a:rPr lang="en-US" sz="1200" dirty="0" err="1"/>
              <a:t>partyName</a:t>
            </a:r>
            <a:r>
              <a:rPr lang="en-US" sz="1200" dirty="0"/>
              <a:t>="</a:t>
            </a:r>
            <a:r>
              <a:rPr lang="en-US" sz="1200" dirty="0" err="1"/>
              <a:t>ZAuditing</a:t>
            </a:r>
            <a:r>
              <a:rPr lang="en-US" sz="1200" dirty="0"/>
              <a:t>"&gt;</a:t>
            </a:r>
          </a:p>
          <a:p>
            <a:pPr marL="0" indent="0">
              <a:buNone/>
            </a:pPr>
            <a:r>
              <a:rPr lang="en-US" sz="1200" dirty="0"/>
              <a:t>&lt;</a:t>
            </a:r>
            <a:r>
              <a:rPr lang="en-US" sz="1200" dirty="0" err="1"/>
              <a:t>WSDLFile</a:t>
            </a:r>
            <a:r>
              <a:rPr lang="en-US" sz="1200" dirty="0"/>
              <a:t>&gt;</a:t>
            </a:r>
            <a:r>
              <a:rPr lang="en-US" sz="1200" dirty="0" err="1"/>
              <a:t>Notification.wsdl</a:t>
            </a:r>
            <a:r>
              <a:rPr lang="en-US" sz="1200" dirty="0"/>
              <a:t>&lt;/</a:t>
            </a:r>
            <a:r>
              <a:rPr lang="en-US" sz="1200" dirty="0" err="1"/>
              <a:t>WSDLFile</a:t>
            </a:r>
            <a:r>
              <a:rPr lang="en-US" sz="1200" dirty="0"/>
              <a:t>&gt;</a:t>
            </a:r>
          </a:p>
          <a:p>
            <a:pPr marL="0" indent="0">
              <a:buNone/>
            </a:pPr>
            <a:r>
              <a:rPr lang="en-US" sz="1200" dirty="0"/>
              <a:t>&lt;</a:t>
            </a:r>
            <a:r>
              <a:rPr lang="en-US" sz="1200" dirty="0" err="1"/>
              <a:t>SOAPBindingName</a:t>
            </a:r>
            <a:r>
              <a:rPr lang="en-US" sz="1200" dirty="0"/>
              <a:t>&gt;</a:t>
            </a:r>
            <a:r>
              <a:rPr lang="en-US" sz="1200" dirty="0" err="1"/>
              <a:t>SOAPNotificationBinding</a:t>
            </a:r>
            <a:r>
              <a:rPr lang="en-US" sz="1200" dirty="0"/>
              <a:t>&lt;/</a:t>
            </a:r>
            <a:r>
              <a:rPr lang="en-US" sz="1200" dirty="0" err="1"/>
              <a:t>SOAPBindingName</a:t>
            </a:r>
            <a:r>
              <a:rPr lang="en-US" sz="1200" dirty="0"/>
              <a:t>&gt;</a:t>
            </a:r>
          </a:p>
          <a:p>
            <a:pPr marL="0" indent="0">
              <a:buNone/>
            </a:pPr>
            <a:r>
              <a:rPr lang="en-US" sz="1200" dirty="0"/>
              <a:t>&lt;</a:t>
            </a:r>
            <a:r>
              <a:rPr lang="en-US" sz="1200" dirty="0" err="1"/>
              <a:t>SOAPOperationName</a:t>
            </a:r>
            <a:r>
              <a:rPr lang="en-US" sz="1200" dirty="0"/>
              <a:t>&gt;Notify&lt;/</a:t>
            </a:r>
            <a:r>
              <a:rPr lang="en-US" sz="1200" dirty="0" err="1"/>
              <a:t>SOAPOperationName</a:t>
            </a:r>
            <a:r>
              <a:rPr lang="en-US" sz="1200" dirty="0"/>
              <a:t>&gt;</a:t>
            </a:r>
          </a:p>
          <a:p>
            <a:pPr marL="0" indent="0">
              <a:buNone/>
            </a:pPr>
            <a:r>
              <a:rPr lang="en-US" sz="1200" dirty="0"/>
              <a:t>&lt;/Action&gt;</a:t>
            </a:r>
          </a:p>
          <a:p>
            <a:pPr marL="0" indent="0">
              <a:buNone/>
            </a:pPr>
            <a:r>
              <a:rPr lang="en-US" sz="1200" dirty="0"/>
              <a:t>&lt;/</a:t>
            </a:r>
            <a:r>
              <a:rPr lang="en-US" sz="1200" dirty="0" err="1"/>
              <a:t>ServiceProvider</a:t>
            </a:r>
            <a:r>
              <a:rPr lang="en-US" sz="1200" dirty="0"/>
              <a:t>&gt;</a:t>
            </a:r>
          </a:p>
          <a:p>
            <a:pPr marL="0" indent="0">
              <a:buNone/>
            </a:pPr>
            <a:r>
              <a:rPr lang="en-US" sz="1200" dirty="0"/>
              <a:t>&lt;</a:t>
            </a:r>
            <a:r>
              <a:rPr lang="en-US" sz="1200" dirty="0" err="1"/>
              <a:t>ServiceConsumer</a:t>
            </a:r>
            <a:r>
              <a:rPr lang="en-US" sz="1200" dirty="0"/>
              <a:t> name="</a:t>
            </a:r>
            <a:r>
              <a:rPr lang="en-US" sz="1200" dirty="0" err="1"/>
              <a:t>XInc</a:t>
            </a:r>
            <a:r>
              <a:rPr lang="en-US" sz="1200" dirty="0"/>
              <a:t>"&gt;</a:t>
            </a:r>
          </a:p>
          <a:p>
            <a:pPr marL="0" indent="0">
              <a:buNone/>
            </a:pPr>
            <a:r>
              <a:rPr lang="en-US" sz="1200" dirty="0"/>
              <a:t>&lt;Contact&gt;</a:t>
            </a:r>
          </a:p>
          <a:p>
            <a:pPr marL="0" indent="0">
              <a:buNone/>
            </a:pPr>
            <a:r>
              <a:rPr lang="en-US" sz="1200" dirty="0"/>
              <a:t>&lt;Street&gt;19 Skyline Drive&lt;/Street&gt;</a:t>
            </a:r>
          </a:p>
          <a:p>
            <a:pPr marL="0" indent="0">
              <a:buNone/>
            </a:pPr>
            <a:r>
              <a:rPr lang="en-US" sz="1200" dirty="0"/>
              <a:t>&lt;City&gt;Hawthorne, NY 10532, USA&lt;/City&gt;</a:t>
            </a:r>
          </a:p>
          <a:p>
            <a:pPr marL="0" indent="0">
              <a:buNone/>
            </a:pPr>
            <a:r>
              <a:rPr lang="en-US" sz="1200" dirty="0"/>
              <a:t>&lt;/Contact&gt;</a:t>
            </a:r>
          </a:p>
          <a:p>
            <a:pPr marL="0" indent="0">
              <a:buNone/>
            </a:pPr>
            <a:r>
              <a:rPr lang="en-US" sz="1200" dirty="0"/>
              <a:t>. . .</a:t>
            </a:r>
          </a:p>
          <a:p>
            <a:pPr marL="0" indent="0">
              <a:buNone/>
            </a:pPr>
            <a:r>
              <a:rPr lang="en-US" sz="1200" dirty="0"/>
              <a:t>&lt;/</a:t>
            </a:r>
            <a:r>
              <a:rPr lang="en-US" sz="1200" dirty="0" err="1"/>
              <a:t>ServiceConsumer</a:t>
            </a:r>
            <a:r>
              <a:rPr lang="en-US" sz="1200" dirty="0"/>
              <a:t>&gt;</a:t>
            </a:r>
          </a:p>
          <a:p>
            <a:pPr marL="0" indent="0">
              <a:buNone/>
            </a:pPr>
            <a:r>
              <a:rPr lang="en-US" sz="1200" dirty="0"/>
              <a:t>&lt;</a:t>
            </a:r>
            <a:r>
              <a:rPr lang="en-US" sz="1200" dirty="0" err="1"/>
              <a:t>SupportingParty</a:t>
            </a:r>
            <a:r>
              <a:rPr lang="en-US" sz="1200" dirty="0"/>
              <a:t> name="</a:t>
            </a:r>
            <a:r>
              <a:rPr lang="en-US" sz="1200" dirty="0" err="1" smtClean="0"/>
              <a:t>ZAuditing</a:t>
            </a:r>
            <a:r>
              <a:rPr lang="en-US" sz="1200" dirty="0" smtClean="0"/>
              <a:t>“ role</a:t>
            </a:r>
            <a:r>
              <a:rPr lang="en-US" sz="1200" dirty="0"/>
              <a:t>="</a:t>
            </a:r>
            <a:r>
              <a:rPr lang="en-US" sz="1200" dirty="0" err="1"/>
              <a:t>ConditionEvaluationService</a:t>
            </a:r>
            <a:r>
              <a:rPr lang="en-US" sz="1200" dirty="0"/>
              <a:t>"&gt; </a:t>
            </a:r>
          </a:p>
        </p:txBody>
      </p:sp>
    </p:spTree>
    <p:extLst>
      <p:ext uri="{BB962C8B-B14F-4D97-AF65-F5344CB8AC3E}">
        <p14:creationId xmlns:p14="http://schemas.microsoft.com/office/powerpoint/2010/main" val="34187058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Portion of an </a:t>
            </a:r>
            <a:r>
              <a:rPr lang="en-US" dirty="0" smtClean="0"/>
              <a:t>SLA - 2</a:t>
            </a:r>
            <a:endParaRPr lang="en-US" dirty="0"/>
          </a:p>
        </p:txBody>
      </p:sp>
      <p:sp>
        <p:nvSpPr>
          <p:cNvPr id="3" name="Content Placeholder 2"/>
          <p:cNvSpPr>
            <a:spLocks noGrp="1"/>
          </p:cNvSpPr>
          <p:nvPr>
            <p:ph idx="1"/>
          </p:nvPr>
        </p:nvSpPr>
        <p:spPr/>
        <p:txBody>
          <a:bodyPr/>
          <a:lstStyle/>
          <a:p>
            <a:pPr marL="0" indent="0">
              <a:buNone/>
            </a:pPr>
            <a:r>
              <a:rPr lang="en-US" sz="1100" dirty="0"/>
              <a:t>&lt;</a:t>
            </a:r>
            <a:r>
              <a:rPr lang="en-US" sz="1100" dirty="0" err="1"/>
              <a:t>ServiceDefinition</a:t>
            </a:r>
            <a:r>
              <a:rPr lang="en-US" sz="1100" dirty="0"/>
              <a:t> name="</a:t>
            </a:r>
            <a:r>
              <a:rPr lang="en-US" sz="1100" dirty="0" err="1"/>
              <a:t>DemoService</a:t>
            </a:r>
            <a:r>
              <a:rPr lang="en-US" sz="1100" dirty="0"/>
              <a:t>"&gt;</a:t>
            </a:r>
          </a:p>
          <a:p>
            <a:pPr marL="0" indent="0">
              <a:buNone/>
            </a:pPr>
            <a:r>
              <a:rPr lang="en-US" sz="1100" dirty="0"/>
              <a:t>. . .</a:t>
            </a:r>
          </a:p>
          <a:p>
            <a:pPr marL="0" indent="0">
              <a:buNone/>
            </a:pPr>
            <a:r>
              <a:rPr lang="en-US" sz="1100" dirty="0"/>
              <a:t>&lt;Operation name="</a:t>
            </a:r>
            <a:r>
              <a:rPr lang="en-US" sz="1100" dirty="0" err="1"/>
              <a:t>GetQuote</a:t>
            </a:r>
            <a:r>
              <a:rPr lang="en-US" sz="1100" dirty="0"/>
              <a:t>" </a:t>
            </a:r>
            <a:r>
              <a:rPr lang="en-US" sz="1100" dirty="0" err="1"/>
              <a:t>xsi:type</a:t>
            </a:r>
            <a:r>
              <a:rPr lang="en-US" sz="1100" dirty="0"/>
              <a:t>="</a:t>
            </a:r>
            <a:r>
              <a:rPr lang="en-US" sz="1100" dirty="0" err="1"/>
              <a:t>WSDLSOAPOperationDescriptionType</a:t>
            </a:r>
            <a:r>
              <a:rPr lang="en-US" sz="1100" dirty="0"/>
              <a:t>"&gt;</a:t>
            </a:r>
          </a:p>
          <a:p>
            <a:pPr marL="0" indent="0">
              <a:buNone/>
            </a:pPr>
            <a:r>
              <a:rPr lang="en-US" sz="1100" dirty="0"/>
              <a:t>&lt;</a:t>
            </a:r>
            <a:r>
              <a:rPr lang="en-US" sz="1100" dirty="0" err="1"/>
              <a:t>SLAParameter</a:t>
            </a:r>
            <a:r>
              <a:rPr lang="en-US" sz="1100" dirty="0"/>
              <a:t> name="</a:t>
            </a:r>
            <a:r>
              <a:rPr lang="en-US" sz="1100" dirty="0" err="1"/>
              <a:t>Availability_UpTimeRatio</a:t>
            </a:r>
            <a:r>
              <a:rPr lang="en-US" sz="1100" dirty="0"/>
              <a:t>" type="float" unit=""&gt;</a:t>
            </a:r>
          </a:p>
          <a:p>
            <a:pPr marL="0" indent="0">
              <a:buNone/>
            </a:pPr>
            <a:r>
              <a:rPr lang="en-US" sz="1100" dirty="0"/>
              <a:t>&lt;Metric&gt;</a:t>
            </a:r>
            <a:r>
              <a:rPr lang="en-US" sz="1100" dirty="0" err="1"/>
              <a:t>UpTimeRatio</a:t>
            </a:r>
            <a:r>
              <a:rPr lang="en-US" sz="1100" dirty="0"/>
              <a:t>&lt;/Metric&gt;</a:t>
            </a:r>
          </a:p>
          <a:p>
            <a:pPr marL="0" indent="0">
              <a:buNone/>
            </a:pPr>
            <a:r>
              <a:rPr lang="en-US" sz="1100" dirty="0"/>
              <a:t>&lt;Communication&gt;</a:t>
            </a:r>
          </a:p>
          <a:p>
            <a:pPr marL="0" indent="0">
              <a:buNone/>
            </a:pPr>
            <a:r>
              <a:rPr lang="en-US" sz="1100" dirty="0"/>
              <a:t>&lt;Source&gt;</a:t>
            </a:r>
            <a:r>
              <a:rPr lang="en-US" sz="1100" dirty="0" err="1"/>
              <a:t>YMeasurement</a:t>
            </a:r>
            <a:r>
              <a:rPr lang="en-US" sz="1100" dirty="0"/>
              <a:t>&lt;/Source&gt;</a:t>
            </a:r>
          </a:p>
          <a:p>
            <a:pPr marL="0" indent="0">
              <a:buNone/>
            </a:pPr>
            <a:r>
              <a:rPr lang="en-US" sz="1100" dirty="0"/>
              <a:t>&lt;Push&gt;</a:t>
            </a:r>
            <a:r>
              <a:rPr lang="en-US" sz="1100" dirty="0" err="1"/>
              <a:t>ZAuditing</a:t>
            </a:r>
            <a:r>
              <a:rPr lang="en-US" sz="1100" dirty="0"/>
              <a:t>&lt;/Push&gt;</a:t>
            </a:r>
          </a:p>
          <a:p>
            <a:pPr marL="0" indent="0">
              <a:buNone/>
            </a:pPr>
            <a:r>
              <a:rPr lang="en-US" sz="1100" dirty="0"/>
              <a:t>&lt;/Communication&gt;</a:t>
            </a:r>
          </a:p>
          <a:p>
            <a:pPr marL="0" indent="0">
              <a:buNone/>
            </a:pPr>
            <a:r>
              <a:rPr lang="en-US" sz="1100" dirty="0"/>
              <a:t>&lt;/</a:t>
            </a:r>
            <a:r>
              <a:rPr lang="en-US" sz="1100" dirty="0" err="1"/>
              <a:t>SLAParameter</a:t>
            </a:r>
            <a:r>
              <a:rPr lang="en-US" sz="1100" dirty="0"/>
              <a:t>&gt;</a:t>
            </a:r>
          </a:p>
          <a:p>
            <a:pPr marL="0" indent="0">
              <a:buNone/>
            </a:pPr>
            <a:r>
              <a:rPr lang="en-US" sz="1100" dirty="0"/>
              <a:t>. . .</a:t>
            </a:r>
          </a:p>
          <a:p>
            <a:pPr marL="0" indent="0">
              <a:buNone/>
            </a:pPr>
            <a:r>
              <a:rPr lang="en-US" sz="1100" dirty="0"/>
              <a:t>&lt;Metric name="</a:t>
            </a:r>
            <a:r>
              <a:rPr lang="en-US" sz="1100" dirty="0" err="1"/>
              <a:t>UpTimeRatio</a:t>
            </a:r>
            <a:r>
              <a:rPr lang="en-US" sz="1100" dirty="0"/>
              <a:t>" type="long" unit=""&gt;</a:t>
            </a:r>
          </a:p>
          <a:p>
            <a:pPr marL="0" indent="0">
              <a:buNone/>
            </a:pPr>
            <a:r>
              <a:rPr lang="en-US" sz="1100" dirty="0"/>
              <a:t>&lt;Source&gt;</a:t>
            </a:r>
            <a:r>
              <a:rPr lang="en-US" sz="1100" dirty="0" err="1"/>
              <a:t>YMeasurement</a:t>
            </a:r>
            <a:r>
              <a:rPr lang="en-US" sz="1100" dirty="0"/>
              <a:t>&lt;/Source&gt;</a:t>
            </a:r>
          </a:p>
          <a:p>
            <a:pPr marL="0" indent="0">
              <a:buNone/>
            </a:pPr>
            <a:r>
              <a:rPr lang="en-US" sz="1100" dirty="0"/>
              <a:t>&lt;Function </a:t>
            </a:r>
            <a:r>
              <a:rPr lang="en-US" sz="1100" dirty="0" err="1"/>
              <a:t>xsi:type</a:t>
            </a:r>
            <a:r>
              <a:rPr lang="en-US" sz="1100" dirty="0"/>
              <a:t>="Minus" </a:t>
            </a:r>
            <a:r>
              <a:rPr lang="en-US" sz="1100" dirty="0" err="1"/>
              <a:t>resultType</a:t>
            </a:r>
            <a:r>
              <a:rPr lang="en-US" sz="1100" dirty="0"/>
              <a:t>="double"&gt;</a:t>
            </a:r>
          </a:p>
          <a:p>
            <a:pPr marL="0" indent="0">
              <a:buNone/>
            </a:pPr>
            <a:r>
              <a:rPr lang="en-US" sz="1100" dirty="0"/>
              <a:t>&lt;Operand&gt;</a:t>
            </a:r>
          </a:p>
          <a:p>
            <a:pPr marL="0" indent="0">
              <a:buNone/>
            </a:pPr>
            <a:r>
              <a:rPr lang="en-US" sz="1100" dirty="0"/>
              <a:t>. . .</a:t>
            </a:r>
          </a:p>
          <a:p>
            <a:pPr marL="0" indent="0">
              <a:buNone/>
            </a:pPr>
            <a:r>
              <a:rPr lang="en-US" sz="1100" dirty="0"/>
              <a:t>&lt;Function </a:t>
            </a:r>
            <a:r>
              <a:rPr lang="en-US" sz="1100" dirty="0" err="1"/>
              <a:t>xsi:type</a:t>
            </a:r>
            <a:r>
              <a:rPr lang="en-US" sz="1100" dirty="0"/>
              <a:t>="</a:t>
            </a:r>
            <a:r>
              <a:rPr lang="en-US" sz="1100" dirty="0" err="1"/>
              <a:t>ValueOccurs</a:t>
            </a:r>
            <a:r>
              <a:rPr lang="en-US" sz="1100" dirty="0"/>
              <a:t>"</a:t>
            </a:r>
          </a:p>
          <a:p>
            <a:pPr marL="0" indent="0">
              <a:buNone/>
            </a:pPr>
            <a:r>
              <a:rPr lang="en-US" sz="1100" dirty="0" err="1"/>
              <a:t>resultType</a:t>
            </a:r>
            <a:r>
              <a:rPr lang="en-US" sz="1100" dirty="0"/>
              <a:t>="long"&gt;</a:t>
            </a:r>
          </a:p>
          <a:p>
            <a:pPr marL="0" indent="0">
              <a:buNone/>
            </a:pPr>
            <a:r>
              <a:rPr lang="en-US" sz="1100" dirty="0"/>
              <a:t>&lt;Metric&gt;</a:t>
            </a:r>
            <a:r>
              <a:rPr lang="en-US" sz="1100" dirty="0" err="1"/>
              <a:t>StatusTimeSeries</a:t>
            </a:r>
            <a:r>
              <a:rPr lang="en-US" sz="1100" dirty="0"/>
              <a:t>&lt;/Metric&gt;</a:t>
            </a:r>
          </a:p>
          <a:p>
            <a:pPr marL="0" indent="0">
              <a:buNone/>
            </a:pPr>
            <a:r>
              <a:rPr lang="en-US" sz="1100" dirty="0"/>
              <a:t>. . .</a:t>
            </a:r>
          </a:p>
          <a:p>
            <a:pPr marL="0" indent="0">
              <a:buNone/>
            </a:pPr>
            <a:r>
              <a:rPr lang="en-US" sz="1100" dirty="0"/>
              <a:t>&lt;/Function&gt;</a:t>
            </a:r>
          </a:p>
          <a:p>
            <a:pPr marL="0" indent="0">
              <a:buNone/>
            </a:pPr>
            <a:r>
              <a:rPr lang="en-US" sz="1100" dirty="0"/>
              <a:t>. . .</a:t>
            </a:r>
          </a:p>
          <a:p>
            <a:pPr marL="0" indent="0">
              <a:buNone/>
            </a:pPr>
            <a:r>
              <a:rPr lang="en-US" sz="1100" dirty="0"/>
              <a:t>&lt;/Operand&gt;</a:t>
            </a:r>
          </a:p>
          <a:p>
            <a:pPr marL="0" indent="0">
              <a:buNone/>
            </a:pPr>
            <a:r>
              <a:rPr lang="en-US" sz="1100" dirty="0"/>
              <a:t>&lt;/Function&gt;</a:t>
            </a:r>
          </a:p>
          <a:p>
            <a:pPr marL="0" indent="0">
              <a:buNone/>
            </a:pPr>
            <a:r>
              <a:rPr lang="en-US" sz="1100" dirty="0"/>
              <a:t>&lt;/Metric&gt; </a:t>
            </a:r>
          </a:p>
        </p:txBody>
      </p:sp>
    </p:spTree>
    <p:extLst>
      <p:ext uri="{BB962C8B-B14F-4D97-AF65-F5344CB8AC3E}">
        <p14:creationId xmlns:p14="http://schemas.microsoft.com/office/powerpoint/2010/main" val="24334988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msdn.microsoft.com/en-us/library/aa480027.aspx</a:t>
            </a:r>
            <a:endParaRPr lang="en-US" dirty="0" smtClean="0"/>
          </a:p>
          <a:p>
            <a:r>
              <a:rPr lang="en-US" dirty="0">
                <a:hlinkClick r:id="rId3"/>
              </a:rPr>
              <a:t>http://</a:t>
            </a:r>
            <a:r>
              <a:rPr lang="en-US" dirty="0" smtClean="0">
                <a:hlinkClick r:id="rId3"/>
              </a:rPr>
              <a:t>msdn.microsoft.com/en-us/library/aa480061.aspx</a:t>
            </a:r>
            <a:endParaRPr lang="en-US" dirty="0" smtClean="0"/>
          </a:p>
          <a:p>
            <a:endParaRPr lang="en-US" dirty="0" smtClean="0"/>
          </a:p>
          <a:p>
            <a:endParaRPr lang="en-US" dirty="0"/>
          </a:p>
        </p:txBody>
      </p:sp>
    </p:spTree>
    <p:extLst>
      <p:ext uri="{BB962C8B-B14F-4D97-AF65-F5344CB8AC3E}">
        <p14:creationId xmlns:p14="http://schemas.microsoft.com/office/powerpoint/2010/main" val="20106454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NIH Enterprise Architecture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5966" y="2304756"/>
            <a:ext cx="9038034" cy="4210200"/>
          </a:xfrm>
        </p:spPr>
      </p:pic>
    </p:spTree>
    <p:extLst>
      <p:ext uri="{BB962C8B-B14F-4D97-AF65-F5344CB8AC3E}">
        <p14:creationId xmlns:p14="http://schemas.microsoft.com/office/powerpoint/2010/main" val="1179291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TOGAF</a:t>
            </a:r>
            <a:endParaRPr lang="en-US" dirty="0"/>
          </a:p>
        </p:txBody>
      </p:sp>
      <p:sp>
        <p:nvSpPr>
          <p:cNvPr id="3" name="Content Placeholder 2"/>
          <p:cNvSpPr>
            <a:spLocks noGrp="1"/>
          </p:cNvSpPr>
          <p:nvPr>
            <p:ph idx="1"/>
          </p:nvPr>
        </p:nvSpPr>
        <p:spPr/>
        <p:txBody>
          <a:bodyPr/>
          <a:lstStyle/>
          <a:p>
            <a:r>
              <a:rPr lang="en-US" sz="2000" dirty="0">
                <a:hlinkClick r:id="rId2"/>
              </a:rPr>
              <a:t>http://pubs.opengroup.org/architecture/togaf8-doc/arch</a:t>
            </a:r>
            <a:r>
              <a:rPr lang="en-US" sz="2000" dirty="0" smtClean="0">
                <a:hlinkClick r:id="rId2"/>
              </a:rPr>
              <a:t>/</a:t>
            </a:r>
            <a:endParaRPr lang="en-US" sz="2000" dirty="0" smtClean="0"/>
          </a:p>
          <a:p>
            <a:endParaRPr lang="en-US" sz="2000" dirty="0"/>
          </a:p>
          <a:p>
            <a:r>
              <a:rPr lang="en-US" sz="2000" dirty="0"/>
              <a:t>    A Business (or Business Process) Architecture - this defines the business strategy, governance, organization, and key business processes.</a:t>
            </a:r>
          </a:p>
          <a:p>
            <a:r>
              <a:rPr lang="en-US" sz="2000" dirty="0"/>
              <a:t>    A Data Architecture - this describes the structure of an organization's logical and physical data assets and data management resources.</a:t>
            </a:r>
          </a:p>
          <a:p>
            <a:r>
              <a:rPr lang="en-US" sz="2000" dirty="0"/>
              <a:t>    An Applications Architecture - this kind of architecture provides a blueprint for the individual application systems to be deployed, their interactions, and their relationships to the core business processes of the organization.</a:t>
            </a:r>
          </a:p>
          <a:p>
            <a:r>
              <a:rPr lang="en-US" sz="2000" dirty="0"/>
              <a:t>    A Technology Architecture - this describes the logical software and hardware capabilities that are required to support the deployment of business, data, and application services. This includes IT infrastructure, middleware, networks, communications, processing, standards, etc</a:t>
            </a:r>
            <a:r>
              <a:rPr lang="en-US" sz="2000" dirty="0" smtClean="0"/>
              <a:t>.</a:t>
            </a:r>
            <a:endParaRPr lang="en-US" sz="2000" dirty="0"/>
          </a:p>
        </p:txBody>
      </p:sp>
    </p:spTree>
    <p:extLst>
      <p:ext uri="{BB962C8B-B14F-4D97-AF65-F5344CB8AC3E}">
        <p14:creationId xmlns:p14="http://schemas.microsoft.com/office/powerpoint/2010/main" val="2356068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a:t>
            </a:r>
            <a:endParaRPr lang="en-US" dirty="0"/>
          </a:p>
        </p:txBody>
      </p:sp>
      <p:sp>
        <p:nvSpPr>
          <p:cNvPr id="3" name="Content Placeholder 2"/>
          <p:cNvSpPr>
            <a:spLocks noGrp="1"/>
          </p:cNvSpPr>
          <p:nvPr>
            <p:ph idx="1"/>
          </p:nvPr>
        </p:nvSpPr>
        <p:spPr/>
        <p:txBody>
          <a:bodyPr/>
          <a:lstStyle/>
          <a:p>
            <a:pPr marL="0" indent="0">
              <a:buNone/>
            </a:pPr>
            <a:r>
              <a:rPr lang="en-US" sz="2800" dirty="0"/>
              <a:t>EMV2::hazard =&gt; </a:t>
            </a:r>
          </a:p>
          <a:p>
            <a:pPr marL="0" indent="0">
              <a:buNone/>
            </a:pPr>
            <a:r>
              <a:rPr lang="en-US" sz="2800" dirty="0"/>
              <a:t>	[	</a:t>
            </a:r>
            <a:r>
              <a:rPr lang="en-US" sz="2800" dirty="0" err="1"/>
              <a:t>crossreference</a:t>
            </a:r>
            <a:r>
              <a:rPr lang="en-US" sz="2800" dirty="0"/>
              <a:t> =&gt; "1.1.1";</a:t>
            </a:r>
          </a:p>
          <a:p>
            <a:pPr marL="0" indent="0">
              <a:buNone/>
            </a:pPr>
            <a:r>
              <a:rPr lang="en-US" sz="2800" dirty="0"/>
              <a:t>		failure =&gt; "Loss of sensor readings";</a:t>
            </a:r>
          </a:p>
          <a:p>
            <a:pPr marL="0" indent="0">
              <a:buNone/>
            </a:pPr>
            <a:r>
              <a:rPr lang="en-US" sz="2800" dirty="0"/>
              <a:t>		phase =&gt; "all";</a:t>
            </a:r>
          </a:p>
          <a:p>
            <a:pPr marL="0" indent="0">
              <a:buNone/>
            </a:pPr>
            <a:r>
              <a:rPr lang="en-US" sz="2800" dirty="0"/>
              <a:t>		description =&gt; "No position readings due to sensor failure";</a:t>
            </a:r>
          </a:p>
          <a:p>
            <a:pPr marL="0" indent="0">
              <a:buNone/>
            </a:pPr>
            <a:r>
              <a:rPr lang="en-US" sz="2800" dirty="0"/>
              <a:t>		comment =&gt; "Becomes major hazard, if no </a:t>
            </a:r>
            <a:r>
              <a:rPr lang="en-US" sz="2800" dirty="0" err="1"/>
              <a:t>rdeundant</a:t>
            </a:r>
            <a:r>
              <a:rPr lang="en-US" sz="2800" dirty="0"/>
              <a:t> sensor";</a:t>
            </a:r>
          </a:p>
          <a:p>
            <a:pPr marL="0" indent="0">
              <a:buNone/>
            </a:pPr>
            <a:r>
              <a:rPr lang="en-US" sz="2800" dirty="0"/>
              <a:t>			]</a:t>
            </a:r>
          </a:p>
          <a:p>
            <a:pPr marL="0" indent="0">
              <a:buNone/>
            </a:pPr>
            <a:r>
              <a:rPr lang="en-US" sz="2800" dirty="0"/>
              <a:t>			applies to ef1.Failed;</a:t>
            </a:r>
          </a:p>
        </p:txBody>
      </p:sp>
    </p:spTree>
    <p:extLst>
      <p:ext uri="{BB962C8B-B14F-4D97-AF65-F5344CB8AC3E}">
        <p14:creationId xmlns:p14="http://schemas.microsoft.com/office/powerpoint/2010/main" val="17032439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Enterprise architecture</a:t>
            </a:r>
            <a:endParaRPr lang="en-US" dirty="0"/>
          </a:p>
        </p:txBody>
      </p:sp>
      <p:sp>
        <p:nvSpPr>
          <p:cNvPr id="3" name="Content Placeholder 2"/>
          <p:cNvSpPr>
            <a:spLocks noGrp="1"/>
          </p:cNvSpPr>
          <p:nvPr>
            <p:ph idx="1"/>
          </p:nvPr>
        </p:nvSpPr>
        <p:spPr/>
        <p:txBody>
          <a:bodyPr/>
          <a:lstStyle/>
          <a:p>
            <a:r>
              <a:rPr lang="en-US" dirty="0" smtClean="0"/>
              <a:t>A blend of hardware, software, and organizational aspects</a:t>
            </a:r>
          </a:p>
          <a:p>
            <a:r>
              <a:rPr lang="en-US" dirty="0" smtClean="0"/>
              <a:t>It covers the entire enterprise</a:t>
            </a:r>
          </a:p>
          <a:p>
            <a:r>
              <a:rPr lang="en-US" dirty="0" smtClean="0"/>
              <a:t>Provides guidance for a complete enterprise for software and business processes</a:t>
            </a:r>
            <a:endParaRPr lang="en-US" dirty="0"/>
          </a:p>
        </p:txBody>
      </p:sp>
      <p:sp>
        <p:nvSpPr>
          <p:cNvPr id="4" name="TextBox 3"/>
          <p:cNvSpPr txBox="1"/>
          <p:nvPr/>
        </p:nvSpPr>
        <p:spPr>
          <a:xfrm>
            <a:off x="457200" y="6126163"/>
            <a:ext cx="7558544" cy="646331"/>
          </a:xfrm>
          <a:prstGeom prst="rect">
            <a:avLst/>
          </a:prstGeom>
          <a:noFill/>
        </p:spPr>
        <p:txBody>
          <a:bodyPr wrap="none" rtlCol="0">
            <a:spAutoFit/>
          </a:bodyPr>
          <a:lstStyle/>
          <a:p>
            <a:r>
              <a:rPr lang="en-US" dirty="0">
                <a:hlinkClick r:id="rId2"/>
              </a:rPr>
              <a:t>http://</a:t>
            </a:r>
            <a:r>
              <a:rPr lang="en-US" dirty="0" smtClean="0">
                <a:hlinkClick r:id="rId2"/>
              </a:rPr>
              <a:t>www.oracle.com/technetwork/topics/entarch/oracle-ea-governance</a:t>
            </a:r>
            <a:endParaRPr lang="en-US" dirty="0" smtClean="0"/>
          </a:p>
          <a:p>
            <a:r>
              <a:rPr lang="en-US" dirty="0" smtClean="0"/>
              <a:t>-</a:t>
            </a:r>
            <a:r>
              <a:rPr lang="en-US" dirty="0"/>
              <a:t>1697085.pdf?ssSourceSiteId=</a:t>
            </a:r>
            <a:r>
              <a:rPr lang="en-US" dirty="0" err="1"/>
              <a:t>ocomen</a:t>
            </a:r>
            <a:endParaRPr lang="en-US" dirty="0"/>
          </a:p>
        </p:txBody>
      </p:sp>
    </p:spTree>
    <p:extLst>
      <p:ext uri="{BB962C8B-B14F-4D97-AF65-F5344CB8AC3E}">
        <p14:creationId xmlns:p14="http://schemas.microsoft.com/office/powerpoint/2010/main" val="26812495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t>
            </a:r>
            <a:r>
              <a:rPr lang="en-US" dirty="0" smtClean="0"/>
              <a:t>architecture - 2</a:t>
            </a:r>
            <a:endParaRPr lang="en-US" dirty="0"/>
          </a:p>
        </p:txBody>
      </p:sp>
      <p:sp>
        <p:nvSpPr>
          <p:cNvPr id="3" name="Content Placeholder 2"/>
          <p:cNvSpPr>
            <a:spLocks noGrp="1"/>
          </p:cNvSpPr>
          <p:nvPr>
            <p:ph idx="1"/>
          </p:nvPr>
        </p:nvSpPr>
        <p:spPr/>
        <p:txBody>
          <a:bodyPr/>
          <a:lstStyle/>
          <a:p>
            <a:pPr marL="0" indent="0">
              <a:buNone/>
            </a:pPr>
            <a:r>
              <a:rPr lang="en-US" sz="2400" dirty="0"/>
              <a:t>The second law of thermodynamics indicates any closed, biological system will suffer from </a:t>
            </a:r>
            <a:r>
              <a:rPr lang="en-US" sz="2400" dirty="0" smtClean="0"/>
              <a:t>entropy – or degradation -unless </a:t>
            </a:r>
            <a:r>
              <a:rPr lang="en-US" sz="2400" dirty="0"/>
              <a:t>new energy is introduced. All biological life forms are subject to this principle.</a:t>
            </a:r>
          </a:p>
          <a:p>
            <a:pPr marL="0" indent="0">
              <a:buNone/>
            </a:pPr>
            <a:r>
              <a:rPr lang="en-US" sz="2400" dirty="0"/>
              <a:t>Place a banana </a:t>
            </a:r>
            <a:r>
              <a:rPr lang="en-US" sz="2400" dirty="0" smtClean="0"/>
              <a:t>on top </a:t>
            </a:r>
            <a:r>
              <a:rPr lang="en-US" sz="2400" dirty="0"/>
              <a:t>of a refrigerator and a few weeks later it will blacken all on its own. Animal </a:t>
            </a:r>
            <a:r>
              <a:rPr lang="en-US" sz="2400" dirty="0" smtClean="0"/>
              <a:t>life - especially </a:t>
            </a:r>
            <a:r>
              <a:rPr lang="en-US" sz="2400" dirty="0"/>
              <a:t>human </a:t>
            </a:r>
            <a:r>
              <a:rPr lang="en-US" sz="2400" dirty="0" smtClean="0"/>
              <a:t>life - is </a:t>
            </a:r>
            <a:r>
              <a:rPr lang="en-US" sz="2400" dirty="0"/>
              <a:t>no </a:t>
            </a:r>
            <a:r>
              <a:rPr lang="en-US" sz="2400" dirty="0" smtClean="0"/>
              <a:t>different</a:t>
            </a:r>
            <a:r>
              <a:rPr lang="en-US" sz="2400" dirty="0"/>
              <a:t> </a:t>
            </a:r>
            <a:r>
              <a:rPr lang="en-US" sz="2400" dirty="0" smtClean="0"/>
              <a:t>- deprived </a:t>
            </a:r>
            <a:r>
              <a:rPr lang="en-US" sz="2400" dirty="0"/>
              <a:t>of food and water and eventually animal life perishes. </a:t>
            </a:r>
          </a:p>
        </p:txBody>
      </p:sp>
    </p:spTree>
    <p:extLst>
      <p:ext uri="{BB962C8B-B14F-4D97-AF65-F5344CB8AC3E}">
        <p14:creationId xmlns:p14="http://schemas.microsoft.com/office/powerpoint/2010/main" val="28814027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architecture - </a:t>
            </a:r>
            <a:r>
              <a:rPr lang="en-US" dirty="0" smtClean="0"/>
              <a:t>3</a:t>
            </a:r>
            <a:endParaRPr lang="en-US" dirty="0"/>
          </a:p>
        </p:txBody>
      </p:sp>
      <p:sp>
        <p:nvSpPr>
          <p:cNvPr id="3" name="Content Placeholder 2"/>
          <p:cNvSpPr>
            <a:spLocks noGrp="1"/>
          </p:cNvSpPr>
          <p:nvPr>
            <p:ph idx="1"/>
          </p:nvPr>
        </p:nvSpPr>
        <p:spPr/>
        <p:txBody>
          <a:bodyPr/>
          <a:lstStyle/>
          <a:p>
            <a:pPr marL="0" indent="0">
              <a:buNone/>
            </a:pPr>
            <a:r>
              <a:rPr lang="en-US" sz="2800" dirty="0" smtClean="0"/>
              <a:t>Analogously, the </a:t>
            </a:r>
            <a:r>
              <a:rPr lang="en-US" sz="2800" dirty="0"/>
              <a:t>idea of the second law carries over to </a:t>
            </a:r>
            <a:r>
              <a:rPr lang="en-US" sz="2800" dirty="0" smtClean="0"/>
              <a:t>Enterprise </a:t>
            </a:r>
            <a:r>
              <a:rPr lang="en-US" sz="2800" dirty="0"/>
              <a:t>Architecture. Over the past five </a:t>
            </a:r>
            <a:r>
              <a:rPr lang="en-US" sz="2800" dirty="0" smtClean="0"/>
              <a:t>or six </a:t>
            </a:r>
            <a:r>
              <a:rPr lang="en-US" sz="2800" dirty="0"/>
              <a:t>decades organizations have embarked on introducing new and exciting IT components with </a:t>
            </a:r>
            <a:r>
              <a:rPr lang="en-US" sz="2800" dirty="0" smtClean="0"/>
              <a:t>the intention </a:t>
            </a:r>
            <a:r>
              <a:rPr lang="en-US" sz="2800" dirty="0"/>
              <a:t>of automating business processes, gaining new efficiencies, lowering operating costs, </a:t>
            </a:r>
            <a:r>
              <a:rPr lang="en-US" sz="2800" dirty="0" smtClean="0"/>
              <a:t>and simply </a:t>
            </a:r>
            <a:r>
              <a:rPr lang="en-US" sz="2800" dirty="0"/>
              <a:t>beating </a:t>
            </a:r>
            <a:r>
              <a:rPr lang="en-US" sz="2800" dirty="0" smtClean="0"/>
              <a:t>competition</a:t>
            </a:r>
            <a:r>
              <a:rPr lang="en-US" sz="2800" dirty="0"/>
              <a:t>. These motivators are coupled with innovations in IT as well as </a:t>
            </a:r>
            <a:r>
              <a:rPr lang="en-US" sz="2800" dirty="0" smtClean="0"/>
              <a:t>multitudes of </a:t>
            </a:r>
            <a:r>
              <a:rPr lang="en-US" sz="2800" dirty="0"/>
              <a:t>independent projects incentivized to behave with a silo mentality. </a:t>
            </a:r>
          </a:p>
        </p:txBody>
      </p:sp>
    </p:spTree>
    <p:extLst>
      <p:ext uri="{BB962C8B-B14F-4D97-AF65-F5344CB8AC3E}">
        <p14:creationId xmlns:p14="http://schemas.microsoft.com/office/powerpoint/2010/main" val="914059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architecture - </a:t>
            </a:r>
            <a:r>
              <a:rPr lang="en-US" dirty="0" smtClean="0"/>
              <a:t>4</a:t>
            </a:r>
            <a:endParaRPr lang="en-US" dirty="0"/>
          </a:p>
        </p:txBody>
      </p:sp>
      <p:sp>
        <p:nvSpPr>
          <p:cNvPr id="3" name="Content Placeholder 2"/>
          <p:cNvSpPr>
            <a:spLocks noGrp="1"/>
          </p:cNvSpPr>
          <p:nvPr>
            <p:ph idx="1"/>
          </p:nvPr>
        </p:nvSpPr>
        <p:spPr/>
        <p:txBody>
          <a:bodyPr/>
          <a:lstStyle/>
          <a:p>
            <a:pPr marL="0" indent="0">
              <a:buNone/>
            </a:pPr>
            <a:r>
              <a:rPr lang="en-US" sz="2800" dirty="0"/>
              <a:t>Enterprises will also need to define where in their software development lifecycle (</a:t>
            </a:r>
            <a:r>
              <a:rPr lang="en-US" sz="2800" dirty="0" smtClean="0"/>
              <a:t>SDLC) opportunities </a:t>
            </a:r>
            <a:r>
              <a:rPr lang="en-US" sz="2800" dirty="0"/>
              <a:t>for service development and </a:t>
            </a:r>
            <a:r>
              <a:rPr lang="en-US" sz="2800" dirty="0" smtClean="0"/>
              <a:t>reuse </a:t>
            </a:r>
            <a:r>
              <a:rPr lang="en-US" sz="2800" dirty="0"/>
              <a:t>will be investigated. Additional approval gates in </a:t>
            </a:r>
            <a:r>
              <a:rPr lang="en-US" sz="2800" dirty="0" smtClean="0"/>
              <a:t>the process </a:t>
            </a:r>
            <a:r>
              <a:rPr lang="en-US" sz="2800" dirty="0"/>
              <a:t>will be necessary to enforce any </a:t>
            </a:r>
            <a:r>
              <a:rPr lang="en-US" sz="2800" dirty="0" smtClean="0"/>
              <a:t>SOA-related </a:t>
            </a:r>
            <a:r>
              <a:rPr lang="en-US" sz="2800" dirty="0"/>
              <a:t>standards. Finally, internal communication will </a:t>
            </a:r>
            <a:r>
              <a:rPr lang="en-US" sz="2800" dirty="0" smtClean="0"/>
              <a:t>be necessary </a:t>
            </a:r>
            <a:r>
              <a:rPr lang="en-US" sz="2800" dirty="0"/>
              <a:t>to instill the SOA mindset throughout the organization.</a:t>
            </a:r>
          </a:p>
        </p:txBody>
      </p:sp>
    </p:spTree>
    <p:extLst>
      <p:ext uri="{BB962C8B-B14F-4D97-AF65-F5344CB8AC3E}">
        <p14:creationId xmlns:p14="http://schemas.microsoft.com/office/powerpoint/2010/main" val="2804675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Oriented Architecture style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1219200"/>
            <a:ext cx="7721540" cy="5113376"/>
          </a:xfrm>
        </p:spPr>
      </p:pic>
      <p:sp>
        <p:nvSpPr>
          <p:cNvPr id="5" name="TextBox 4"/>
          <p:cNvSpPr txBox="1"/>
          <p:nvPr/>
        </p:nvSpPr>
        <p:spPr>
          <a:xfrm>
            <a:off x="264646" y="6472202"/>
            <a:ext cx="8879354" cy="369332"/>
          </a:xfrm>
          <a:prstGeom prst="rect">
            <a:avLst/>
          </a:prstGeom>
          <a:noFill/>
        </p:spPr>
        <p:txBody>
          <a:bodyPr wrap="none" rtlCol="0">
            <a:spAutoFit/>
          </a:bodyPr>
          <a:lstStyle/>
          <a:p>
            <a:r>
              <a:rPr lang="en-US" dirty="0"/>
              <a:t>https://enterprisearchitecture.nih.gov/Pages/ServiceOrientedArchitecturePattern.aspx</a:t>
            </a:r>
          </a:p>
        </p:txBody>
      </p:sp>
    </p:spTree>
    <p:extLst>
      <p:ext uri="{BB962C8B-B14F-4D97-AF65-F5344CB8AC3E}">
        <p14:creationId xmlns:p14="http://schemas.microsoft.com/office/powerpoint/2010/main" val="2006926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SOA</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2157235"/>
            <a:ext cx="8229600" cy="4683512"/>
          </a:xfrm>
        </p:spPr>
      </p:pic>
    </p:spTree>
    <p:extLst>
      <p:ext uri="{BB962C8B-B14F-4D97-AF65-F5344CB8AC3E}">
        <p14:creationId xmlns:p14="http://schemas.microsoft.com/office/powerpoint/2010/main" val="3493818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 of services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1469815"/>
            <a:ext cx="5562600" cy="5398249"/>
          </a:xfrm>
        </p:spPr>
      </p:pic>
    </p:spTree>
    <p:extLst>
      <p:ext uri="{BB962C8B-B14F-4D97-AF65-F5344CB8AC3E}">
        <p14:creationId xmlns:p14="http://schemas.microsoft.com/office/powerpoint/2010/main" val="3825271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principles</a:t>
            </a:r>
            <a:endParaRPr lang="en-US" dirty="0"/>
          </a:p>
        </p:txBody>
      </p:sp>
      <p:sp>
        <p:nvSpPr>
          <p:cNvPr id="3" name="Content Placeholder 2"/>
          <p:cNvSpPr>
            <a:spLocks noGrp="1"/>
          </p:cNvSpPr>
          <p:nvPr>
            <p:ph idx="1"/>
          </p:nvPr>
        </p:nvSpPr>
        <p:spPr/>
        <p:txBody>
          <a:bodyPr/>
          <a:lstStyle/>
          <a:p>
            <a:r>
              <a:rPr lang="en-US" sz="2400" dirty="0" smtClean="0"/>
              <a:t>Standardized service contract</a:t>
            </a:r>
          </a:p>
          <a:p>
            <a:r>
              <a:rPr lang="en-US" sz="2400" dirty="0" smtClean="0"/>
              <a:t>Service Loose Coupling</a:t>
            </a:r>
          </a:p>
          <a:p>
            <a:r>
              <a:rPr lang="en-US" sz="2400" dirty="0" smtClean="0"/>
              <a:t>Service Abstraction</a:t>
            </a:r>
          </a:p>
          <a:p>
            <a:r>
              <a:rPr lang="en-US" sz="2400" dirty="0" smtClean="0"/>
              <a:t>Service Reusability</a:t>
            </a:r>
          </a:p>
          <a:p>
            <a:r>
              <a:rPr lang="en-US" sz="2400" dirty="0" smtClean="0"/>
              <a:t>Service Autonomy</a:t>
            </a:r>
          </a:p>
          <a:p>
            <a:r>
              <a:rPr lang="en-US" sz="2400" dirty="0" smtClean="0"/>
              <a:t>Service </a:t>
            </a:r>
            <a:r>
              <a:rPr lang="en-US" sz="2400" dirty="0" err="1" smtClean="0"/>
              <a:t>Composability</a:t>
            </a:r>
            <a:endParaRPr lang="en-US" sz="2400" dirty="0" smtClean="0"/>
          </a:p>
          <a:p>
            <a:r>
              <a:rPr lang="en-US" sz="2400" dirty="0" smtClean="0"/>
              <a:t>Service Discoverability</a:t>
            </a:r>
          </a:p>
          <a:p>
            <a:r>
              <a:rPr lang="en-US" sz="2400" dirty="0" smtClean="0"/>
              <a:t>Service Statelessness</a:t>
            </a:r>
          </a:p>
          <a:p>
            <a:r>
              <a:rPr lang="en-US" sz="2400" dirty="0" smtClean="0"/>
              <a:t>Service Granularity</a:t>
            </a:r>
          </a:p>
          <a:p>
            <a:r>
              <a:rPr lang="en-US" sz="2400" dirty="0" smtClean="0"/>
              <a:t>Service Interpretability</a:t>
            </a:r>
            <a:endParaRPr lang="en-US" sz="2400" dirty="0"/>
          </a:p>
        </p:txBody>
      </p:sp>
    </p:spTree>
    <p:extLst>
      <p:ext uri="{BB962C8B-B14F-4D97-AF65-F5344CB8AC3E}">
        <p14:creationId xmlns:p14="http://schemas.microsoft.com/office/powerpoint/2010/main" val="1446707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Layered SOA</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00934" y="1593269"/>
            <a:ext cx="5738065" cy="4883732"/>
          </a:xfrm>
        </p:spPr>
      </p:pic>
      <p:sp>
        <p:nvSpPr>
          <p:cNvPr id="4" name="TextBox 3"/>
          <p:cNvSpPr txBox="1"/>
          <p:nvPr/>
        </p:nvSpPr>
        <p:spPr>
          <a:xfrm>
            <a:off x="1295400" y="6477000"/>
            <a:ext cx="5801588" cy="369332"/>
          </a:xfrm>
          <a:prstGeom prst="rect">
            <a:avLst/>
          </a:prstGeom>
          <a:noFill/>
        </p:spPr>
        <p:txBody>
          <a:bodyPr wrap="none" rtlCol="0">
            <a:spAutoFit/>
          </a:bodyPr>
          <a:lstStyle/>
          <a:p>
            <a:r>
              <a:rPr lang="en-US" dirty="0"/>
              <a:t>http://msdn.microsoft.com/en-us/library/aa480028.aspx</a:t>
            </a:r>
          </a:p>
        </p:txBody>
      </p:sp>
    </p:spTree>
    <p:extLst>
      <p:ext uri="{BB962C8B-B14F-4D97-AF65-F5344CB8AC3E}">
        <p14:creationId xmlns:p14="http://schemas.microsoft.com/office/powerpoint/2010/main" val="3618792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3679" y="2769616"/>
            <a:ext cx="5812970" cy="3707384"/>
          </a:xfrm>
        </p:spPr>
      </p:pic>
      <p:sp>
        <p:nvSpPr>
          <p:cNvPr id="5" name="TextBox 4"/>
          <p:cNvSpPr txBox="1"/>
          <p:nvPr/>
        </p:nvSpPr>
        <p:spPr>
          <a:xfrm>
            <a:off x="1066800" y="1828800"/>
            <a:ext cx="6571030" cy="369332"/>
          </a:xfrm>
          <a:prstGeom prst="rect">
            <a:avLst/>
          </a:prstGeom>
          <a:noFill/>
        </p:spPr>
        <p:txBody>
          <a:bodyPr wrap="none" rtlCol="0">
            <a:spAutoFit/>
          </a:bodyPr>
          <a:lstStyle/>
          <a:p>
            <a:r>
              <a:rPr lang="en-US" dirty="0" smtClean="0"/>
              <a:t>Expose a business service abstracted from its implementation.</a:t>
            </a:r>
            <a:endParaRPr lang="en-US" dirty="0"/>
          </a:p>
        </p:txBody>
      </p:sp>
    </p:spTree>
    <p:extLst>
      <p:ext uri="{BB962C8B-B14F-4D97-AF65-F5344CB8AC3E}">
        <p14:creationId xmlns:p14="http://schemas.microsoft.com/office/powerpoint/2010/main" val="2179018088"/>
      </p:ext>
    </p:extLst>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13577</TotalTime>
  <Words>1740</Words>
  <Application>Microsoft Office PowerPoint</Application>
  <PresentationFormat>On-screen Show (4:3)</PresentationFormat>
  <Paragraphs>182</Paragraphs>
  <Slides>33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ＭＳ Ｐゴシック</vt:lpstr>
      <vt:lpstr>ＭＳ Ｐゴシック</vt:lpstr>
      <vt:lpstr>Arial</vt:lpstr>
      <vt:lpstr>Calibri</vt:lpstr>
      <vt:lpstr>Verdana</vt:lpstr>
      <vt:lpstr>ヒラギノ角ゴ Pro W3</vt:lpstr>
      <vt:lpstr>syse802Template</vt:lpstr>
      <vt:lpstr>CPSC 875</vt:lpstr>
      <vt:lpstr>Risk</vt:lpstr>
      <vt:lpstr>Hazard</vt:lpstr>
      <vt:lpstr>Service Oriented Architecture style</vt:lpstr>
      <vt:lpstr>SOA</vt:lpstr>
      <vt:lpstr>Layers of services</vt:lpstr>
      <vt:lpstr>Design principles</vt:lpstr>
      <vt:lpstr>Layered SOA</vt:lpstr>
      <vt:lpstr>Abstraction</vt:lpstr>
      <vt:lpstr>Generalization</vt:lpstr>
      <vt:lpstr>Standards compliance</vt:lpstr>
      <vt:lpstr>Granularity</vt:lpstr>
      <vt:lpstr>Variable granularity</vt:lpstr>
      <vt:lpstr>Avoid internal dependencies</vt:lpstr>
      <vt:lpstr>Migrating applications to services</vt:lpstr>
      <vt:lpstr>Governance support</vt:lpstr>
      <vt:lpstr>Service Bus</vt:lpstr>
      <vt:lpstr>Service Level Agreements</vt:lpstr>
      <vt:lpstr>Abstract for an IBM service from the catalog</vt:lpstr>
      <vt:lpstr>Documentation of update</vt:lpstr>
      <vt:lpstr>Properties that can be specified in an SLA</vt:lpstr>
      <vt:lpstr>Properties that can be specified in an SLA - 2</vt:lpstr>
      <vt:lpstr>Unmeasurable qualities</vt:lpstr>
      <vt:lpstr>Web Service Level Agreement (WSLA) language</vt:lpstr>
      <vt:lpstr>Portion of an SLA</vt:lpstr>
      <vt:lpstr>Portion of an SLA - 2</vt:lpstr>
      <vt:lpstr>PowerPoint Presentation</vt:lpstr>
      <vt:lpstr>NIH Enterprise Architecture</vt:lpstr>
      <vt:lpstr>TOGAF</vt:lpstr>
      <vt:lpstr>Enterprise architecture</vt:lpstr>
      <vt:lpstr>Enterprise architecture - 2</vt:lpstr>
      <vt:lpstr>Enterprise architecture - 3</vt:lpstr>
      <vt:lpstr>Enterprise architecture - 4</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John Mcgregor</cp:lastModifiedBy>
  <cp:revision>56</cp:revision>
  <dcterms:created xsi:type="dcterms:W3CDTF">2011-01-30T17:20:51Z</dcterms:created>
  <dcterms:modified xsi:type="dcterms:W3CDTF">2017-02-02T11:24:43Z</dcterms:modified>
</cp:coreProperties>
</file>