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327" r:id="rId3"/>
    <p:sldId id="305" r:id="rId4"/>
    <p:sldId id="307" r:id="rId5"/>
    <p:sldId id="308" r:id="rId6"/>
    <p:sldId id="299" r:id="rId7"/>
    <p:sldId id="301" r:id="rId8"/>
    <p:sldId id="309" r:id="rId9"/>
    <p:sldId id="302" r:id="rId10"/>
    <p:sldId id="310" r:id="rId11"/>
    <p:sldId id="300" r:id="rId12"/>
    <p:sldId id="312" r:id="rId13"/>
    <p:sldId id="325" r:id="rId14"/>
    <p:sldId id="317" r:id="rId15"/>
    <p:sldId id="295" r:id="rId16"/>
    <p:sldId id="324" r:id="rId17"/>
    <p:sldId id="313" r:id="rId18"/>
    <p:sldId id="320" r:id="rId19"/>
    <p:sldId id="321" r:id="rId20"/>
    <p:sldId id="322" r:id="rId21"/>
    <p:sldId id="315" r:id="rId22"/>
    <p:sldId id="316" r:id="rId23"/>
    <p:sldId id="318" r:id="rId24"/>
    <p:sldId id="319" r:id="rId25"/>
    <p:sldId id="326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5" autoAdjust="0"/>
    <p:restoredTop sz="94660"/>
  </p:normalViewPr>
  <p:slideViewPr>
    <p:cSldViewPr snapToObjects="1">
      <p:cViewPr>
        <p:scale>
          <a:sx n="81" d="100"/>
          <a:sy n="81" d="100"/>
        </p:scale>
        <p:origin x="91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03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2/9/2019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Cyber-physical systems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Class 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information that seems to obviously point to a decision</a:t>
            </a:r>
          </a:p>
          <a:p>
            <a:r>
              <a:rPr lang="en-US" dirty="0" smtClean="0"/>
              <a:t>Autonomous vehicle approaches another vehicle from the rear</a:t>
            </a:r>
          </a:p>
          <a:p>
            <a:r>
              <a:rPr lang="en-US" dirty="0" smtClean="0"/>
              <a:t>The fact that the vehicle is getting closer says “slow down” </a:t>
            </a:r>
          </a:p>
          <a:p>
            <a:r>
              <a:rPr lang="en-US" dirty="0" smtClean="0"/>
              <a:t>That is fed forward to the actuators while the main feedback loop determines how much to slow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 cruise control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engine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engine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Throttle/brake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Speedometer/radar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9448" y="2506037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19" name="Flowchart: Or 18"/>
          <p:cNvSpPr/>
          <p:nvPr/>
        </p:nvSpPr>
        <p:spPr>
          <a:xfrm>
            <a:off x="1509814" y="3001338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Elbow Connector 19"/>
          <p:cNvCxnSpPr>
            <a:stCxn id="18" idx="2"/>
            <a:endCxn id="19" idx="2"/>
          </p:cNvCxnSpPr>
          <p:nvPr/>
        </p:nvCxnSpPr>
        <p:spPr>
          <a:xfrm rot="16200000" flipH="1">
            <a:off x="1019470" y="2625293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0745" y="130434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2" name="Elbow Connector 21"/>
          <p:cNvCxnSpPr/>
          <p:nvPr/>
        </p:nvCxnSpPr>
        <p:spPr>
          <a:xfrm>
            <a:off x="1637581" y="1491893"/>
            <a:ext cx="2820119" cy="36644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21" idx="2"/>
            <a:endCxn id="18" idx="0"/>
          </p:cNvCxnSpPr>
          <p:nvPr/>
        </p:nvCxnSpPr>
        <p:spPr>
          <a:xfrm rot="5400000">
            <a:off x="353213" y="2089854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747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refinement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engine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 engine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Throttle/brake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Speedometer/radar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029419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668438" y="1828800"/>
            <a:ext cx="3351362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895600" y="2362200"/>
            <a:ext cx="6858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fusion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810000" y="2073667"/>
            <a:ext cx="783833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Merge</a:t>
            </a:r>
          </a:p>
          <a:p>
            <a:pPr algn="ctr"/>
            <a:r>
              <a:rPr lang="en-US" sz="1400" dirty="0" smtClean="0"/>
              <a:t>planner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4953000" y="2093946"/>
            <a:ext cx="7620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Lane</a:t>
            </a:r>
          </a:p>
          <a:p>
            <a:pPr algn="ctr"/>
            <a:r>
              <a:rPr lang="en-US" sz="1400" dirty="0" smtClean="0"/>
              <a:t>selector</a:t>
            </a:r>
            <a:endParaRPr lang="en-US" sz="1400" dirty="0"/>
          </a:p>
        </p:txBody>
      </p:sp>
      <p:sp>
        <p:nvSpPr>
          <p:cNvPr id="23" name="Rectangle 22"/>
          <p:cNvSpPr/>
          <p:nvPr/>
        </p:nvSpPr>
        <p:spPr>
          <a:xfrm>
            <a:off x="4457700" y="2667000"/>
            <a:ext cx="876300" cy="304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Distance keeper</a:t>
            </a:r>
            <a:endParaRPr lang="en-US" sz="1400" dirty="0"/>
          </a:p>
        </p:txBody>
      </p:sp>
      <p:cxnSp>
        <p:nvCxnSpPr>
          <p:cNvPr id="24" name="Curved Connector 23"/>
          <p:cNvCxnSpPr>
            <a:stCxn id="19" idx="3"/>
          </p:cNvCxnSpPr>
          <p:nvPr/>
        </p:nvCxnSpPr>
        <p:spPr>
          <a:xfrm flipH="1" flipV="1">
            <a:off x="5715000" y="2246346"/>
            <a:ext cx="304800" cy="230154"/>
          </a:xfrm>
          <a:prstGeom prst="curvedConnector3">
            <a:avLst>
              <a:gd name="adj1" fmla="val 927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19" idx="3"/>
            <a:endCxn id="23" idx="3"/>
          </p:cNvCxnSpPr>
          <p:nvPr/>
        </p:nvCxnSpPr>
        <p:spPr>
          <a:xfrm flipH="1">
            <a:off x="5334000" y="2476500"/>
            <a:ext cx="685800" cy="342900"/>
          </a:xfrm>
          <a:prstGeom prst="curvedConnector3">
            <a:avLst>
              <a:gd name="adj1" fmla="val 561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urved Connector 25"/>
          <p:cNvCxnSpPr>
            <a:stCxn id="23" idx="1"/>
            <a:endCxn id="20" idx="3"/>
          </p:cNvCxnSpPr>
          <p:nvPr/>
        </p:nvCxnSpPr>
        <p:spPr>
          <a:xfrm rot="10800000">
            <a:off x="3581400" y="2514600"/>
            <a:ext cx="876300" cy="304800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22" idx="1"/>
            <a:endCxn id="21" idx="3"/>
          </p:cNvCxnSpPr>
          <p:nvPr/>
        </p:nvCxnSpPr>
        <p:spPr>
          <a:xfrm rot="10800000">
            <a:off x="4593834" y="2226068"/>
            <a:ext cx="359167" cy="20279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21" idx="1"/>
            <a:endCxn id="20" idx="3"/>
          </p:cNvCxnSpPr>
          <p:nvPr/>
        </p:nvCxnSpPr>
        <p:spPr>
          <a:xfrm rot="10800000" flipV="1">
            <a:off x="3581400" y="2226066"/>
            <a:ext cx="228600" cy="288533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20" idx="1"/>
            <a:endCxn id="19" idx="1"/>
          </p:cNvCxnSpPr>
          <p:nvPr/>
        </p:nvCxnSpPr>
        <p:spPr>
          <a:xfrm rot="10800000">
            <a:off x="2668438" y="2476500"/>
            <a:ext cx="227162" cy="38100"/>
          </a:xfrm>
          <a:prstGeom prst="curvedConnector3">
            <a:avLst>
              <a:gd name="adj1" fmla="val 6042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295400" y="6553200"/>
            <a:ext cx="5814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https://www.ri.cmu.edu/pub_files/2009/6/IV09_Final.pdf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516" y="2514601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34" name="Flowchart: Or 33"/>
          <p:cNvSpPr/>
          <p:nvPr/>
        </p:nvSpPr>
        <p:spPr>
          <a:xfrm>
            <a:off x="1495882" y="3009902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Elbow Connector 34"/>
          <p:cNvCxnSpPr>
            <a:stCxn id="33" idx="2"/>
            <a:endCxn id="34" idx="2"/>
          </p:cNvCxnSpPr>
          <p:nvPr/>
        </p:nvCxnSpPr>
        <p:spPr>
          <a:xfrm rot="16200000" flipH="1">
            <a:off x="1005538" y="2633857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6813" y="1312904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37" name="Elbow Connector 36"/>
          <p:cNvCxnSpPr>
            <a:stCxn id="36" idx="3"/>
            <a:endCxn id="19" idx="0"/>
          </p:cNvCxnSpPr>
          <p:nvPr/>
        </p:nvCxnSpPr>
        <p:spPr>
          <a:xfrm>
            <a:off x="1444113" y="1497570"/>
            <a:ext cx="2900006" cy="33123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36" idx="2"/>
            <a:endCxn id="33" idx="0"/>
          </p:cNvCxnSpPr>
          <p:nvPr/>
        </p:nvCxnSpPr>
        <p:spPr>
          <a:xfrm rot="5400000">
            <a:off x="339281" y="2098418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940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Infusion pump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http://rtg.cis.upenn.edu/gip.php3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52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 at the </a:t>
            </a:r>
            <a:r>
              <a:rPr lang="en-US" dirty="0" err="1" smtClean="0"/>
              <a:t>isolette</a:t>
            </a:r>
            <a:r>
              <a:rPr lang="en-US" dirty="0" smtClean="0"/>
              <a:t> model</a:t>
            </a:r>
          </a:p>
          <a:p>
            <a:r>
              <a:rPr lang="en-US" dirty="0" smtClean="0"/>
              <a:t>Modules - combined nominal and error </a:t>
            </a:r>
          </a:p>
          <a:p>
            <a:r>
              <a:rPr lang="en-US" dirty="0" smtClean="0"/>
              <a:t>Cross-module  - data definitions, properties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4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Isolette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An </a:t>
            </a:r>
            <a:r>
              <a:rPr lang="en-US" sz="2800" dirty="0" err="1" smtClean="0"/>
              <a:t>isolette</a:t>
            </a:r>
            <a:r>
              <a:rPr lang="en-US" sz="2800" dirty="0" smtClean="0"/>
              <a:t> is a “box” into which a newborn baby is placed when it needs a controlled temperature.</a:t>
            </a:r>
          </a:p>
          <a:p>
            <a:r>
              <a:rPr lang="en-US" sz="2800" dirty="0" smtClean="0"/>
              <a:t>The nurse sets the desired temperature. The box turns on a heater if the temperature is below that value otherwise it does nothing. Periodically a sensor measures the temperature in the </a:t>
            </a:r>
            <a:r>
              <a:rPr lang="en-US" sz="2800" dirty="0" err="1" smtClean="0"/>
              <a:t>isolette</a:t>
            </a:r>
            <a:r>
              <a:rPr lang="en-US" sz="2800" dirty="0" smtClean="0"/>
              <a:t> and feeds that to the controller. The controller turns on the heat, turns off the heat, or does nothing as is appropriate.</a:t>
            </a:r>
          </a:p>
          <a:p>
            <a:r>
              <a:rPr lang="en-US" sz="2800" dirty="0"/>
              <a:t>https://github.com/osate/examples/blob/master/isolette/project/isolette/isolette.aadl</a:t>
            </a:r>
          </a:p>
        </p:txBody>
      </p:sp>
    </p:spTree>
    <p:extLst>
      <p:ext uri="{BB962C8B-B14F-4D97-AF65-F5344CB8AC3E}">
        <p14:creationId xmlns:p14="http://schemas.microsoft.com/office/powerpoint/2010/main" val="321958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/>
              <a:t>process receiver</a:t>
            </a:r>
          </a:p>
          <a:p>
            <a:pPr marL="0" indent="0">
              <a:buNone/>
            </a:pPr>
            <a:r>
              <a:rPr lang="en-US" sz="1600" dirty="0"/>
              <a:t>features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inevent</a:t>
            </a:r>
            <a:r>
              <a:rPr lang="en-US" sz="1600" dirty="0"/>
              <a:t> : in event port;</a:t>
            </a:r>
          </a:p>
          <a:p>
            <a:pPr marL="0" indent="0">
              <a:buNone/>
            </a:pPr>
            <a:r>
              <a:rPr lang="en-US" sz="1600" dirty="0"/>
              <a:t>modes</a:t>
            </a:r>
          </a:p>
          <a:p>
            <a:pPr marL="0" indent="0">
              <a:buNone/>
            </a:pPr>
            <a:r>
              <a:rPr lang="en-US" sz="1600" dirty="0"/>
              <a:t>	nominal : initial mode;</a:t>
            </a:r>
          </a:p>
          <a:p>
            <a:pPr marL="0" indent="0">
              <a:buNone/>
            </a:pPr>
            <a:r>
              <a:rPr lang="en-US" sz="1600" dirty="0"/>
              <a:t>	recovery: mode;</a:t>
            </a:r>
          </a:p>
          <a:p>
            <a:pPr marL="0" indent="0">
              <a:buNone/>
            </a:pPr>
            <a:r>
              <a:rPr lang="en-US" sz="1600" dirty="0"/>
              <a:t>end receiver;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process implementation </a:t>
            </a:r>
            <a:r>
              <a:rPr lang="en-US" sz="1600" dirty="0" err="1"/>
              <a:t>receiver.i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subcomponents</a:t>
            </a:r>
          </a:p>
          <a:p>
            <a:pPr marL="0" indent="0">
              <a:buNone/>
            </a:pPr>
            <a:r>
              <a:rPr lang="en-US" sz="1600" dirty="0"/>
              <a:t>	thr1 : thread </a:t>
            </a:r>
            <a:r>
              <a:rPr lang="en-US" sz="1600" dirty="0" err="1"/>
              <a:t>thr_receiver.i</a:t>
            </a:r>
            <a:r>
              <a:rPr lang="en-US" sz="1600" dirty="0"/>
              <a:t> in modes (</a:t>
            </a:r>
            <a:r>
              <a:rPr lang="en-US" sz="1600" dirty="0" err="1"/>
              <a:t>nominal,recovery</a:t>
            </a:r>
            <a:r>
              <a:rPr lang="en-US" sz="1600" dirty="0"/>
              <a:t>);</a:t>
            </a:r>
          </a:p>
          <a:p>
            <a:pPr marL="0" indent="0">
              <a:buNone/>
            </a:pPr>
            <a:r>
              <a:rPr lang="en-US" sz="1600" dirty="0"/>
              <a:t>	thr2: thread </a:t>
            </a:r>
            <a:r>
              <a:rPr lang="en-US" sz="1600" dirty="0" err="1"/>
              <a:t>thr_receiver.i</a:t>
            </a:r>
            <a:r>
              <a:rPr lang="en-US" sz="1600" dirty="0"/>
              <a:t> in modes (recovery);</a:t>
            </a:r>
          </a:p>
          <a:p>
            <a:pPr marL="0" indent="0">
              <a:buNone/>
            </a:pPr>
            <a:r>
              <a:rPr lang="en-US" sz="1600" dirty="0"/>
              <a:t>internal features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triggerrecovery</a:t>
            </a:r>
            <a:r>
              <a:rPr lang="en-US" sz="1600" dirty="0"/>
              <a:t>: event;</a:t>
            </a:r>
          </a:p>
          <a:p>
            <a:pPr marL="0" indent="0">
              <a:buNone/>
            </a:pPr>
            <a:r>
              <a:rPr lang="en-US" sz="1600" dirty="0"/>
              <a:t>	</a:t>
            </a:r>
            <a:r>
              <a:rPr lang="en-US" sz="1600" dirty="0" err="1"/>
              <a:t>triggernormal</a:t>
            </a:r>
            <a:r>
              <a:rPr lang="en-US" sz="1600" dirty="0"/>
              <a:t>: event;</a:t>
            </a:r>
          </a:p>
          <a:p>
            <a:pPr marL="0" indent="0">
              <a:buNone/>
            </a:pPr>
            <a:r>
              <a:rPr lang="en-US" sz="1600" dirty="0"/>
              <a:t>connections</a:t>
            </a:r>
          </a:p>
          <a:p>
            <a:pPr marL="0" indent="0">
              <a:buNone/>
            </a:pPr>
            <a:r>
              <a:rPr lang="en-US" sz="1600" dirty="0"/>
              <a:t>	c1 : port </a:t>
            </a:r>
            <a:r>
              <a:rPr lang="en-US" sz="1600" dirty="0" err="1"/>
              <a:t>inevent</a:t>
            </a:r>
            <a:r>
              <a:rPr lang="en-US" sz="1600" dirty="0"/>
              <a:t> -&gt; thr1.inevent;</a:t>
            </a:r>
          </a:p>
          <a:p>
            <a:pPr marL="0" indent="0">
              <a:buNone/>
            </a:pPr>
            <a:r>
              <a:rPr lang="en-US" sz="1600" dirty="0"/>
              <a:t>	c2 : port </a:t>
            </a:r>
            <a:r>
              <a:rPr lang="en-US" sz="1600" dirty="0" err="1"/>
              <a:t>inevent</a:t>
            </a:r>
            <a:r>
              <a:rPr lang="en-US" sz="1600" dirty="0"/>
              <a:t> -&gt; thr2.inevent;</a:t>
            </a:r>
          </a:p>
          <a:p>
            <a:pPr marL="0" indent="0">
              <a:buNone/>
            </a:pPr>
            <a:r>
              <a:rPr lang="en-US" sz="1600" dirty="0"/>
              <a:t>modes</a:t>
            </a:r>
          </a:p>
          <a:p>
            <a:pPr marL="0" indent="0">
              <a:buNone/>
            </a:pPr>
            <a:r>
              <a:rPr lang="en-US" sz="1600" dirty="0"/>
              <a:t>	nominal-[</a:t>
            </a:r>
            <a:r>
              <a:rPr lang="en-US" sz="1600" dirty="0" err="1"/>
              <a:t>triggerrecovery</a:t>
            </a:r>
            <a:r>
              <a:rPr lang="en-US" sz="1600" dirty="0"/>
              <a:t>]-&gt;recovery;</a:t>
            </a:r>
          </a:p>
          <a:p>
            <a:pPr marL="0" indent="0">
              <a:buNone/>
            </a:pPr>
            <a:r>
              <a:rPr lang="en-US" sz="1600" dirty="0"/>
              <a:t>	recovery-[</a:t>
            </a:r>
            <a:r>
              <a:rPr lang="en-US" sz="1600" dirty="0" err="1"/>
              <a:t>triggernormal</a:t>
            </a:r>
            <a:r>
              <a:rPr lang="en-US" sz="1600" dirty="0"/>
              <a:t>]-&gt;nominal;</a:t>
            </a:r>
          </a:p>
          <a:p>
            <a:pPr marL="0" indent="0">
              <a:buNone/>
            </a:pPr>
            <a:r>
              <a:rPr lang="en-US" sz="1600" dirty="0"/>
              <a:t>end </a:t>
            </a:r>
            <a:r>
              <a:rPr lang="en-US" sz="1600" dirty="0" err="1"/>
              <a:t>receiver.i</a:t>
            </a:r>
            <a:r>
              <a:rPr lang="en-US" sz="1600" dirty="0"/>
              <a:t>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34000" y="720440"/>
            <a:ext cx="883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785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property set </a:t>
            </a:r>
            <a:r>
              <a:rPr lang="en-US" sz="2000" b="1" dirty="0" err="1"/>
              <a:t>Iso_Properties</a:t>
            </a:r>
            <a:r>
              <a:rPr lang="en-US" sz="2000" b="1" dirty="0"/>
              <a:t> is</a:t>
            </a:r>
          </a:p>
          <a:p>
            <a:pPr marL="0" indent="0">
              <a:buNone/>
            </a:pPr>
            <a:r>
              <a:rPr lang="en-US" sz="2000" dirty="0"/>
              <a:t>  </a:t>
            </a:r>
            <a:r>
              <a:rPr lang="en-US" sz="2000" b="1" dirty="0"/>
              <a:t>with </a:t>
            </a:r>
            <a:r>
              <a:rPr lang="en-US" sz="2000" b="1" u="sng" dirty="0" err="1"/>
              <a:t>Isolette</a:t>
            </a:r>
            <a:r>
              <a:rPr lang="en-US" sz="2000" b="1" u="sng" dirty="0"/>
              <a:t>,     --AADL components that use the properties herein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u="sng" dirty="0" err="1"/>
              <a:t>Physical_Properties</a:t>
            </a:r>
            <a:r>
              <a:rPr lang="en-US" sz="2000" u="sng" dirty="0"/>
              <a:t>,  --AADL property types  </a:t>
            </a:r>
          </a:p>
          <a:p>
            <a:pPr marL="0" indent="0">
              <a:buNone/>
            </a:pPr>
            <a:r>
              <a:rPr lang="en-US" sz="2000" dirty="0"/>
              <a:t>    EMV2,  --error modeling annex V2 </a:t>
            </a:r>
            <a:r>
              <a:rPr lang="en-US" sz="2000" u="sng" dirty="0" err="1"/>
              <a:t>predeclared</a:t>
            </a:r>
            <a:r>
              <a:rPr lang="en-US" sz="2000" u="sng" dirty="0"/>
              <a:t> properties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u="sng" dirty="0" err="1"/>
              <a:t>Timing_Properties</a:t>
            </a:r>
            <a:r>
              <a:rPr lang="en-US" sz="2000" u="sng" dirty="0"/>
              <a:t>;</a:t>
            </a:r>
          </a:p>
          <a:p>
            <a:pPr marL="0" indent="0">
              <a:buNone/>
            </a:pPr>
            <a:r>
              <a:rPr lang="en-US" sz="2000" dirty="0"/>
              <a:t>   </a:t>
            </a:r>
            <a:r>
              <a:rPr lang="en-US" sz="2000" dirty="0" smtClean="0"/>
              <a:t> 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Initialization_Timeout</a:t>
            </a:r>
            <a:r>
              <a:rPr lang="en-US" sz="2000" dirty="0" smtClean="0"/>
              <a:t> </a:t>
            </a:r>
            <a:r>
              <a:rPr lang="en-US" sz="2000" dirty="0"/>
              <a:t>: </a:t>
            </a:r>
            <a:r>
              <a:rPr lang="en-US" sz="2000" dirty="0" err="1"/>
              <a:t>Timing_Properties</a:t>
            </a:r>
            <a:r>
              <a:rPr lang="en-US" sz="2000" dirty="0"/>
              <a:t>::Time =&gt; 1 sec</a:t>
            </a:r>
          </a:p>
          <a:p>
            <a:pPr marL="0" indent="0">
              <a:buNone/>
            </a:pPr>
            <a:r>
              <a:rPr lang="en-US" sz="2000" dirty="0"/>
              <a:t>    </a:t>
            </a:r>
            <a:r>
              <a:rPr lang="en-US" sz="2000" b="1" dirty="0"/>
              <a:t>applies to (all);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InterfaceFailureRate</a:t>
            </a:r>
            <a:r>
              <a:rPr lang="en-US" sz="2000" dirty="0" smtClean="0"/>
              <a:t> </a:t>
            </a:r>
            <a:r>
              <a:rPr lang="en-US" sz="2000" dirty="0"/>
              <a:t>: </a:t>
            </a:r>
            <a:r>
              <a:rPr lang="en-US" sz="2000" b="1" dirty="0"/>
              <a:t>constant EMV2::</a:t>
            </a:r>
            <a:r>
              <a:rPr lang="en-US" sz="2000" b="1" dirty="0" err="1"/>
              <a:t>DistributionSpecification</a:t>
            </a:r>
            <a:r>
              <a:rPr lang="en-US" sz="2000" b="1" dirty="0"/>
              <a:t> =&gt; </a:t>
            </a:r>
          </a:p>
          <a:p>
            <a:pPr marL="0" indent="0">
              <a:buNone/>
            </a:pPr>
            <a:r>
              <a:rPr lang="en-US" sz="2000" dirty="0"/>
              <a:t>    [</a:t>
            </a:r>
            <a:r>
              <a:rPr lang="en-US" sz="2000" dirty="0" err="1"/>
              <a:t>ProbabilityValue</a:t>
            </a:r>
            <a:r>
              <a:rPr lang="en-US" sz="2000" dirty="0"/>
              <a:t> =&gt; 1.0E-7; Distribution =&gt; Fixed;];</a:t>
            </a:r>
          </a:p>
        </p:txBody>
      </p:sp>
    </p:spTree>
    <p:extLst>
      <p:ext uri="{BB962C8B-B14F-4D97-AF65-F5344CB8AC3E}">
        <p14:creationId xmlns:p14="http://schemas.microsoft.com/office/powerpoint/2010/main" val="82336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16" y="1825681"/>
            <a:ext cx="9144000" cy="3803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5715000"/>
            <a:ext cx="6963515" cy="96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37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ontology</a:t>
            </a:r>
            <a:endParaRPr lang="en-US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6868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5092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Publish/Subscribe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250" y="3005931"/>
            <a:ext cx="4381500" cy="1714500"/>
          </a:xfrm>
        </p:spPr>
      </p:pic>
      <p:sp>
        <p:nvSpPr>
          <p:cNvPr id="5" name="Rectangle 4"/>
          <p:cNvSpPr/>
          <p:nvPr/>
        </p:nvSpPr>
        <p:spPr>
          <a:xfrm>
            <a:off x="2209553" y="5715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https://docs.oracle.com/cd/E11882_01/appdev.112/e41502/adfns_publish.htm#ADFNS014</a:t>
            </a:r>
          </a:p>
        </p:txBody>
      </p:sp>
    </p:spTree>
    <p:extLst>
      <p:ext uri="{BB962C8B-B14F-4D97-AF65-F5344CB8AC3E}">
        <p14:creationId xmlns:p14="http://schemas.microsoft.com/office/powerpoint/2010/main" val="1188632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Ontology</a:t>
            </a:r>
            <a:endParaRPr lang="en-US" dirty="0"/>
          </a:p>
        </p:txBody>
      </p:sp>
      <p:pic>
        <p:nvPicPr>
          <p:cNvPr id="4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1600230"/>
            <a:ext cx="5875308" cy="304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8235" y="4800600"/>
            <a:ext cx="5875308" cy="19180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31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annex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b="1" dirty="0"/>
              <a:t>device </a:t>
            </a:r>
            <a:r>
              <a:rPr lang="en-US" sz="1400" b="1" dirty="0" err="1"/>
              <a:t>detect_regulator_failure</a:t>
            </a:r>
            <a:endParaRPr lang="en-US" sz="1400" b="1" dirty="0"/>
          </a:p>
          <a:p>
            <a:pPr marL="0" indent="0">
              <a:buNone/>
            </a:pPr>
            <a:r>
              <a:rPr lang="en-US" sz="1400" b="1" dirty="0"/>
              <a:t>features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dirty="0" err="1"/>
              <a:t>internal_failure</a:t>
            </a:r>
            <a:r>
              <a:rPr lang="en-US" sz="1400" dirty="0"/>
              <a:t> : </a:t>
            </a:r>
            <a:r>
              <a:rPr lang="en-US" sz="1400" b="1" dirty="0"/>
              <a:t>out data port </a:t>
            </a:r>
            <a:r>
              <a:rPr lang="en-US" sz="1400" b="1" dirty="0" err="1"/>
              <a:t>Base_Types</a:t>
            </a:r>
            <a:r>
              <a:rPr lang="en-US" sz="1400" b="1" dirty="0"/>
              <a:t>::Boolean;</a:t>
            </a:r>
          </a:p>
          <a:p>
            <a:pPr marL="0" indent="0">
              <a:buNone/>
            </a:pPr>
            <a:r>
              <a:rPr lang="en-US" sz="1400" b="1" dirty="0"/>
              <a:t>annex EMV2 </a:t>
            </a:r>
          </a:p>
          <a:p>
            <a:pPr marL="0" indent="0">
              <a:buNone/>
            </a:pPr>
            <a:r>
              <a:rPr lang="en-US" sz="1400" dirty="0"/>
              <a:t>  {** 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b="1" dirty="0"/>
              <a:t>use types </a:t>
            </a:r>
            <a:r>
              <a:rPr lang="en-US" sz="1400" b="1" dirty="0" err="1"/>
              <a:t>ErrorLibrary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b="1" dirty="0"/>
              <a:t>use behavior </a:t>
            </a:r>
            <a:r>
              <a:rPr lang="en-US" sz="1400" b="1" dirty="0" err="1"/>
              <a:t>isolette</a:t>
            </a:r>
            <a:r>
              <a:rPr lang="en-US" sz="1400" b="1" dirty="0"/>
              <a:t>::</a:t>
            </a:r>
            <a:r>
              <a:rPr lang="en-US" sz="1400" b="1" dirty="0" err="1"/>
              <a:t>FailStop</a:t>
            </a:r>
            <a:r>
              <a:rPr lang="en-US" sz="1400" b="1" dirty="0"/>
              <a:t>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error propagations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dirty="0" err="1"/>
              <a:t>internal_failure</a:t>
            </a:r>
            <a:r>
              <a:rPr lang="en-US" sz="1400" b="1" dirty="0"/>
              <a:t>: out propagation {</a:t>
            </a:r>
            <a:r>
              <a:rPr lang="en-US" sz="1400" b="1" dirty="0" err="1"/>
              <a:t>ServiceOmission</a:t>
            </a:r>
            <a:r>
              <a:rPr lang="en-US" sz="1400" b="1" dirty="0"/>
              <a:t>};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flows  --model error in detection and reporting</a:t>
            </a:r>
          </a:p>
          <a:p>
            <a:pPr marL="0" indent="0">
              <a:buNone/>
            </a:pPr>
            <a:r>
              <a:rPr lang="en-US" sz="1400" dirty="0"/>
              <a:t>    </a:t>
            </a:r>
            <a:r>
              <a:rPr lang="en-US" sz="1400" dirty="0" err="1"/>
              <a:t>inf</a:t>
            </a:r>
            <a:r>
              <a:rPr lang="en-US" sz="1400" b="1" dirty="0"/>
              <a:t>: error source </a:t>
            </a:r>
            <a:r>
              <a:rPr lang="en-US" sz="1400" b="1" dirty="0" err="1"/>
              <a:t>internal_failure</a:t>
            </a:r>
            <a:r>
              <a:rPr lang="en-US" sz="1400" b="1" dirty="0"/>
              <a:t>{</a:t>
            </a:r>
            <a:r>
              <a:rPr lang="en-US" sz="1400" b="1" dirty="0" err="1"/>
              <a:t>ServiceOmission</a:t>
            </a:r>
            <a:r>
              <a:rPr lang="en-US" sz="1400" b="1" dirty="0"/>
              <a:t>};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end propagations;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b="1" dirty="0"/>
              <a:t>properties  --set occurrence of detection failure</a:t>
            </a:r>
          </a:p>
          <a:p>
            <a:pPr marL="0" indent="0">
              <a:buNone/>
            </a:pPr>
            <a:r>
              <a:rPr lang="en-US" sz="1400" dirty="0"/>
              <a:t>    EMV2</a:t>
            </a:r>
            <a:r>
              <a:rPr lang="en-US" sz="1400" b="1" dirty="0"/>
              <a:t>::</a:t>
            </a:r>
            <a:r>
              <a:rPr lang="en-US" sz="1400" b="1" dirty="0" err="1"/>
              <a:t>OccurrenceDistribution</a:t>
            </a:r>
            <a:r>
              <a:rPr lang="en-US" sz="1400" b="1" dirty="0"/>
              <a:t> =&gt; </a:t>
            </a:r>
            <a:r>
              <a:rPr lang="en-US" sz="1400" b="1" dirty="0" err="1"/>
              <a:t>Iso_Properties</a:t>
            </a:r>
            <a:r>
              <a:rPr lang="en-US" sz="1400" b="1" dirty="0"/>
              <a:t>::</a:t>
            </a:r>
            <a:r>
              <a:rPr lang="en-US" sz="1400" b="1" dirty="0" err="1"/>
              <a:t>DetectionRegulatorFailureRate</a:t>
            </a:r>
            <a:r>
              <a:rPr lang="en-US" sz="1400" b="1" dirty="0"/>
              <a:t> 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b="1" dirty="0"/>
              <a:t>applies to </a:t>
            </a:r>
            <a:r>
              <a:rPr lang="en-US" sz="1400" b="1" dirty="0" err="1"/>
              <a:t>inf</a:t>
            </a:r>
            <a:r>
              <a:rPr lang="en-US" sz="1400" b="1" dirty="0"/>
              <a:t>;      </a:t>
            </a:r>
          </a:p>
          <a:p>
            <a:pPr marL="0" indent="0">
              <a:buNone/>
            </a:pPr>
            <a:r>
              <a:rPr lang="en-US" sz="1400" dirty="0"/>
              <a:t>    --set failure rate for regulator</a:t>
            </a:r>
          </a:p>
          <a:p>
            <a:pPr marL="0" indent="0">
              <a:buNone/>
            </a:pPr>
            <a:r>
              <a:rPr lang="en-US" sz="1400" dirty="0"/>
              <a:t>    EMV2</a:t>
            </a:r>
            <a:r>
              <a:rPr lang="en-US" sz="1400" b="1" dirty="0"/>
              <a:t>::</a:t>
            </a:r>
            <a:r>
              <a:rPr lang="en-US" sz="1400" b="1" dirty="0" err="1"/>
              <a:t>OccurrenceDistribution</a:t>
            </a:r>
            <a:r>
              <a:rPr lang="en-US" sz="1400" b="1" dirty="0"/>
              <a:t> =&gt; </a:t>
            </a:r>
            <a:r>
              <a:rPr lang="en-US" sz="1400" b="1" dirty="0" err="1"/>
              <a:t>Iso_Properties</a:t>
            </a:r>
            <a:r>
              <a:rPr lang="en-US" sz="1400" b="1" dirty="0"/>
              <a:t>::</a:t>
            </a:r>
            <a:r>
              <a:rPr lang="en-US" sz="1400" b="1" dirty="0" err="1"/>
              <a:t>RegulatorFailureRate</a:t>
            </a:r>
            <a:r>
              <a:rPr lang="en-US" sz="1400" b="1" dirty="0"/>
              <a:t> </a:t>
            </a:r>
          </a:p>
          <a:p>
            <a:pPr marL="0" indent="0">
              <a:buNone/>
            </a:pPr>
            <a:r>
              <a:rPr lang="en-US" sz="1400" dirty="0"/>
              <a:t>      </a:t>
            </a:r>
            <a:r>
              <a:rPr lang="en-US" sz="1400" b="1" dirty="0"/>
              <a:t>applies to fail;      </a:t>
            </a:r>
          </a:p>
          <a:p>
            <a:pPr marL="0" indent="0">
              <a:buNone/>
            </a:pPr>
            <a:r>
              <a:rPr lang="en-US" sz="1400" dirty="0"/>
              <a:t>  **};</a:t>
            </a:r>
          </a:p>
        </p:txBody>
      </p:sp>
    </p:spTree>
    <p:extLst>
      <p:ext uri="{BB962C8B-B14F-4D97-AF65-F5344CB8AC3E}">
        <p14:creationId xmlns:p14="http://schemas.microsoft.com/office/powerpoint/2010/main" val="113639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data </a:t>
            </a:r>
            <a:r>
              <a:rPr lang="en-US" sz="2800" b="1" dirty="0" err="1"/>
              <a:t>monitor_mode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b="1" dirty="0"/>
              <a:t>properties</a:t>
            </a:r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Data_Model</a:t>
            </a:r>
            <a:r>
              <a:rPr lang="en-US" sz="2800" dirty="0"/>
              <a:t>::</a:t>
            </a:r>
            <a:r>
              <a:rPr lang="en-US" sz="2800" dirty="0" err="1"/>
              <a:t>Data_Representation</a:t>
            </a:r>
            <a:r>
              <a:rPr lang="en-US" sz="2800" dirty="0"/>
              <a:t> =&gt; </a:t>
            </a:r>
            <a:r>
              <a:rPr lang="en-US" sz="2800" dirty="0" err="1"/>
              <a:t>Enum</a:t>
            </a:r>
            <a:r>
              <a:rPr lang="en-US" sz="2800" dirty="0"/>
              <a:t>;</a:t>
            </a:r>
          </a:p>
          <a:p>
            <a:pPr marL="0" indent="0">
              <a:buNone/>
            </a:pPr>
            <a:r>
              <a:rPr lang="en-US" sz="2800" dirty="0"/>
              <a:t>  </a:t>
            </a:r>
            <a:r>
              <a:rPr lang="en-US" sz="2800" dirty="0" err="1"/>
              <a:t>Data_Model</a:t>
            </a:r>
            <a:r>
              <a:rPr lang="en-US" sz="2800" dirty="0"/>
              <a:t>::Enumerators =&gt; ("INIT","NORMAL","FAILED");</a:t>
            </a:r>
          </a:p>
          <a:p>
            <a:pPr marL="0" indent="0">
              <a:buNone/>
            </a:pPr>
            <a:r>
              <a:rPr lang="en-US" sz="2800" b="1" dirty="0" smtClean="0"/>
              <a:t>end </a:t>
            </a:r>
            <a:r>
              <a:rPr lang="en-US" sz="2800" b="1" dirty="0" err="1"/>
              <a:t>monitor_mode</a:t>
            </a:r>
            <a:r>
              <a:rPr lang="en-US" sz="2800" b="1" dirty="0"/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0159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Instances of multiple architectures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981200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74453" y="3733800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69621" y="3713672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57600" y="3713672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990491" y="227953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Specifications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5226" y="5334000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Implementations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172200" y="1816496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172200" y="3258628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6642" y="4870966"/>
            <a:ext cx="11430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9859" y="1483691"/>
            <a:ext cx="7435970" cy="3812875"/>
          </a:xfrm>
          <a:custGeom>
            <a:avLst/>
            <a:gdLst>
              <a:gd name="connsiteX0" fmla="*/ 2777706 w 7435970"/>
              <a:gd name="connsiteY0" fmla="*/ 241540 h 3812875"/>
              <a:gd name="connsiteX1" fmla="*/ 2173857 w 7435970"/>
              <a:gd name="connsiteY1" fmla="*/ 276045 h 3812875"/>
              <a:gd name="connsiteX2" fmla="*/ 1880558 w 7435970"/>
              <a:gd name="connsiteY2" fmla="*/ 293298 h 3812875"/>
              <a:gd name="connsiteX3" fmla="*/ 1742536 w 7435970"/>
              <a:gd name="connsiteY3" fmla="*/ 327804 h 3812875"/>
              <a:gd name="connsiteX4" fmla="*/ 1570008 w 7435970"/>
              <a:gd name="connsiteY4" fmla="*/ 379562 h 3812875"/>
              <a:gd name="connsiteX5" fmla="*/ 1518249 w 7435970"/>
              <a:gd name="connsiteY5" fmla="*/ 414068 h 3812875"/>
              <a:gd name="connsiteX6" fmla="*/ 1431985 w 7435970"/>
              <a:gd name="connsiteY6" fmla="*/ 517585 h 3812875"/>
              <a:gd name="connsiteX7" fmla="*/ 1380226 w 7435970"/>
              <a:gd name="connsiteY7" fmla="*/ 552090 h 3812875"/>
              <a:gd name="connsiteX8" fmla="*/ 1293962 w 7435970"/>
              <a:gd name="connsiteY8" fmla="*/ 638355 h 3812875"/>
              <a:gd name="connsiteX9" fmla="*/ 1173192 w 7435970"/>
              <a:gd name="connsiteY9" fmla="*/ 741872 h 3812875"/>
              <a:gd name="connsiteX10" fmla="*/ 1121434 w 7435970"/>
              <a:gd name="connsiteY10" fmla="*/ 759124 h 3812875"/>
              <a:gd name="connsiteX11" fmla="*/ 1035170 w 7435970"/>
              <a:gd name="connsiteY11" fmla="*/ 845389 h 3812875"/>
              <a:gd name="connsiteX12" fmla="*/ 1000664 w 7435970"/>
              <a:gd name="connsiteY12" fmla="*/ 897147 h 3812875"/>
              <a:gd name="connsiteX13" fmla="*/ 948906 w 7435970"/>
              <a:gd name="connsiteY13" fmla="*/ 948906 h 3812875"/>
              <a:gd name="connsiteX14" fmla="*/ 931653 w 7435970"/>
              <a:gd name="connsiteY14" fmla="*/ 1000664 h 3812875"/>
              <a:gd name="connsiteX15" fmla="*/ 862641 w 7435970"/>
              <a:gd name="connsiteY15" fmla="*/ 1104181 h 3812875"/>
              <a:gd name="connsiteX16" fmla="*/ 793630 w 7435970"/>
              <a:gd name="connsiteY16" fmla="*/ 1207698 h 3812875"/>
              <a:gd name="connsiteX17" fmla="*/ 690113 w 7435970"/>
              <a:gd name="connsiteY17" fmla="*/ 1414732 h 3812875"/>
              <a:gd name="connsiteX18" fmla="*/ 586596 w 7435970"/>
              <a:gd name="connsiteY18" fmla="*/ 1483743 h 3812875"/>
              <a:gd name="connsiteX19" fmla="*/ 500332 w 7435970"/>
              <a:gd name="connsiteY19" fmla="*/ 1639019 h 3812875"/>
              <a:gd name="connsiteX20" fmla="*/ 431321 w 7435970"/>
              <a:gd name="connsiteY20" fmla="*/ 1725283 h 3812875"/>
              <a:gd name="connsiteX21" fmla="*/ 362309 w 7435970"/>
              <a:gd name="connsiteY21" fmla="*/ 1811547 h 3812875"/>
              <a:gd name="connsiteX22" fmla="*/ 310551 w 7435970"/>
              <a:gd name="connsiteY22" fmla="*/ 1915064 h 3812875"/>
              <a:gd name="connsiteX23" fmla="*/ 293298 w 7435970"/>
              <a:gd name="connsiteY23" fmla="*/ 1966823 h 3812875"/>
              <a:gd name="connsiteX24" fmla="*/ 241540 w 7435970"/>
              <a:gd name="connsiteY24" fmla="*/ 2035834 h 3812875"/>
              <a:gd name="connsiteX25" fmla="*/ 172528 w 7435970"/>
              <a:gd name="connsiteY25" fmla="*/ 2139351 h 3812875"/>
              <a:gd name="connsiteX26" fmla="*/ 138023 w 7435970"/>
              <a:gd name="connsiteY26" fmla="*/ 2191109 h 3812875"/>
              <a:gd name="connsiteX27" fmla="*/ 86264 w 7435970"/>
              <a:gd name="connsiteY27" fmla="*/ 2380890 h 3812875"/>
              <a:gd name="connsiteX28" fmla="*/ 69011 w 7435970"/>
              <a:gd name="connsiteY28" fmla="*/ 2432649 h 3812875"/>
              <a:gd name="connsiteX29" fmla="*/ 51758 w 7435970"/>
              <a:gd name="connsiteY29" fmla="*/ 2518913 h 3812875"/>
              <a:gd name="connsiteX30" fmla="*/ 34506 w 7435970"/>
              <a:gd name="connsiteY30" fmla="*/ 2570672 h 3812875"/>
              <a:gd name="connsiteX31" fmla="*/ 0 w 7435970"/>
              <a:gd name="connsiteY31" fmla="*/ 2708694 h 3812875"/>
              <a:gd name="connsiteX32" fmla="*/ 17253 w 7435970"/>
              <a:gd name="connsiteY32" fmla="*/ 2932981 h 3812875"/>
              <a:gd name="connsiteX33" fmla="*/ 51758 w 7435970"/>
              <a:gd name="connsiteY33" fmla="*/ 3036498 h 3812875"/>
              <a:gd name="connsiteX34" fmla="*/ 69011 w 7435970"/>
              <a:gd name="connsiteY34" fmla="*/ 3088257 h 3812875"/>
              <a:gd name="connsiteX35" fmla="*/ 51758 w 7435970"/>
              <a:gd name="connsiteY35" fmla="*/ 3347049 h 3812875"/>
              <a:gd name="connsiteX36" fmla="*/ 34506 w 7435970"/>
              <a:gd name="connsiteY36" fmla="*/ 3398807 h 3812875"/>
              <a:gd name="connsiteX37" fmla="*/ 51758 w 7435970"/>
              <a:gd name="connsiteY37" fmla="*/ 3674853 h 3812875"/>
              <a:gd name="connsiteX38" fmla="*/ 69011 w 7435970"/>
              <a:gd name="connsiteY38" fmla="*/ 3726611 h 3812875"/>
              <a:gd name="connsiteX39" fmla="*/ 172528 w 7435970"/>
              <a:gd name="connsiteY39" fmla="*/ 3812875 h 3812875"/>
              <a:gd name="connsiteX40" fmla="*/ 603849 w 7435970"/>
              <a:gd name="connsiteY40" fmla="*/ 3795623 h 3812875"/>
              <a:gd name="connsiteX41" fmla="*/ 776377 w 7435970"/>
              <a:gd name="connsiteY41" fmla="*/ 3761117 h 3812875"/>
              <a:gd name="connsiteX42" fmla="*/ 1604513 w 7435970"/>
              <a:gd name="connsiteY42" fmla="*/ 3743864 h 3812875"/>
              <a:gd name="connsiteX43" fmla="*/ 1639019 w 7435970"/>
              <a:gd name="connsiteY43" fmla="*/ 3536830 h 3812875"/>
              <a:gd name="connsiteX44" fmla="*/ 1656272 w 7435970"/>
              <a:gd name="connsiteY44" fmla="*/ 3485072 h 3812875"/>
              <a:gd name="connsiteX45" fmla="*/ 1673524 w 7435970"/>
              <a:gd name="connsiteY45" fmla="*/ 3329796 h 3812875"/>
              <a:gd name="connsiteX46" fmla="*/ 1690777 w 7435970"/>
              <a:gd name="connsiteY46" fmla="*/ 3278038 h 3812875"/>
              <a:gd name="connsiteX47" fmla="*/ 1708030 w 7435970"/>
              <a:gd name="connsiteY47" fmla="*/ 3122762 h 3812875"/>
              <a:gd name="connsiteX48" fmla="*/ 1725283 w 7435970"/>
              <a:gd name="connsiteY48" fmla="*/ 3053751 h 3812875"/>
              <a:gd name="connsiteX49" fmla="*/ 1759789 w 7435970"/>
              <a:gd name="connsiteY49" fmla="*/ 2950234 h 3812875"/>
              <a:gd name="connsiteX50" fmla="*/ 1777041 w 7435970"/>
              <a:gd name="connsiteY50" fmla="*/ 2846717 h 3812875"/>
              <a:gd name="connsiteX51" fmla="*/ 1794294 w 7435970"/>
              <a:gd name="connsiteY51" fmla="*/ 2794958 h 3812875"/>
              <a:gd name="connsiteX52" fmla="*/ 1811547 w 7435970"/>
              <a:gd name="connsiteY52" fmla="*/ 2708694 h 3812875"/>
              <a:gd name="connsiteX53" fmla="*/ 1828800 w 7435970"/>
              <a:gd name="connsiteY53" fmla="*/ 2311879 h 3812875"/>
              <a:gd name="connsiteX54" fmla="*/ 1863306 w 7435970"/>
              <a:gd name="connsiteY54" fmla="*/ 2260121 h 3812875"/>
              <a:gd name="connsiteX55" fmla="*/ 1966823 w 7435970"/>
              <a:gd name="connsiteY55" fmla="*/ 2225615 h 3812875"/>
              <a:gd name="connsiteX56" fmla="*/ 2173857 w 7435970"/>
              <a:gd name="connsiteY56" fmla="*/ 2191109 h 3812875"/>
              <a:gd name="connsiteX57" fmla="*/ 2277374 w 7435970"/>
              <a:gd name="connsiteY57" fmla="*/ 2156604 h 3812875"/>
              <a:gd name="connsiteX58" fmla="*/ 2639683 w 7435970"/>
              <a:gd name="connsiteY58" fmla="*/ 2104845 h 3812875"/>
              <a:gd name="connsiteX59" fmla="*/ 2708694 w 7435970"/>
              <a:gd name="connsiteY59" fmla="*/ 2087592 h 3812875"/>
              <a:gd name="connsiteX60" fmla="*/ 3416060 w 7435970"/>
              <a:gd name="connsiteY60" fmla="*/ 2035834 h 3812875"/>
              <a:gd name="connsiteX61" fmla="*/ 3467819 w 7435970"/>
              <a:gd name="connsiteY61" fmla="*/ 2018581 h 3812875"/>
              <a:gd name="connsiteX62" fmla="*/ 3554083 w 7435970"/>
              <a:gd name="connsiteY62" fmla="*/ 1966823 h 3812875"/>
              <a:gd name="connsiteX63" fmla="*/ 3640347 w 7435970"/>
              <a:gd name="connsiteY63" fmla="*/ 1949570 h 3812875"/>
              <a:gd name="connsiteX64" fmla="*/ 3709358 w 7435970"/>
              <a:gd name="connsiteY64" fmla="*/ 1915064 h 3812875"/>
              <a:gd name="connsiteX65" fmla="*/ 3864634 w 7435970"/>
              <a:gd name="connsiteY65" fmla="*/ 1880558 h 3812875"/>
              <a:gd name="connsiteX66" fmla="*/ 4779034 w 7435970"/>
              <a:gd name="connsiteY66" fmla="*/ 1897811 h 3812875"/>
              <a:gd name="connsiteX67" fmla="*/ 4848045 w 7435970"/>
              <a:gd name="connsiteY67" fmla="*/ 1915064 h 3812875"/>
              <a:gd name="connsiteX68" fmla="*/ 4951562 w 7435970"/>
              <a:gd name="connsiteY68" fmla="*/ 1949570 h 3812875"/>
              <a:gd name="connsiteX69" fmla="*/ 5003321 w 7435970"/>
              <a:gd name="connsiteY69" fmla="*/ 2001328 h 3812875"/>
              <a:gd name="connsiteX70" fmla="*/ 5072332 w 7435970"/>
              <a:gd name="connsiteY70" fmla="*/ 2104845 h 3812875"/>
              <a:gd name="connsiteX71" fmla="*/ 5106838 w 7435970"/>
              <a:gd name="connsiteY71" fmla="*/ 2208362 h 3812875"/>
              <a:gd name="connsiteX72" fmla="*/ 5158596 w 7435970"/>
              <a:gd name="connsiteY72" fmla="*/ 2311879 h 3812875"/>
              <a:gd name="connsiteX73" fmla="*/ 5210355 w 7435970"/>
              <a:gd name="connsiteY73" fmla="*/ 2294626 h 3812875"/>
              <a:gd name="connsiteX74" fmla="*/ 5313872 w 7435970"/>
              <a:gd name="connsiteY74" fmla="*/ 2363638 h 3812875"/>
              <a:gd name="connsiteX75" fmla="*/ 5365630 w 7435970"/>
              <a:gd name="connsiteY75" fmla="*/ 2398143 h 3812875"/>
              <a:gd name="connsiteX76" fmla="*/ 5469147 w 7435970"/>
              <a:gd name="connsiteY76" fmla="*/ 2536166 h 3812875"/>
              <a:gd name="connsiteX77" fmla="*/ 5520906 w 7435970"/>
              <a:gd name="connsiteY77" fmla="*/ 2587924 h 3812875"/>
              <a:gd name="connsiteX78" fmla="*/ 5589917 w 7435970"/>
              <a:gd name="connsiteY78" fmla="*/ 2691441 h 3812875"/>
              <a:gd name="connsiteX79" fmla="*/ 5624423 w 7435970"/>
              <a:gd name="connsiteY79" fmla="*/ 2743200 h 3812875"/>
              <a:gd name="connsiteX80" fmla="*/ 5676181 w 7435970"/>
              <a:gd name="connsiteY80" fmla="*/ 2725947 h 3812875"/>
              <a:gd name="connsiteX81" fmla="*/ 5745192 w 7435970"/>
              <a:gd name="connsiteY81" fmla="*/ 2829464 h 3812875"/>
              <a:gd name="connsiteX82" fmla="*/ 5831457 w 7435970"/>
              <a:gd name="connsiteY82" fmla="*/ 2932981 h 3812875"/>
              <a:gd name="connsiteX83" fmla="*/ 5848709 w 7435970"/>
              <a:gd name="connsiteY83" fmla="*/ 2984740 h 3812875"/>
              <a:gd name="connsiteX84" fmla="*/ 5865962 w 7435970"/>
              <a:gd name="connsiteY84" fmla="*/ 3088257 h 3812875"/>
              <a:gd name="connsiteX85" fmla="*/ 5969479 w 7435970"/>
              <a:gd name="connsiteY85" fmla="*/ 3157268 h 3812875"/>
              <a:gd name="connsiteX86" fmla="*/ 6021238 w 7435970"/>
              <a:gd name="connsiteY86" fmla="*/ 3191773 h 3812875"/>
              <a:gd name="connsiteX87" fmla="*/ 7108166 w 7435970"/>
              <a:gd name="connsiteY87" fmla="*/ 3209026 h 3812875"/>
              <a:gd name="connsiteX88" fmla="*/ 7332453 w 7435970"/>
              <a:gd name="connsiteY88" fmla="*/ 3122762 h 3812875"/>
              <a:gd name="connsiteX89" fmla="*/ 7349706 w 7435970"/>
              <a:gd name="connsiteY89" fmla="*/ 3071004 h 3812875"/>
              <a:gd name="connsiteX90" fmla="*/ 7366958 w 7435970"/>
              <a:gd name="connsiteY90" fmla="*/ 2674189 h 3812875"/>
              <a:gd name="connsiteX91" fmla="*/ 7384211 w 7435970"/>
              <a:gd name="connsiteY91" fmla="*/ 2449902 h 3812875"/>
              <a:gd name="connsiteX92" fmla="*/ 7401464 w 7435970"/>
              <a:gd name="connsiteY92" fmla="*/ 2191109 h 3812875"/>
              <a:gd name="connsiteX93" fmla="*/ 7435970 w 7435970"/>
              <a:gd name="connsiteY93" fmla="*/ 1811547 h 3812875"/>
              <a:gd name="connsiteX94" fmla="*/ 7418717 w 7435970"/>
              <a:gd name="connsiteY94" fmla="*/ 759124 h 3812875"/>
              <a:gd name="connsiteX95" fmla="*/ 7418717 w 7435970"/>
              <a:gd name="connsiteY95" fmla="*/ 621102 h 3812875"/>
              <a:gd name="connsiteX96" fmla="*/ 7401464 w 7435970"/>
              <a:gd name="connsiteY96" fmla="*/ 483079 h 3812875"/>
              <a:gd name="connsiteX97" fmla="*/ 7384211 w 7435970"/>
              <a:gd name="connsiteY97" fmla="*/ 431321 h 3812875"/>
              <a:gd name="connsiteX98" fmla="*/ 7332453 w 7435970"/>
              <a:gd name="connsiteY98" fmla="*/ 396815 h 3812875"/>
              <a:gd name="connsiteX99" fmla="*/ 7297947 w 7435970"/>
              <a:gd name="connsiteY99" fmla="*/ 345057 h 3812875"/>
              <a:gd name="connsiteX100" fmla="*/ 7246189 w 7435970"/>
              <a:gd name="connsiteY100" fmla="*/ 327804 h 3812875"/>
              <a:gd name="connsiteX101" fmla="*/ 7125419 w 7435970"/>
              <a:gd name="connsiteY101" fmla="*/ 276045 h 3812875"/>
              <a:gd name="connsiteX102" fmla="*/ 7021902 w 7435970"/>
              <a:gd name="connsiteY102" fmla="*/ 241540 h 3812875"/>
              <a:gd name="connsiteX103" fmla="*/ 6970143 w 7435970"/>
              <a:gd name="connsiteY103" fmla="*/ 207034 h 3812875"/>
              <a:gd name="connsiteX104" fmla="*/ 6832121 w 7435970"/>
              <a:gd name="connsiteY104" fmla="*/ 172528 h 3812875"/>
              <a:gd name="connsiteX105" fmla="*/ 6780362 w 7435970"/>
              <a:gd name="connsiteY105" fmla="*/ 155275 h 3812875"/>
              <a:gd name="connsiteX106" fmla="*/ 6055743 w 7435970"/>
              <a:gd name="connsiteY106" fmla="*/ 172528 h 3812875"/>
              <a:gd name="connsiteX107" fmla="*/ 5952226 w 7435970"/>
              <a:gd name="connsiteY107" fmla="*/ 189781 h 3812875"/>
              <a:gd name="connsiteX108" fmla="*/ 5727940 w 7435970"/>
              <a:gd name="connsiteY108" fmla="*/ 207034 h 3812875"/>
              <a:gd name="connsiteX109" fmla="*/ 5417389 w 7435970"/>
              <a:gd name="connsiteY109" fmla="*/ 258792 h 3812875"/>
              <a:gd name="connsiteX110" fmla="*/ 5227608 w 7435970"/>
              <a:gd name="connsiteY110" fmla="*/ 276045 h 3812875"/>
              <a:gd name="connsiteX111" fmla="*/ 5158596 w 7435970"/>
              <a:gd name="connsiteY111" fmla="*/ 241540 h 3812875"/>
              <a:gd name="connsiteX112" fmla="*/ 4986068 w 7435970"/>
              <a:gd name="connsiteY112" fmla="*/ 207034 h 3812875"/>
              <a:gd name="connsiteX113" fmla="*/ 4934309 w 7435970"/>
              <a:gd name="connsiteY113" fmla="*/ 189781 h 3812875"/>
              <a:gd name="connsiteX114" fmla="*/ 4830792 w 7435970"/>
              <a:gd name="connsiteY114" fmla="*/ 138023 h 3812875"/>
              <a:gd name="connsiteX115" fmla="*/ 4692770 w 7435970"/>
              <a:gd name="connsiteY115" fmla="*/ 103517 h 3812875"/>
              <a:gd name="connsiteX116" fmla="*/ 4623758 w 7435970"/>
              <a:gd name="connsiteY116" fmla="*/ 51758 h 3812875"/>
              <a:gd name="connsiteX117" fmla="*/ 4468483 w 7435970"/>
              <a:gd name="connsiteY117" fmla="*/ 17253 h 3812875"/>
              <a:gd name="connsiteX118" fmla="*/ 4399472 w 7435970"/>
              <a:gd name="connsiteY118" fmla="*/ 0 h 3812875"/>
              <a:gd name="connsiteX119" fmla="*/ 4157932 w 7435970"/>
              <a:gd name="connsiteY119" fmla="*/ 17253 h 3812875"/>
              <a:gd name="connsiteX120" fmla="*/ 4088921 w 7435970"/>
              <a:gd name="connsiteY120" fmla="*/ 34506 h 3812875"/>
              <a:gd name="connsiteX121" fmla="*/ 3968151 w 7435970"/>
              <a:gd name="connsiteY121" fmla="*/ 138023 h 3812875"/>
              <a:gd name="connsiteX122" fmla="*/ 3864634 w 7435970"/>
              <a:gd name="connsiteY122" fmla="*/ 207034 h 3812875"/>
              <a:gd name="connsiteX123" fmla="*/ 3761117 w 7435970"/>
              <a:gd name="connsiteY123" fmla="*/ 276045 h 3812875"/>
              <a:gd name="connsiteX124" fmla="*/ 3709358 w 7435970"/>
              <a:gd name="connsiteY124" fmla="*/ 293298 h 3812875"/>
              <a:gd name="connsiteX125" fmla="*/ 3191774 w 7435970"/>
              <a:gd name="connsiteY125" fmla="*/ 276045 h 3812875"/>
              <a:gd name="connsiteX126" fmla="*/ 3140015 w 7435970"/>
              <a:gd name="connsiteY126" fmla="*/ 258792 h 3812875"/>
              <a:gd name="connsiteX127" fmla="*/ 3036498 w 7435970"/>
              <a:gd name="connsiteY127" fmla="*/ 241540 h 3812875"/>
              <a:gd name="connsiteX128" fmla="*/ 2777706 w 7435970"/>
              <a:gd name="connsiteY128" fmla="*/ 241540 h 3812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</a:cxnLst>
            <a:rect l="l" t="t" r="r" b="b"/>
            <a:pathLst>
              <a:path w="7435970" h="3812875">
                <a:moveTo>
                  <a:pt x="2777706" y="241540"/>
                </a:moveTo>
                <a:cubicBezTo>
                  <a:pt x="2633933" y="247291"/>
                  <a:pt x="2748241" y="251072"/>
                  <a:pt x="2173857" y="276045"/>
                </a:cubicBezTo>
                <a:cubicBezTo>
                  <a:pt x="2076014" y="280299"/>
                  <a:pt x="1978324" y="287547"/>
                  <a:pt x="1880558" y="293298"/>
                </a:cubicBezTo>
                <a:cubicBezTo>
                  <a:pt x="1705169" y="328376"/>
                  <a:pt x="1866327" y="292435"/>
                  <a:pt x="1742536" y="327804"/>
                </a:cubicBezTo>
                <a:cubicBezTo>
                  <a:pt x="1560000" y="379957"/>
                  <a:pt x="1816028" y="297556"/>
                  <a:pt x="1570008" y="379562"/>
                </a:cubicBezTo>
                <a:cubicBezTo>
                  <a:pt x="1550337" y="386119"/>
                  <a:pt x="1534178" y="400793"/>
                  <a:pt x="1518249" y="414068"/>
                </a:cubicBezTo>
                <a:cubicBezTo>
                  <a:pt x="1348657" y="555394"/>
                  <a:pt x="1567706" y="381866"/>
                  <a:pt x="1431985" y="517585"/>
                </a:cubicBezTo>
                <a:cubicBezTo>
                  <a:pt x="1417323" y="532247"/>
                  <a:pt x="1397479" y="540588"/>
                  <a:pt x="1380226" y="552090"/>
                </a:cubicBezTo>
                <a:cubicBezTo>
                  <a:pt x="1313773" y="651772"/>
                  <a:pt x="1383420" y="561677"/>
                  <a:pt x="1293962" y="638355"/>
                </a:cubicBezTo>
                <a:cubicBezTo>
                  <a:pt x="1234535" y="689293"/>
                  <a:pt x="1236565" y="710186"/>
                  <a:pt x="1173192" y="741872"/>
                </a:cubicBezTo>
                <a:cubicBezTo>
                  <a:pt x="1156926" y="750005"/>
                  <a:pt x="1138687" y="753373"/>
                  <a:pt x="1121434" y="759124"/>
                </a:cubicBezTo>
                <a:cubicBezTo>
                  <a:pt x="1029420" y="897145"/>
                  <a:pt x="1150186" y="730373"/>
                  <a:pt x="1035170" y="845389"/>
                </a:cubicBezTo>
                <a:cubicBezTo>
                  <a:pt x="1020508" y="860051"/>
                  <a:pt x="1013938" y="881218"/>
                  <a:pt x="1000664" y="897147"/>
                </a:cubicBezTo>
                <a:cubicBezTo>
                  <a:pt x="985044" y="915891"/>
                  <a:pt x="966159" y="931653"/>
                  <a:pt x="948906" y="948906"/>
                </a:cubicBezTo>
                <a:cubicBezTo>
                  <a:pt x="943155" y="966159"/>
                  <a:pt x="940485" y="984767"/>
                  <a:pt x="931653" y="1000664"/>
                </a:cubicBezTo>
                <a:cubicBezTo>
                  <a:pt x="911513" y="1036916"/>
                  <a:pt x="862641" y="1104181"/>
                  <a:pt x="862641" y="1104181"/>
                </a:cubicBezTo>
                <a:cubicBezTo>
                  <a:pt x="805570" y="1275405"/>
                  <a:pt x="901321" y="1013858"/>
                  <a:pt x="793630" y="1207698"/>
                </a:cubicBezTo>
                <a:cubicBezTo>
                  <a:pt x="753106" y="1280641"/>
                  <a:pt x="771209" y="1360668"/>
                  <a:pt x="690113" y="1414732"/>
                </a:cubicBezTo>
                <a:lnTo>
                  <a:pt x="586596" y="1483743"/>
                </a:lnTo>
                <a:cubicBezTo>
                  <a:pt x="544375" y="1610407"/>
                  <a:pt x="577810" y="1561541"/>
                  <a:pt x="500332" y="1639019"/>
                </a:cubicBezTo>
                <a:cubicBezTo>
                  <a:pt x="466744" y="1739780"/>
                  <a:pt x="509359" y="1647245"/>
                  <a:pt x="431321" y="1725283"/>
                </a:cubicBezTo>
                <a:cubicBezTo>
                  <a:pt x="405282" y="1751322"/>
                  <a:pt x="385313" y="1782792"/>
                  <a:pt x="362309" y="1811547"/>
                </a:cubicBezTo>
                <a:cubicBezTo>
                  <a:pt x="318948" y="1941638"/>
                  <a:pt x="377438" y="1781291"/>
                  <a:pt x="310551" y="1915064"/>
                </a:cubicBezTo>
                <a:cubicBezTo>
                  <a:pt x="302418" y="1931330"/>
                  <a:pt x="302321" y="1951033"/>
                  <a:pt x="293298" y="1966823"/>
                </a:cubicBezTo>
                <a:cubicBezTo>
                  <a:pt x="279032" y="1991789"/>
                  <a:pt x="258030" y="2012277"/>
                  <a:pt x="241540" y="2035834"/>
                </a:cubicBezTo>
                <a:cubicBezTo>
                  <a:pt x="217758" y="2069808"/>
                  <a:pt x="195532" y="2104845"/>
                  <a:pt x="172528" y="2139351"/>
                </a:cubicBezTo>
                <a:cubicBezTo>
                  <a:pt x="161026" y="2156604"/>
                  <a:pt x="144580" y="2171438"/>
                  <a:pt x="138023" y="2191109"/>
                </a:cubicBezTo>
                <a:cubicBezTo>
                  <a:pt x="63997" y="2413184"/>
                  <a:pt x="135036" y="2185804"/>
                  <a:pt x="86264" y="2380890"/>
                </a:cubicBezTo>
                <a:cubicBezTo>
                  <a:pt x="81853" y="2398533"/>
                  <a:pt x="73422" y="2415006"/>
                  <a:pt x="69011" y="2432649"/>
                </a:cubicBezTo>
                <a:cubicBezTo>
                  <a:pt x="61899" y="2461098"/>
                  <a:pt x="58870" y="2490464"/>
                  <a:pt x="51758" y="2518913"/>
                </a:cubicBezTo>
                <a:cubicBezTo>
                  <a:pt x="47347" y="2536556"/>
                  <a:pt x="38917" y="2553029"/>
                  <a:pt x="34506" y="2570672"/>
                </a:cubicBezTo>
                <a:lnTo>
                  <a:pt x="0" y="2708694"/>
                </a:lnTo>
                <a:cubicBezTo>
                  <a:pt x="5751" y="2783456"/>
                  <a:pt x="5559" y="2858915"/>
                  <a:pt x="17253" y="2932981"/>
                </a:cubicBezTo>
                <a:cubicBezTo>
                  <a:pt x="22926" y="2968908"/>
                  <a:pt x="40256" y="3001992"/>
                  <a:pt x="51758" y="3036498"/>
                </a:cubicBezTo>
                <a:lnTo>
                  <a:pt x="69011" y="3088257"/>
                </a:lnTo>
                <a:cubicBezTo>
                  <a:pt x="63260" y="3174521"/>
                  <a:pt x="61305" y="3261122"/>
                  <a:pt x="51758" y="3347049"/>
                </a:cubicBezTo>
                <a:cubicBezTo>
                  <a:pt x="49750" y="3365124"/>
                  <a:pt x="34506" y="3380621"/>
                  <a:pt x="34506" y="3398807"/>
                </a:cubicBezTo>
                <a:cubicBezTo>
                  <a:pt x="34506" y="3491002"/>
                  <a:pt x="42107" y="3583165"/>
                  <a:pt x="51758" y="3674853"/>
                </a:cubicBezTo>
                <a:cubicBezTo>
                  <a:pt x="53662" y="3692939"/>
                  <a:pt x="58923" y="3711479"/>
                  <a:pt x="69011" y="3726611"/>
                </a:cubicBezTo>
                <a:cubicBezTo>
                  <a:pt x="95580" y="3766464"/>
                  <a:pt x="134335" y="3787413"/>
                  <a:pt x="172528" y="3812875"/>
                </a:cubicBezTo>
                <a:cubicBezTo>
                  <a:pt x="316302" y="3807124"/>
                  <a:pt x="460486" y="3807911"/>
                  <a:pt x="603849" y="3795623"/>
                </a:cubicBezTo>
                <a:cubicBezTo>
                  <a:pt x="662283" y="3790614"/>
                  <a:pt x="717741" y="3762339"/>
                  <a:pt x="776377" y="3761117"/>
                </a:cubicBezTo>
                <a:lnTo>
                  <a:pt x="1604513" y="3743864"/>
                </a:lnTo>
                <a:cubicBezTo>
                  <a:pt x="1614251" y="3675696"/>
                  <a:pt x="1622200" y="3604104"/>
                  <a:pt x="1639019" y="3536830"/>
                </a:cubicBezTo>
                <a:cubicBezTo>
                  <a:pt x="1643430" y="3519187"/>
                  <a:pt x="1650521" y="3502325"/>
                  <a:pt x="1656272" y="3485072"/>
                </a:cubicBezTo>
                <a:cubicBezTo>
                  <a:pt x="1662023" y="3433313"/>
                  <a:pt x="1664963" y="3381165"/>
                  <a:pt x="1673524" y="3329796"/>
                </a:cubicBezTo>
                <a:cubicBezTo>
                  <a:pt x="1676514" y="3311857"/>
                  <a:pt x="1687787" y="3295976"/>
                  <a:pt x="1690777" y="3278038"/>
                </a:cubicBezTo>
                <a:cubicBezTo>
                  <a:pt x="1699339" y="3226669"/>
                  <a:pt x="1700111" y="3174234"/>
                  <a:pt x="1708030" y="3122762"/>
                </a:cubicBezTo>
                <a:cubicBezTo>
                  <a:pt x="1711636" y="3099326"/>
                  <a:pt x="1718469" y="3076463"/>
                  <a:pt x="1725283" y="3053751"/>
                </a:cubicBezTo>
                <a:cubicBezTo>
                  <a:pt x="1735735" y="3018913"/>
                  <a:pt x="1759789" y="2950234"/>
                  <a:pt x="1759789" y="2950234"/>
                </a:cubicBezTo>
                <a:cubicBezTo>
                  <a:pt x="1765540" y="2915728"/>
                  <a:pt x="1769453" y="2880866"/>
                  <a:pt x="1777041" y="2846717"/>
                </a:cubicBezTo>
                <a:cubicBezTo>
                  <a:pt x="1780986" y="2828964"/>
                  <a:pt x="1789883" y="2812601"/>
                  <a:pt x="1794294" y="2794958"/>
                </a:cubicBezTo>
                <a:cubicBezTo>
                  <a:pt x="1801406" y="2766509"/>
                  <a:pt x="1805796" y="2737449"/>
                  <a:pt x="1811547" y="2708694"/>
                </a:cubicBezTo>
                <a:cubicBezTo>
                  <a:pt x="1817298" y="2576422"/>
                  <a:pt x="1813624" y="2443403"/>
                  <a:pt x="1828800" y="2311879"/>
                </a:cubicBezTo>
                <a:cubicBezTo>
                  <a:pt x="1831177" y="2291280"/>
                  <a:pt x="1845723" y="2271111"/>
                  <a:pt x="1863306" y="2260121"/>
                </a:cubicBezTo>
                <a:cubicBezTo>
                  <a:pt x="1894150" y="2240844"/>
                  <a:pt x="1931537" y="2234437"/>
                  <a:pt x="1966823" y="2225615"/>
                </a:cubicBezTo>
                <a:cubicBezTo>
                  <a:pt x="2080815" y="2197117"/>
                  <a:pt x="2012305" y="2211303"/>
                  <a:pt x="2173857" y="2191109"/>
                </a:cubicBezTo>
                <a:cubicBezTo>
                  <a:pt x="2208363" y="2179607"/>
                  <a:pt x="2241425" y="2162135"/>
                  <a:pt x="2277374" y="2156604"/>
                </a:cubicBezTo>
                <a:cubicBezTo>
                  <a:pt x="2547487" y="2115048"/>
                  <a:pt x="2426603" y="2131480"/>
                  <a:pt x="2639683" y="2104845"/>
                </a:cubicBezTo>
                <a:cubicBezTo>
                  <a:pt x="2662687" y="2099094"/>
                  <a:pt x="2685509" y="2092560"/>
                  <a:pt x="2708694" y="2087592"/>
                </a:cubicBezTo>
                <a:cubicBezTo>
                  <a:pt x="3028859" y="2018986"/>
                  <a:pt x="2905549" y="2052302"/>
                  <a:pt x="3416060" y="2035834"/>
                </a:cubicBezTo>
                <a:cubicBezTo>
                  <a:pt x="3433313" y="2030083"/>
                  <a:pt x="3451553" y="2026714"/>
                  <a:pt x="3467819" y="2018581"/>
                </a:cubicBezTo>
                <a:cubicBezTo>
                  <a:pt x="3497812" y="2003585"/>
                  <a:pt x="3522948" y="1979277"/>
                  <a:pt x="3554083" y="1966823"/>
                </a:cubicBezTo>
                <a:cubicBezTo>
                  <a:pt x="3581310" y="1955932"/>
                  <a:pt x="3611592" y="1955321"/>
                  <a:pt x="3640347" y="1949570"/>
                </a:cubicBezTo>
                <a:cubicBezTo>
                  <a:pt x="3663351" y="1938068"/>
                  <a:pt x="3685277" y="1924095"/>
                  <a:pt x="3709358" y="1915064"/>
                </a:cubicBezTo>
                <a:cubicBezTo>
                  <a:pt x="3737203" y="1904622"/>
                  <a:pt x="3841211" y="1885243"/>
                  <a:pt x="3864634" y="1880558"/>
                </a:cubicBezTo>
                <a:lnTo>
                  <a:pt x="4779034" y="1897811"/>
                </a:lnTo>
                <a:cubicBezTo>
                  <a:pt x="4802731" y="1898642"/>
                  <a:pt x="4825333" y="1908250"/>
                  <a:pt x="4848045" y="1915064"/>
                </a:cubicBezTo>
                <a:cubicBezTo>
                  <a:pt x="4882883" y="1925516"/>
                  <a:pt x="4951562" y="1949570"/>
                  <a:pt x="4951562" y="1949570"/>
                </a:cubicBezTo>
                <a:cubicBezTo>
                  <a:pt x="4968815" y="1966823"/>
                  <a:pt x="4988341" y="1982068"/>
                  <a:pt x="5003321" y="2001328"/>
                </a:cubicBezTo>
                <a:cubicBezTo>
                  <a:pt x="5028782" y="2034063"/>
                  <a:pt x="5072332" y="2104845"/>
                  <a:pt x="5072332" y="2104845"/>
                </a:cubicBezTo>
                <a:cubicBezTo>
                  <a:pt x="5083834" y="2139351"/>
                  <a:pt x="5086663" y="2178098"/>
                  <a:pt x="5106838" y="2208362"/>
                </a:cubicBezTo>
                <a:cubicBezTo>
                  <a:pt x="5151431" y="2275253"/>
                  <a:pt x="5134786" y="2240450"/>
                  <a:pt x="5158596" y="2311879"/>
                </a:cubicBezTo>
                <a:cubicBezTo>
                  <a:pt x="5175849" y="2306128"/>
                  <a:pt x="5192169" y="2294626"/>
                  <a:pt x="5210355" y="2294626"/>
                </a:cubicBezTo>
                <a:cubicBezTo>
                  <a:pt x="5264930" y="2294626"/>
                  <a:pt x="5276530" y="2332519"/>
                  <a:pt x="5313872" y="2363638"/>
                </a:cubicBezTo>
                <a:cubicBezTo>
                  <a:pt x="5329801" y="2376912"/>
                  <a:pt x="5348377" y="2386641"/>
                  <a:pt x="5365630" y="2398143"/>
                </a:cubicBezTo>
                <a:cubicBezTo>
                  <a:pt x="5400136" y="2444151"/>
                  <a:pt x="5428481" y="2495501"/>
                  <a:pt x="5469147" y="2536166"/>
                </a:cubicBezTo>
                <a:cubicBezTo>
                  <a:pt x="5486400" y="2553419"/>
                  <a:pt x="5505926" y="2568664"/>
                  <a:pt x="5520906" y="2587924"/>
                </a:cubicBezTo>
                <a:cubicBezTo>
                  <a:pt x="5546367" y="2620659"/>
                  <a:pt x="5566913" y="2656935"/>
                  <a:pt x="5589917" y="2691441"/>
                </a:cubicBezTo>
                <a:lnTo>
                  <a:pt x="5624423" y="2743200"/>
                </a:lnTo>
                <a:cubicBezTo>
                  <a:pt x="5641676" y="2737449"/>
                  <a:pt x="5658928" y="2720196"/>
                  <a:pt x="5676181" y="2725947"/>
                </a:cubicBezTo>
                <a:cubicBezTo>
                  <a:pt x="5735053" y="2745571"/>
                  <a:pt x="5724507" y="2788094"/>
                  <a:pt x="5745192" y="2829464"/>
                </a:cubicBezTo>
                <a:cubicBezTo>
                  <a:pt x="5769212" y="2877505"/>
                  <a:pt x="5793300" y="2894824"/>
                  <a:pt x="5831457" y="2932981"/>
                </a:cubicBezTo>
                <a:cubicBezTo>
                  <a:pt x="5837208" y="2950234"/>
                  <a:pt x="5844764" y="2966987"/>
                  <a:pt x="5848709" y="2984740"/>
                </a:cubicBezTo>
                <a:cubicBezTo>
                  <a:pt x="5856297" y="3018889"/>
                  <a:pt x="5851754" y="3056290"/>
                  <a:pt x="5865962" y="3088257"/>
                </a:cubicBezTo>
                <a:cubicBezTo>
                  <a:pt x="5893995" y="3151330"/>
                  <a:pt x="5921843" y="3133450"/>
                  <a:pt x="5969479" y="3157268"/>
                </a:cubicBezTo>
                <a:cubicBezTo>
                  <a:pt x="5988025" y="3166541"/>
                  <a:pt x="6000524" y="3190831"/>
                  <a:pt x="6021238" y="3191773"/>
                </a:cubicBezTo>
                <a:cubicBezTo>
                  <a:pt x="6383219" y="3208227"/>
                  <a:pt x="6745857" y="3203275"/>
                  <a:pt x="7108166" y="3209026"/>
                </a:cubicBezTo>
                <a:cubicBezTo>
                  <a:pt x="7258512" y="3181691"/>
                  <a:pt x="7281578" y="3224511"/>
                  <a:pt x="7332453" y="3122762"/>
                </a:cubicBezTo>
                <a:cubicBezTo>
                  <a:pt x="7340586" y="3106496"/>
                  <a:pt x="7343955" y="3088257"/>
                  <a:pt x="7349706" y="3071004"/>
                </a:cubicBezTo>
                <a:cubicBezTo>
                  <a:pt x="7355457" y="2938732"/>
                  <a:pt x="7359614" y="2806382"/>
                  <a:pt x="7366958" y="2674189"/>
                </a:cubicBezTo>
                <a:cubicBezTo>
                  <a:pt x="7371117" y="2599321"/>
                  <a:pt x="7378869" y="2524695"/>
                  <a:pt x="7384211" y="2449902"/>
                </a:cubicBezTo>
                <a:cubicBezTo>
                  <a:pt x="7390371" y="2363666"/>
                  <a:pt x="7396234" y="2277406"/>
                  <a:pt x="7401464" y="2191109"/>
                </a:cubicBezTo>
                <a:cubicBezTo>
                  <a:pt x="7422260" y="1847970"/>
                  <a:pt x="7393062" y="1983177"/>
                  <a:pt x="7435970" y="1811547"/>
                </a:cubicBezTo>
                <a:cubicBezTo>
                  <a:pt x="7430219" y="1460739"/>
                  <a:pt x="7429676" y="1109808"/>
                  <a:pt x="7418717" y="759124"/>
                </a:cubicBezTo>
                <a:cubicBezTo>
                  <a:pt x="7412982" y="575594"/>
                  <a:pt x="7364373" y="892819"/>
                  <a:pt x="7418717" y="621102"/>
                </a:cubicBezTo>
                <a:cubicBezTo>
                  <a:pt x="7412966" y="575094"/>
                  <a:pt x="7409758" y="528697"/>
                  <a:pt x="7401464" y="483079"/>
                </a:cubicBezTo>
                <a:cubicBezTo>
                  <a:pt x="7398211" y="465186"/>
                  <a:pt x="7395572" y="445522"/>
                  <a:pt x="7384211" y="431321"/>
                </a:cubicBezTo>
                <a:cubicBezTo>
                  <a:pt x="7371258" y="415129"/>
                  <a:pt x="7349706" y="408317"/>
                  <a:pt x="7332453" y="396815"/>
                </a:cubicBezTo>
                <a:cubicBezTo>
                  <a:pt x="7320951" y="379562"/>
                  <a:pt x="7314139" y="358010"/>
                  <a:pt x="7297947" y="345057"/>
                </a:cubicBezTo>
                <a:cubicBezTo>
                  <a:pt x="7283746" y="333696"/>
                  <a:pt x="7262455" y="335937"/>
                  <a:pt x="7246189" y="327804"/>
                </a:cubicBezTo>
                <a:cubicBezTo>
                  <a:pt x="7095649" y="252533"/>
                  <a:pt x="7304944" y="329902"/>
                  <a:pt x="7125419" y="276045"/>
                </a:cubicBezTo>
                <a:cubicBezTo>
                  <a:pt x="7090581" y="265594"/>
                  <a:pt x="7021902" y="241540"/>
                  <a:pt x="7021902" y="241540"/>
                </a:cubicBezTo>
                <a:cubicBezTo>
                  <a:pt x="7004649" y="230038"/>
                  <a:pt x="6989630" y="214120"/>
                  <a:pt x="6970143" y="207034"/>
                </a:cubicBezTo>
                <a:cubicBezTo>
                  <a:pt x="6925575" y="190827"/>
                  <a:pt x="6878128" y="184030"/>
                  <a:pt x="6832121" y="172528"/>
                </a:cubicBezTo>
                <a:cubicBezTo>
                  <a:pt x="6814478" y="168117"/>
                  <a:pt x="6797615" y="161026"/>
                  <a:pt x="6780362" y="155275"/>
                </a:cubicBezTo>
                <a:lnTo>
                  <a:pt x="6055743" y="172528"/>
                </a:lnTo>
                <a:cubicBezTo>
                  <a:pt x="6020792" y="173984"/>
                  <a:pt x="5987015" y="186119"/>
                  <a:pt x="5952226" y="189781"/>
                </a:cubicBezTo>
                <a:cubicBezTo>
                  <a:pt x="5877655" y="197631"/>
                  <a:pt x="5802702" y="201283"/>
                  <a:pt x="5727940" y="207034"/>
                </a:cubicBezTo>
                <a:cubicBezTo>
                  <a:pt x="5533847" y="255558"/>
                  <a:pt x="5637105" y="236821"/>
                  <a:pt x="5417389" y="258792"/>
                </a:cubicBezTo>
                <a:cubicBezTo>
                  <a:pt x="5286053" y="302571"/>
                  <a:pt x="5349538" y="300431"/>
                  <a:pt x="5227608" y="276045"/>
                </a:cubicBezTo>
                <a:cubicBezTo>
                  <a:pt x="5204604" y="264543"/>
                  <a:pt x="5183326" y="248606"/>
                  <a:pt x="5158596" y="241540"/>
                </a:cubicBezTo>
                <a:cubicBezTo>
                  <a:pt x="5102204" y="225428"/>
                  <a:pt x="5041707" y="225580"/>
                  <a:pt x="4986068" y="207034"/>
                </a:cubicBezTo>
                <a:lnTo>
                  <a:pt x="4934309" y="189781"/>
                </a:lnTo>
                <a:cubicBezTo>
                  <a:pt x="4879945" y="153538"/>
                  <a:pt x="4891237" y="154508"/>
                  <a:pt x="4830792" y="138023"/>
                </a:cubicBezTo>
                <a:cubicBezTo>
                  <a:pt x="4785040" y="125545"/>
                  <a:pt x="4692770" y="103517"/>
                  <a:pt x="4692770" y="103517"/>
                </a:cubicBezTo>
                <a:cubicBezTo>
                  <a:pt x="4669766" y="86264"/>
                  <a:pt x="4648724" y="66024"/>
                  <a:pt x="4623758" y="51758"/>
                </a:cubicBezTo>
                <a:cubicBezTo>
                  <a:pt x="4587601" y="31097"/>
                  <a:pt x="4496092" y="22775"/>
                  <a:pt x="4468483" y="17253"/>
                </a:cubicBezTo>
                <a:cubicBezTo>
                  <a:pt x="4445232" y="12603"/>
                  <a:pt x="4422476" y="5751"/>
                  <a:pt x="4399472" y="0"/>
                </a:cubicBezTo>
                <a:cubicBezTo>
                  <a:pt x="4318959" y="5751"/>
                  <a:pt x="4238157" y="8339"/>
                  <a:pt x="4157932" y="17253"/>
                </a:cubicBezTo>
                <a:cubicBezTo>
                  <a:pt x="4134365" y="19872"/>
                  <a:pt x="4110129" y="23902"/>
                  <a:pt x="4088921" y="34506"/>
                </a:cubicBezTo>
                <a:cubicBezTo>
                  <a:pt x="4012091" y="72920"/>
                  <a:pt x="4030312" y="89675"/>
                  <a:pt x="3968151" y="138023"/>
                </a:cubicBezTo>
                <a:cubicBezTo>
                  <a:pt x="3935416" y="163484"/>
                  <a:pt x="3899140" y="184030"/>
                  <a:pt x="3864634" y="207034"/>
                </a:cubicBezTo>
                <a:lnTo>
                  <a:pt x="3761117" y="276045"/>
                </a:lnTo>
                <a:lnTo>
                  <a:pt x="3709358" y="293298"/>
                </a:lnTo>
                <a:cubicBezTo>
                  <a:pt x="3536830" y="287547"/>
                  <a:pt x="3364082" y="286488"/>
                  <a:pt x="3191774" y="276045"/>
                </a:cubicBezTo>
                <a:cubicBezTo>
                  <a:pt x="3173621" y="274945"/>
                  <a:pt x="3157768" y="262737"/>
                  <a:pt x="3140015" y="258792"/>
                </a:cubicBezTo>
                <a:cubicBezTo>
                  <a:pt x="3105866" y="251204"/>
                  <a:pt x="3071444" y="243128"/>
                  <a:pt x="3036498" y="241540"/>
                </a:cubicBezTo>
                <a:cubicBezTo>
                  <a:pt x="2944578" y="237362"/>
                  <a:pt x="2921479" y="235789"/>
                  <a:pt x="2777706" y="241540"/>
                </a:cubicBezTo>
                <a:close/>
              </a:path>
            </a:pathLst>
          </a:cu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588698" y="1816496"/>
            <a:ext cx="6366294" cy="4623759"/>
          </a:xfrm>
          <a:custGeom>
            <a:avLst/>
            <a:gdLst>
              <a:gd name="connsiteX0" fmla="*/ 1811547 w 6366294"/>
              <a:gd name="connsiteY0" fmla="*/ 258793 h 4623759"/>
              <a:gd name="connsiteX1" fmla="*/ 1725283 w 6366294"/>
              <a:gd name="connsiteY1" fmla="*/ 189781 h 4623759"/>
              <a:gd name="connsiteX2" fmla="*/ 1690777 w 6366294"/>
              <a:gd name="connsiteY2" fmla="*/ 138023 h 4623759"/>
              <a:gd name="connsiteX3" fmla="*/ 1587260 w 6366294"/>
              <a:gd name="connsiteY3" fmla="*/ 103517 h 4623759"/>
              <a:gd name="connsiteX4" fmla="*/ 1483743 w 6366294"/>
              <a:gd name="connsiteY4" fmla="*/ 69012 h 4623759"/>
              <a:gd name="connsiteX5" fmla="*/ 1328468 w 6366294"/>
              <a:gd name="connsiteY5" fmla="*/ 17253 h 4623759"/>
              <a:gd name="connsiteX6" fmla="*/ 1276709 w 6366294"/>
              <a:gd name="connsiteY6" fmla="*/ 0 h 4623759"/>
              <a:gd name="connsiteX7" fmla="*/ 552090 w 6366294"/>
              <a:gd name="connsiteY7" fmla="*/ 17253 h 4623759"/>
              <a:gd name="connsiteX8" fmla="*/ 224287 w 6366294"/>
              <a:gd name="connsiteY8" fmla="*/ 69012 h 4623759"/>
              <a:gd name="connsiteX9" fmla="*/ 155275 w 6366294"/>
              <a:gd name="connsiteY9" fmla="*/ 172529 h 4623759"/>
              <a:gd name="connsiteX10" fmla="*/ 138023 w 6366294"/>
              <a:gd name="connsiteY10" fmla="*/ 258793 h 4623759"/>
              <a:gd name="connsiteX11" fmla="*/ 103517 w 6366294"/>
              <a:gd name="connsiteY11" fmla="*/ 310551 h 4623759"/>
              <a:gd name="connsiteX12" fmla="*/ 51758 w 6366294"/>
              <a:gd name="connsiteY12" fmla="*/ 465827 h 4623759"/>
              <a:gd name="connsiteX13" fmla="*/ 34506 w 6366294"/>
              <a:gd name="connsiteY13" fmla="*/ 517585 h 4623759"/>
              <a:gd name="connsiteX14" fmla="*/ 0 w 6366294"/>
              <a:gd name="connsiteY14" fmla="*/ 638355 h 4623759"/>
              <a:gd name="connsiteX15" fmla="*/ 17253 w 6366294"/>
              <a:gd name="connsiteY15" fmla="*/ 1138687 h 4623759"/>
              <a:gd name="connsiteX16" fmla="*/ 51758 w 6366294"/>
              <a:gd name="connsiteY16" fmla="*/ 1190446 h 4623759"/>
              <a:gd name="connsiteX17" fmla="*/ 69011 w 6366294"/>
              <a:gd name="connsiteY17" fmla="*/ 1242204 h 4623759"/>
              <a:gd name="connsiteX18" fmla="*/ 86264 w 6366294"/>
              <a:gd name="connsiteY18" fmla="*/ 1725283 h 4623759"/>
              <a:gd name="connsiteX19" fmla="*/ 103517 w 6366294"/>
              <a:gd name="connsiteY19" fmla="*/ 1777042 h 4623759"/>
              <a:gd name="connsiteX20" fmla="*/ 207034 w 6366294"/>
              <a:gd name="connsiteY20" fmla="*/ 1846053 h 4623759"/>
              <a:gd name="connsiteX21" fmla="*/ 310551 w 6366294"/>
              <a:gd name="connsiteY21" fmla="*/ 1880559 h 4623759"/>
              <a:gd name="connsiteX22" fmla="*/ 569343 w 6366294"/>
              <a:gd name="connsiteY22" fmla="*/ 1863306 h 4623759"/>
              <a:gd name="connsiteX23" fmla="*/ 621102 w 6366294"/>
              <a:gd name="connsiteY23" fmla="*/ 1846053 h 4623759"/>
              <a:gd name="connsiteX24" fmla="*/ 707366 w 6366294"/>
              <a:gd name="connsiteY24" fmla="*/ 1828800 h 4623759"/>
              <a:gd name="connsiteX25" fmla="*/ 759124 w 6366294"/>
              <a:gd name="connsiteY25" fmla="*/ 1794295 h 4623759"/>
              <a:gd name="connsiteX26" fmla="*/ 862641 w 6366294"/>
              <a:gd name="connsiteY26" fmla="*/ 1759789 h 4623759"/>
              <a:gd name="connsiteX27" fmla="*/ 1276709 w 6366294"/>
              <a:gd name="connsiteY27" fmla="*/ 1777042 h 4623759"/>
              <a:gd name="connsiteX28" fmla="*/ 1380226 w 6366294"/>
              <a:gd name="connsiteY28" fmla="*/ 1811548 h 4623759"/>
              <a:gd name="connsiteX29" fmla="*/ 1431985 w 6366294"/>
              <a:gd name="connsiteY29" fmla="*/ 1828800 h 4623759"/>
              <a:gd name="connsiteX30" fmla="*/ 1500996 w 6366294"/>
              <a:gd name="connsiteY30" fmla="*/ 1915064 h 4623759"/>
              <a:gd name="connsiteX31" fmla="*/ 1570007 w 6366294"/>
              <a:gd name="connsiteY31" fmla="*/ 2018581 h 4623759"/>
              <a:gd name="connsiteX32" fmla="*/ 1604513 w 6366294"/>
              <a:gd name="connsiteY32" fmla="*/ 2070340 h 4623759"/>
              <a:gd name="connsiteX33" fmla="*/ 1673524 w 6366294"/>
              <a:gd name="connsiteY33" fmla="*/ 2173857 h 4623759"/>
              <a:gd name="connsiteX34" fmla="*/ 1708030 w 6366294"/>
              <a:gd name="connsiteY34" fmla="*/ 2225615 h 4623759"/>
              <a:gd name="connsiteX35" fmla="*/ 1725283 w 6366294"/>
              <a:gd name="connsiteY35" fmla="*/ 2294627 h 4623759"/>
              <a:gd name="connsiteX36" fmla="*/ 1742536 w 6366294"/>
              <a:gd name="connsiteY36" fmla="*/ 2346385 h 4623759"/>
              <a:gd name="connsiteX37" fmla="*/ 1759789 w 6366294"/>
              <a:gd name="connsiteY37" fmla="*/ 2484408 h 4623759"/>
              <a:gd name="connsiteX38" fmla="*/ 1811547 w 6366294"/>
              <a:gd name="connsiteY38" fmla="*/ 2518914 h 4623759"/>
              <a:gd name="connsiteX39" fmla="*/ 1828800 w 6366294"/>
              <a:gd name="connsiteY39" fmla="*/ 2587925 h 4623759"/>
              <a:gd name="connsiteX40" fmla="*/ 1863306 w 6366294"/>
              <a:gd name="connsiteY40" fmla="*/ 2691442 h 4623759"/>
              <a:gd name="connsiteX41" fmla="*/ 1880558 w 6366294"/>
              <a:gd name="connsiteY41" fmla="*/ 3398808 h 4623759"/>
              <a:gd name="connsiteX42" fmla="*/ 2018581 w 6366294"/>
              <a:gd name="connsiteY42" fmla="*/ 3519578 h 4623759"/>
              <a:gd name="connsiteX43" fmla="*/ 2070339 w 6366294"/>
              <a:gd name="connsiteY43" fmla="*/ 3536831 h 4623759"/>
              <a:gd name="connsiteX44" fmla="*/ 2208362 w 6366294"/>
              <a:gd name="connsiteY44" fmla="*/ 3571336 h 4623759"/>
              <a:gd name="connsiteX45" fmla="*/ 2277373 w 6366294"/>
              <a:gd name="connsiteY45" fmla="*/ 3605842 h 4623759"/>
              <a:gd name="connsiteX46" fmla="*/ 2380890 w 6366294"/>
              <a:gd name="connsiteY46" fmla="*/ 3640348 h 4623759"/>
              <a:gd name="connsiteX47" fmla="*/ 2518913 w 6366294"/>
              <a:gd name="connsiteY47" fmla="*/ 3692106 h 4623759"/>
              <a:gd name="connsiteX48" fmla="*/ 2812211 w 6366294"/>
              <a:gd name="connsiteY48" fmla="*/ 3743864 h 4623759"/>
              <a:gd name="connsiteX49" fmla="*/ 2984739 w 6366294"/>
              <a:gd name="connsiteY49" fmla="*/ 3795623 h 4623759"/>
              <a:gd name="connsiteX50" fmla="*/ 3105509 w 6366294"/>
              <a:gd name="connsiteY50" fmla="*/ 3812876 h 4623759"/>
              <a:gd name="connsiteX51" fmla="*/ 3174521 w 6366294"/>
              <a:gd name="connsiteY51" fmla="*/ 3830129 h 4623759"/>
              <a:gd name="connsiteX52" fmla="*/ 3243532 w 6366294"/>
              <a:gd name="connsiteY52" fmla="*/ 3881887 h 4623759"/>
              <a:gd name="connsiteX53" fmla="*/ 3312543 w 6366294"/>
              <a:gd name="connsiteY53" fmla="*/ 3899140 h 4623759"/>
              <a:gd name="connsiteX54" fmla="*/ 3347049 w 6366294"/>
              <a:gd name="connsiteY54" fmla="*/ 3950898 h 4623759"/>
              <a:gd name="connsiteX55" fmla="*/ 3450566 w 6366294"/>
              <a:gd name="connsiteY55" fmla="*/ 3985404 h 4623759"/>
              <a:gd name="connsiteX56" fmla="*/ 3554083 w 6366294"/>
              <a:gd name="connsiteY56" fmla="*/ 4054415 h 4623759"/>
              <a:gd name="connsiteX57" fmla="*/ 3640347 w 6366294"/>
              <a:gd name="connsiteY57" fmla="*/ 4123427 h 4623759"/>
              <a:gd name="connsiteX58" fmla="*/ 3674853 w 6366294"/>
              <a:gd name="connsiteY58" fmla="*/ 4175185 h 4623759"/>
              <a:gd name="connsiteX59" fmla="*/ 3726611 w 6366294"/>
              <a:gd name="connsiteY59" fmla="*/ 4192438 h 4623759"/>
              <a:gd name="connsiteX60" fmla="*/ 3795623 w 6366294"/>
              <a:gd name="connsiteY60" fmla="*/ 4226944 h 4623759"/>
              <a:gd name="connsiteX61" fmla="*/ 3899139 w 6366294"/>
              <a:gd name="connsiteY61" fmla="*/ 4278702 h 4623759"/>
              <a:gd name="connsiteX62" fmla="*/ 4071668 w 6366294"/>
              <a:gd name="connsiteY62" fmla="*/ 4244197 h 4623759"/>
              <a:gd name="connsiteX63" fmla="*/ 4313207 w 6366294"/>
              <a:gd name="connsiteY63" fmla="*/ 4261449 h 4623759"/>
              <a:gd name="connsiteX64" fmla="*/ 4485736 w 6366294"/>
              <a:gd name="connsiteY64" fmla="*/ 4313208 h 4623759"/>
              <a:gd name="connsiteX65" fmla="*/ 4537494 w 6366294"/>
              <a:gd name="connsiteY65" fmla="*/ 4330461 h 4623759"/>
              <a:gd name="connsiteX66" fmla="*/ 4572000 w 6366294"/>
              <a:gd name="connsiteY66" fmla="*/ 4382219 h 4623759"/>
              <a:gd name="connsiteX67" fmla="*/ 4589253 w 6366294"/>
              <a:gd name="connsiteY67" fmla="*/ 4433978 h 4623759"/>
              <a:gd name="connsiteX68" fmla="*/ 4744528 w 6366294"/>
              <a:gd name="connsiteY68" fmla="*/ 4520242 h 4623759"/>
              <a:gd name="connsiteX69" fmla="*/ 4865298 w 6366294"/>
              <a:gd name="connsiteY69" fmla="*/ 4537495 h 4623759"/>
              <a:gd name="connsiteX70" fmla="*/ 5400136 w 6366294"/>
              <a:gd name="connsiteY70" fmla="*/ 4554748 h 4623759"/>
              <a:gd name="connsiteX71" fmla="*/ 5555411 w 6366294"/>
              <a:gd name="connsiteY71" fmla="*/ 4606506 h 4623759"/>
              <a:gd name="connsiteX72" fmla="*/ 5607170 w 6366294"/>
              <a:gd name="connsiteY72" fmla="*/ 4623759 h 4623759"/>
              <a:gd name="connsiteX73" fmla="*/ 5796951 w 6366294"/>
              <a:gd name="connsiteY73" fmla="*/ 4606506 h 4623759"/>
              <a:gd name="connsiteX74" fmla="*/ 5900468 w 6366294"/>
              <a:gd name="connsiteY74" fmla="*/ 4554748 h 4623759"/>
              <a:gd name="connsiteX75" fmla="*/ 5969479 w 6366294"/>
              <a:gd name="connsiteY75" fmla="*/ 4537495 h 4623759"/>
              <a:gd name="connsiteX76" fmla="*/ 6038490 w 6366294"/>
              <a:gd name="connsiteY76" fmla="*/ 4451231 h 4623759"/>
              <a:gd name="connsiteX77" fmla="*/ 6124755 w 6366294"/>
              <a:gd name="connsiteY77" fmla="*/ 4382219 h 4623759"/>
              <a:gd name="connsiteX78" fmla="*/ 6142007 w 6366294"/>
              <a:gd name="connsiteY78" fmla="*/ 4330461 h 4623759"/>
              <a:gd name="connsiteX79" fmla="*/ 6228272 w 6366294"/>
              <a:gd name="connsiteY79" fmla="*/ 4226944 h 4623759"/>
              <a:gd name="connsiteX80" fmla="*/ 6245524 w 6366294"/>
              <a:gd name="connsiteY80" fmla="*/ 4175185 h 4623759"/>
              <a:gd name="connsiteX81" fmla="*/ 6280030 w 6366294"/>
              <a:gd name="connsiteY81" fmla="*/ 4123427 h 4623759"/>
              <a:gd name="connsiteX82" fmla="*/ 6297283 w 6366294"/>
              <a:gd name="connsiteY82" fmla="*/ 3847381 h 4623759"/>
              <a:gd name="connsiteX83" fmla="*/ 6314536 w 6366294"/>
              <a:gd name="connsiteY83" fmla="*/ 3364302 h 4623759"/>
              <a:gd name="connsiteX84" fmla="*/ 6331789 w 6366294"/>
              <a:gd name="connsiteY84" fmla="*/ 3295291 h 4623759"/>
              <a:gd name="connsiteX85" fmla="*/ 6331789 w 6366294"/>
              <a:gd name="connsiteY85" fmla="*/ 2208363 h 4623759"/>
              <a:gd name="connsiteX86" fmla="*/ 6366294 w 6366294"/>
              <a:gd name="connsiteY86" fmla="*/ 1949570 h 4623759"/>
              <a:gd name="connsiteX87" fmla="*/ 6331789 w 6366294"/>
              <a:gd name="connsiteY87" fmla="*/ 1708031 h 4623759"/>
              <a:gd name="connsiteX88" fmla="*/ 6297283 w 6366294"/>
              <a:gd name="connsiteY88" fmla="*/ 1656272 h 4623759"/>
              <a:gd name="connsiteX89" fmla="*/ 6245524 w 6366294"/>
              <a:gd name="connsiteY89" fmla="*/ 1604514 h 4623759"/>
              <a:gd name="connsiteX90" fmla="*/ 6193766 w 6366294"/>
              <a:gd name="connsiteY90" fmla="*/ 1500997 h 4623759"/>
              <a:gd name="connsiteX91" fmla="*/ 5693434 w 6366294"/>
              <a:gd name="connsiteY91" fmla="*/ 1449238 h 4623759"/>
              <a:gd name="connsiteX92" fmla="*/ 4399472 w 6366294"/>
              <a:gd name="connsiteY92" fmla="*/ 1449238 h 4623759"/>
              <a:gd name="connsiteX93" fmla="*/ 4382219 w 6366294"/>
              <a:gd name="connsiteY93" fmla="*/ 1345721 h 4623759"/>
              <a:gd name="connsiteX94" fmla="*/ 4261449 w 6366294"/>
              <a:gd name="connsiteY94" fmla="*/ 1224951 h 4623759"/>
              <a:gd name="connsiteX95" fmla="*/ 4175185 w 6366294"/>
              <a:gd name="connsiteY95" fmla="*/ 1104181 h 4623759"/>
              <a:gd name="connsiteX96" fmla="*/ 4123426 w 6366294"/>
              <a:gd name="connsiteY96" fmla="*/ 1086929 h 4623759"/>
              <a:gd name="connsiteX97" fmla="*/ 4054415 w 6366294"/>
              <a:gd name="connsiteY97" fmla="*/ 1017917 h 4623759"/>
              <a:gd name="connsiteX98" fmla="*/ 4002656 w 6366294"/>
              <a:gd name="connsiteY98" fmla="*/ 948906 h 4623759"/>
              <a:gd name="connsiteX99" fmla="*/ 3950898 w 6366294"/>
              <a:gd name="connsiteY99" fmla="*/ 914400 h 4623759"/>
              <a:gd name="connsiteX100" fmla="*/ 3916392 w 6366294"/>
              <a:gd name="connsiteY100" fmla="*/ 862642 h 4623759"/>
              <a:gd name="connsiteX101" fmla="*/ 3864634 w 6366294"/>
              <a:gd name="connsiteY101" fmla="*/ 845389 h 4623759"/>
              <a:gd name="connsiteX102" fmla="*/ 3795623 w 6366294"/>
              <a:gd name="connsiteY102" fmla="*/ 810883 h 4623759"/>
              <a:gd name="connsiteX103" fmla="*/ 3743864 w 6366294"/>
              <a:gd name="connsiteY103" fmla="*/ 776378 h 4623759"/>
              <a:gd name="connsiteX104" fmla="*/ 3640347 w 6366294"/>
              <a:gd name="connsiteY104" fmla="*/ 741872 h 4623759"/>
              <a:gd name="connsiteX105" fmla="*/ 3502324 w 6366294"/>
              <a:gd name="connsiteY105" fmla="*/ 690114 h 4623759"/>
              <a:gd name="connsiteX106" fmla="*/ 3450566 w 6366294"/>
              <a:gd name="connsiteY106" fmla="*/ 655608 h 4623759"/>
              <a:gd name="connsiteX107" fmla="*/ 3398807 w 6366294"/>
              <a:gd name="connsiteY107" fmla="*/ 638355 h 4623759"/>
              <a:gd name="connsiteX108" fmla="*/ 3260785 w 6366294"/>
              <a:gd name="connsiteY108" fmla="*/ 603849 h 4623759"/>
              <a:gd name="connsiteX109" fmla="*/ 3053751 w 6366294"/>
              <a:gd name="connsiteY109" fmla="*/ 569344 h 4623759"/>
              <a:gd name="connsiteX110" fmla="*/ 2984739 w 6366294"/>
              <a:gd name="connsiteY110" fmla="*/ 552091 h 4623759"/>
              <a:gd name="connsiteX111" fmla="*/ 2932981 w 6366294"/>
              <a:gd name="connsiteY111" fmla="*/ 534838 h 4623759"/>
              <a:gd name="connsiteX112" fmla="*/ 2794958 w 6366294"/>
              <a:gd name="connsiteY112" fmla="*/ 517585 h 4623759"/>
              <a:gd name="connsiteX113" fmla="*/ 2743200 w 6366294"/>
              <a:gd name="connsiteY113" fmla="*/ 483080 h 4623759"/>
              <a:gd name="connsiteX114" fmla="*/ 2398143 w 6366294"/>
              <a:gd name="connsiteY114" fmla="*/ 448574 h 4623759"/>
              <a:gd name="connsiteX115" fmla="*/ 2311879 w 6366294"/>
              <a:gd name="connsiteY115" fmla="*/ 431321 h 4623759"/>
              <a:gd name="connsiteX116" fmla="*/ 2242868 w 6366294"/>
              <a:gd name="connsiteY116" fmla="*/ 414068 h 4623759"/>
              <a:gd name="connsiteX117" fmla="*/ 2139351 w 6366294"/>
              <a:gd name="connsiteY117" fmla="*/ 396815 h 4623759"/>
              <a:gd name="connsiteX118" fmla="*/ 2035834 w 6366294"/>
              <a:gd name="connsiteY118" fmla="*/ 362310 h 4623759"/>
              <a:gd name="connsiteX119" fmla="*/ 1984075 w 6366294"/>
              <a:gd name="connsiteY119" fmla="*/ 327804 h 4623759"/>
              <a:gd name="connsiteX120" fmla="*/ 1932317 w 6366294"/>
              <a:gd name="connsiteY120" fmla="*/ 310551 h 4623759"/>
              <a:gd name="connsiteX121" fmla="*/ 1811547 w 6366294"/>
              <a:gd name="connsiteY121" fmla="*/ 258793 h 4623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</a:cxnLst>
            <a:rect l="l" t="t" r="r" b="b"/>
            <a:pathLst>
              <a:path w="6366294" h="4623759">
                <a:moveTo>
                  <a:pt x="1811547" y="258793"/>
                </a:moveTo>
                <a:cubicBezTo>
                  <a:pt x="1777041" y="238665"/>
                  <a:pt x="1751322" y="215820"/>
                  <a:pt x="1725283" y="189781"/>
                </a:cubicBezTo>
                <a:cubicBezTo>
                  <a:pt x="1710621" y="175119"/>
                  <a:pt x="1708360" y="149013"/>
                  <a:pt x="1690777" y="138023"/>
                </a:cubicBezTo>
                <a:cubicBezTo>
                  <a:pt x="1659933" y="118746"/>
                  <a:pt x="1621766" y="115019"/>
                  <a:pt x="1587260" y="103517"/>
                </a:cubicBezTo>
                <a:lnTo>
                  <a:pt x="1483743" y="69012"/>
                </a:lnTo>
                <a:lnTo>
                  <a:pt x="1328468" y="17253"/>
                </a:lnTo>
                <a:lnTo>
                  <a:pt x="1276709" y="0"/>
                </a:lnTo>
                <a:lnTo>
                  <a:pt x="552090" y="17253"/>
                </a:lnTo>
                <a:cubicBezTo>
                  <a:pt x="268501" y="27032"/>
                  <a:pt x="349797" y="-14663"/>
                  <a:pt x="224287" y="69012"/>
                </a:cubicBezTo>
                <a:lnTo>
                  <a:pt x="155275" y="172529"/>
                </a:lnTo>
                <a:cubicBezTo>
                  <a:pt x="139009" y="196928"/>
                  <a:pt x="148319" y="231336"/>
                  <a:pt x="138023" y="258793"/>
                </a:cubicBezTo>
                <a:cubicBezTo>
                  <a:pt x="130742" y="278208"/>
                  <a:pt x="115019" y="293298"/>
                  <a:pt x="103517" y="310551"/>
                </a:cubicBezTo>
                <a:lnTo>
                  <a:pt x="51758" y="465827"/>
                </a:lnTo>
                <a:cubicBezTo>
                  <a:pt x="46007" y="483080"/>
                  <a:pt x="38917" y="499942"/>
                  <a:pt x="34506" y="517585"/>
                </a:cubicBezTo>
                <a:cubicBezTo>
                  <a:pt x="12842" y="604240"/>
                  <a:pt x="24752" y="564102"/>
                  <a:pt x="0" y="638355"/>
                </a:cubicBezTo>
                <a:cubicBezTo>
                  <a:pt x="5751" y="805132"/>
                  <a:pt x="1677" y="972539"/>
                  <a:pt x="17253" y="1138687"/>
                </a:cubicBezTo>
                <a:cubicBezTo>
                  <a:pt x="19188" y="1159332"/>
                  <a:pt x="42485" y="1171900"/>
                  <a:pt x="51758" y="1190446"/>
                </a:cubicBezTo>
                <a:cubicBezTo>
                  <a:pt x="59891" y="1206712"/>
                  <a:pt x="63260" y="1224951"/>
                  <a:pt x="69011" y="1242204"/>
                </a:cubicBezTo>
                <a:cubicBezTo>
                  <a:pt x="74762" y="1403230"/>
                  <a:pt x="75890" y="1564488"/>
                  <a:pt x="86264" y="1725283"/>
                </a:cubicBezTo>
                <a:cubicBezTo>
                  <a:pt x="87435" y="1743432"/>
                  <a:pt x="90657" y="1764182"/>
                  <a:pt x="103517" y="1777042"/>
                </a:cubicBezTo>
                <a:cubicBezTo>
                  <a:pt x="132841" y="1806366"/>
                  <a:pt x="172528" y="1823049"/>
                  <a:pt x="207034" y="1846053"/>
                </a:cubicBezTo>
                <a:cubicBezTo>
                  <a:pt x="237298" y="1866229"/>
                  <a:pt x="310551" y="1880559"/>
                  <a:pt x="310551" y="1880559"/>
                </a:cubicBezTo>
                <a:cubicBezTo>
                  <a:pt x="396815" y="1874808"/>
                  <a:pt x="483416" y="1872854"/>
                  <a:pt x="569343" y="1863306"/>
                </a:cubicBezTo>
                <a:cubicBezTo>
                  <a:pt x="587418" y="1861298"/>
                  <a:pt x="603459" y="1850464"/>
                  <a:pt x="621102" y="1846053"/>
                </a:cubicBezTo>
                <a:cubicBezTo>
                  <a:pt x="649551" y="1838941"/>
                  <a:pt x="678611" y="1834551"/>
                  <a:pt x="707366" y="1828800"/>
                </a:cubicBezTo>
                <a:cubicBezTo>
                  <a:pt x="724619" y="1817298"/>
                  <a:pt x="740176" y="1802716"/>
                  <a:pt x="759124" y="1794295"/>
                </a:cubicBezTo>
                <a:cubicBezTo>
                  <a:pt x="792361" y="1779523"/>
                  <a:pt x="862641" y="1759789"/>
                  <a:pt x="862641" y="1759789"/>
                </a:cubicBezTo>
                <a:cubicBezTo>
                  <a:pt x="1000664" y="1765540"/>
                  <a:pt x="1139252" y="1763296"/>
                  <a:pt x="1276709" y="1777042"/>
                </a:cubicBezTo>
                <a:cubicBezTo>
                  <a:pt x="1312901" y="1780661"/>
                  <a:pt x="1345720" y="1800046"/>
                  <a:pt x="1380226" y="1811548"/>
                </a:cubicBezTo>
                <a:lnTo>
                  <a:pt x="1431985" y="1828800"/>
                </a:lnTo>
                <a:cubicBezTo>
                  <a:pt x="1470838" y="1945360"/>
                  <a:pt x="1416954" y="1819016"/>
                  <a:pt x="1500996" y="1915064"/>
                </a:cubicBezTo>
                <a:cubicBezTo>
                  <a:pt x="1528305" y="1946274"/>
                  <a:pt x="1547003" y="1984075"/>
                  <a:pt x="1570007" y="2018581"/>
                </a:cubicBezTo>
                <a:lnTo>
                  <a:pt x="1604513" y="2070340"/>
                </a:lnTo>
                <a:lnTo>
                  <a:pt x="1673524" y="2173857"/>
                </a:lnTo>
                <a:lnTo>
                  <a:pt x="1708030" y="2225615"/>
                </a:lnTo>
                <a:cubicBezTo>
                  <a:pt x="1713781" y="2248619"/>
                  <a:pt x="1718769" y="2271827"/>
                  <a:pt x="1725283" y="2294627"/>
                </a:cubicBezTo>
                <a:cubicBezTo>
                  <a:pt x="1730279" y="2312113"/>
                  <a:pt x="1739283" y="2328492"/>
                  <a:pt x="1742536" y="2346385"/>
                </a:cubicBezTo>
                <a:cubicBezTo>
                  <a:pt x="1750830" y="2392003"/>
                  <a:pt x="1742569" y="2441358"/>
                  <a:pt x="1759789" y="2484408"/>
                </a:cubicBezTo>
                <a:cubicBezTo>
                  <a:pt x="1767490" y="2503660"/>
                  <a:pt x="1794294" y="2507412"/>
                  <a:pt x="1811547" y="2518914"/>
                </a:cubicBezTo>
                <a:cubicBezTo>
                  <a:pt x="1817298" y="2541918"/>
                  <a:pt x="1821986" y="2565213"/>
                  <a:pt x="1828800" y="2587925"/>
                </a:cubicBezTo>
                <a:cubicBezTo>
                  <a:pt x="1839252" y="2622763"/>
                  <a:pt x="1863306" y="2691442"/>
                  <a:pt x="1863306" y="2691442"/>
                </a:cubicBezTo>
                <a:cubicBezTo>
                  <a:pt x="1869057" y="2927231"/>
                  <a:pt x="1864514" y="3163496"/>
                  <a:pt x="1880558" y="3398808"/>
                </a:cubicBezTo>
                <a:cubicBezTo>
                  <a:pt x="1883981" y="3449013"/>
                  <a:pt x="2005986" y="3511181"/>
                  <a:pt x="2018581" y="3519578"/>
                </a:cubicBezTo>
                <a:cubicBezTo>
                  <a:pt x="2033713" y="3529666"/>
                  <a:pt x="2052696" y="3532420"/>
                  <a:pt x="2070339" y="3536831"/>
                </a:cubicBezTo>
                <a:cubicBezTo>
                  <a:pt x="2135154" y="3553035"/>
                  <a:pt x="2153146" y="3547672"/>
                  <a:pt x="2208362" y="3571336"/>
                </a:cubicBezTo>
                <a:cubicBezTo>
                  <a:pt x="2232001" y="3581467"/>
                  <a:pt x="2253494" y="3596290"/>
                  <a:pt x="2277373" y="3605842"/>
                </a:cubicBezTo>
                <a:cubicBezTo>
                  <a:pt x="2311144" y="3619350"/>
                  <a:pt x="2348358" y="3624082"/>
                  <a:pt x="2380890" y="3640348"/>
                </a:cubicBezTo>
                <a:cubicBezTo>
                  <a:pt x="2471110" y="3685457"/>
                  <a:pt x="2424951" y="3668615"/>
                  <a:pt x="2518913" y="3692106"/>
                </a:cubicBezTo>
                <a:cubicBezTo>
                  <a:pt x="2650665" y="3779940"/>
                  <a:pt x="2500041" y="3691836"/>
                  <a:pt x="2812211" y="3743864"/>
                </a:cubicBezTo>
                <a:cubicBezTo>
                  <a:pt x="2871436" y="3753735"/>
                  <a:pt x="2926294" y="3781871"/>
                  <a:pt x="2984739" y="3795623"/>
                </a:cubicBezTo>
                <a:cubicBezTo>
                  <a:pt x="3024323" y="3804937"/>
                  <a:pt x="3065500" y="3805602"/>
                  <a:pt x="3105509" y="3812876"/>
                </a:cubicBezTo>
                <a:cubicBezTo>
                  <a:pt x="3128839" y="3817118"/>
                  <a:pt x="3151517" y="3824378"/>
                  <a:pt x="3174521" y="3830129"/>
                </a:cubicBezTo>
                <a:cubicBezTo>
                  <a:pt x="3197525" y="3847382"/>
                  <a:pt x="3217813" y="3869028"/>
                  <a:pt x="3243532" y="3881887"/>
                </a:cubicBezTo>
                <a:cubicBezTo>
                  <a:pt x="3264740" y="3892491"/>
                  <a:pt x="3292814" y="3885987"/>
                  <a:pt x="3312543" y="3899140"/>
                </a:cubicBezTo>
                <a:cubicBezTo>
                  <a:pt x="3329796" y="3910642"/>
                  <a:pt x="3329466" y="3939908"/>
                  <a:pt x="3347049" y="3950898"/>
                </a:cubicBezTo>
                <a:cubicBezTo>
                  <a:pt x="3377893" y="3970175"/>
                  <a:pt x="3450566" y="3985404"/>
                  <a:pt x="3450566" y="3985404"/>
                </a:cubicBezTo>
                <a:cubicBezTo>
                  <a:pt x="3485072" y="4008408"/>
                  <a:pt x="3531079" y="4019909"/>
                  <a:pt x="3554083" y="4054415"/>
                </a:cubicBezTo>
                <a:cubicBezTo>
                  <a:pt x="3598677" y="4121306"/>
                  <a:pt x="3568918" y="4099617"/>
                  <a:pt x="3640347" y="4123427"/>
                </a:cubicBezTo>
                <a:cubicBezTo>
                  <a:pt x="3651849" y="4140680"/>
                  <a:pt x="3658661" y="4162232"/>
                  <a:pt x="3674853" y="4175185"/>
                </a:cubicBezTo>
                <a:cubicBezTo>
                  <a:pt x="3689054" y="4186546"/>
                  <a:pt x="3709896" y="4185274"/>
                  <a:pt x="3726611" y="4192438"/>
                </a:cubicBezTo>
                <a:cubicBezTo>
                  <a:pt x="3750251" y="4202569"/>
                  <a:pt x="3773292" y="4214184"/>
                  <a:pt x="3795623" y="4226944"/>
                </a:cubicBezTo>
                <a:cubicBezTo>
                  <a:pt x="3889269" y="4280456"/>
                  <a:pt x="3804243" y="4247069"/>
                  <a:pt x="3899139" y="4278702"/>
                </a:cubicBezTo>
                <a:cubicBezTo>
                  <a:pt x="3962880" y="4257455"/>
                  <a:pt x="3992366" y="4244197"/>
                  <a:pt x="4071668" y="4244197"/>
                </a:cubicBezTo>
                <a:cubicBezTo>
                  <a:pt x="4152386" y="4244197"/>
                  <a:pt x="4232694" y="4255698"/>
                  <a:pt x="4313207" y="4261449"/>
                </a:cubicBezTo>
                <a:cubicBezTo>
                  <a:pt x="4417504" y="4287523"/>
                  <a:pt x="4359725" y="4271204"/>
                  <a:pt x="4485736" y="4313208"/>
                </a:cubicBezTo>
                <a:lnTo>
                  <a:pt x="4537494" y="4330461"/>
                </a:lnTo>
                <a:cubicBezTo>
                  <a:pt x="4548996" y="4347714"/>
                  <a:pt x="4562727" y="4363673"/>
                  <a:pt x="4572000" y="4382219"/>
                </a:cubicBezTo>
                <a:cubicBezTo>
                  <a:pt x="4580133" y="4398485"/>
                  <a:pt x="4576393" y="4421118"/>
                  <a:pt x="4589253" y="4433978"/>
                </a:cubicBezTo>
                <a:cubicBezTo>
                  <a:pt x="4623839" y="4468564"/>
                  <a:pt x="4690291" y="4509395"/>
                  <a:pt x="4744528" y="4520242"/>
                </a:cubicBezTo>
                <a:cubicBezTo>
                  <a:pt x="4784404" y="4528217"/>
                  <a:pt x="4824689" y="4535358"/>
                  <a:pt x="4865298" y="4537495"/>
                </a:cubicBezTo>
                <a:cubicBezTo>
                  <a:pt x="5043424" y="4546870"/>
                  <a:pt x="5221857" y="4548997"/>
                  <a:pt x="5400136" y="4554748"/>
                </a:cubicBezTo>
                <a:lnTo>
                  <a:pt x="5555411" y="4606506"/>
                </a:lnTo>
                <a:lnTo>
                  <a:pt x="5607170" y="4623759"/>
                </a:lnTo>
                <a:cubicBezTo>
                  <a:pt x="5670430" y="4618008"/>
                  <a:pt x="5734068" y="4615489"/>
                  <a:pt x="5796951" y="4606506"/>
                </a:cubicBezTo>
                <a:cubicBezTo>
                  <a:pt x="5869645" y="4596121"/>
                  <a:pt x="5832135" y="4584033"/>
                  <a:pt x="5900468" y="4554748"/>
                </a:cubicBezTo>
                <a:cubicBezTo>
                  <a:pt x="5922262" y="4545408"/>
                  <a:pt x="5946475" y="4543246"/>
                  <a:pt x="5969479" y="4537495"/>
                </a:cubicBezTo>
                <a:cubicBezTo>
                  <a:pt x="6003067" y="4436731"/>
                  <a:pt x="5960452" y="4529269"/>
                  <a:pt x="6038490" y="4451231"/>
                </a:cubicBezTo>
                <a:cubicBezTo>
                  <a:pt x="6116529" y="4373192"/>
                  <a:pt x="6023991" y="4415807"/>
                  <a:pt x="6124755" y="4382219"/>
                </a:cubicBezTo>
                <a:cubicBezTo>
                  <a:pt x="6130506" y="4364966"/>
                  <a:pt x="6133874" y="4346727"/>
                  <a:pt x="6142007" y="4330461"/>
                </a:cubicBezTo>
                <a:cubicBezTo>
                  <a:pt x="6166027" y="4282420"/>
                  <a:pt x="6190115" y="4265101"/>
                  <a:pt x="6228272" y="4226944"/>
                </a:cubicBezTo>
                <a:cubicBezTo>
                  <a:pt x="6234023" y="4209691"/>
                  <a:pt x="6237391" y="4191451"/>
                  <a:pt x="6245524" y="4175185"/>
                </a:cubicBezTo>
                <a:cubicBezTo>
                  <a:pt x="6254797" y="4156639"/>
                  <a:pt x="6276796" y="4143909"/>
                  <a:pt x="6280030" y="4123427"/>
                </a:cubicBezTo>
                <a:cubicBezTo>
                  <a:pt x="6294409" y="4032360"/>
                  <a:pt x="6293097" y="3939481"/>
                  <a:pt x="6297283" y="3847381"/>
                </a:cubicBezTo>
                <a:cubicBezTo>
                  <a:pt x="6304600" y="3686418"/>
                  <a:pt x="6304485" y="3525117"/>
                  <a:pt x="6314536" y="3364302"/>
                </a:cubicBezTo>
                <a:cubicBezTo>
                  <a:pt x="6316015" y="3340637"/>
                  <a:pt x="6326038" y="3318295"/>
                  <a:pt x="6331789" y="3295291"/>
                </a:cubicBezTo>
                <a:cubicBezTo>
                  <a:pt x="6377795" y="2743197"/>
                  <a:pt x="6331789" y="3380819"/>
                  <a:pt x="6331789" y="2208363"/>
                </a:cubicBezTo>
                <a:cubicBezTo>
                  <a:pt x="6331789" y="2039492"/>
                  <a:pt x="6332069" y="2052244"/>
                  <a:pt x="6366294" y="1949570"/>
                </a:cubicBezTo>
                <a:cubicBezTo>
                  <a:pt x="6361887" y="1901095"/>
                  <a:pt x="6364978" y="1774410"/>
                  <a:pt x="6331789" y="1708031"/>
                </a:cubicBezTo>
                <a:cubicBezTo>
                  <a:pt x="6322516" y="1689485"/>
                  <a:pt x="6310558" y="1672201"/>
                  <a:pt x="6297283" y="1656272"/>
                </a:cubicBezTo>
                <a:cubicBezTo>
                  <a:pt x="6281663" y="1637528"/>
                  <a:pt x="6262777" y="1621767"/>
                  <a:pt x="6245524" y="1604514"/>
                </a:cubicBezTo>
                <a:cubicBezTo>
                  <a:pt x="6236123" y="1576311"/>
                  <a:pt x="6221932" y="1518601"/>
                  <a:pt x="6193766" y="1500997"/>
                </a:cubicBezTo>
                <a:cubicBezTo>
                  <a:pt x="6079561" y="1429619"/>
                  <a:pt x="5708291" y="1449884"/>
                  <a:pt x="5693434" y="1449238"/>
                </a:cubicBezTo>
                <a:cubicBezTo>
                  <a:pt x="5678341" y="1449566"/>
                  <a:pt x="4568043" y="1488571"/>
                  <a:pt x="4399472" y="1449238"/>
                </a:cubicBezTo>
                <a:cubicBezTo>
                  <a:pt x="4365405" y="1441289"/>
                  <a:pt x="4395211" y="1378201"/>
                  <a:pt x="4382219" y="1345721"/>
                </a:cubicBezTo>
                <a:cubicBezTo>
                  <a:pt x="4359216" y="1288213"/>
                  <a:pt x="4307455" y="1259456"/>
                  <a:pt x="4261449" y="1224951"/>
                </a:cubicBezTo>
                <a:cubicBezTo>
                  <a:pt x="4234465" y="1170983"/>
                  <a:pt x="4227641" y="1139152"/>
                  <a:pt x="4175185" y="1104181"/>
                </a:cubicBezTo>
                <a:cubicBezTo>
                  <a:pt x="4160053" y="1094093"/>
                  <a:pt x="4140679" y="1092680"/>
                  <a:pt x="4123426" y="1086929"/>
                </a:cubicBezTo>
                <a:cubicBezTo>
                  <a:pt x="4100422" y="1063925"/>
                  <a:pt x="4075838" y="1042400"/>
                  <a:pt x="4054415" y="1017917"/>
                </a:cubicBezTo>
                <a:cubicBezTo>
                  <a:pt x="4035480" y="996277"/>
                  <a:pt x="4022989" y="969239"/>
                  <a:pt x="4002656" y="948906"/>
                </a:cubicBezTo>
                <a:cubicBezTo>
                  <a:pt x="3987994" y="934244"/>
                  <a:pt x="3968151" y="925902"/>
                  <a:pt x="3950898" y="914400"/>
                </a:cubicBezTo>
                <a:cubicBezTo>
                  <a:pt x="3939396" y="897147"/>
                  <a:pt x="3932584" y="875595"/>
                  <a:pt x="3916392" y="862642"/>
                </a:cubicBezTo>
                <a:cubicBezTo>
                  <a:pt x="3902191" y="851281"/>
                  <a:pt x="3881349" y="852553"/>
                  <a:pt x="3864634" y="845389"/>
                </a:cubicBezTo>
                <a:cubicBezTo>
                  <a:pt x="3840995" y="835258"/>
                  <a:pt x="3817953" y="823643"/>
                  <a:pt x="3795623" y="810883"/>
                </a:cubicBezTo>
                <a:cubicBezTo>
                  <a:pt x="3777620" y="800595"/>
                  <a:pt x="3762812" y="784799"/>
                  <a:pt x="3743864" y="776378"/>
                </a:cubicBezTo>
                <a:cubicBezTo>
                  <a:pt x="3710627" y="761606"/>
                  <a:pt x="3674853" y="753374"/>
                  <a:pt x="3640347" y="741872"/>
                </a:cubicBezTo>
                <a:cubicBezTo>
                  <a:pt x="3595557" y="726942"/>
                  <a:pt x="3543574" y="710739"/>
                  <a:pt x="3502324" y="690114"/>
                </a:cubicBezTo>
                <a:cubicBezTo>
                  <a:pt x="3483778" y="680841"/>
                  <a:pt x="3469112" y="664881"/>
                  <a:pt x="3450566" y="655608"/>
                </a:cubicBezTo>
                <a:cubicBezTo>
                  <a:pt x="3434300" y="647475"/>
                  <a:pt x="3416352" y="643140"/>
                  <a:pt x="3398807" y="638355"/>
                </a:cubicBezTo>
                <a:cubicBezTo>
                  <a:pt x="3353055" y="625877"/>
                  <a:pt x="3305775" y="618845"/>
                  <a:pt x="3260785" y="603849"/>
                </a:cubicBezTo>
                <a:cubicBezTo>
                  <a:pt x="3159621" y="570130"/>
                  <a:pt x="3227101" y="588605"/>
                  <a:pt x="3053751" y="569344"/>
                </a:cubicBezTo>
                <a:cubicBezTo>
                  <a:pt x="3030747" y="563593"/>
                  <a:pt x="3007539" y="558605"/>
                  <a:pt x="2984739" y="552091"/>
                </a:cubicBezTo>
                <a:cubicBezTo>
                  <a:pt x="2967253" y="547095"/>
                  <a:pt x="2950874" y="538091"/>
                  <a:pt x="2932981" y="534838"/>
                </a:cubicBezTo>
                <a:cubicBezTo>
                  <a:pt x="2887363" y="526544"/>
                  <a:pt x="2840966" y="523336"/>
                  <a:pt x="2794958" y="517585"/>
                </a:cubicBezTo>
                <a:cubicBezTo>
                  <a:pt x="2777705" y="506083"/>
                  <a:pt x="2763061" y="489038"/>
                  <a:pt x="2743200" y="483080"/>
                </a:cubicBezTo>
                <a:cubicBezTo>
                  <a:pt x="2685563" y="465789"/>
                  <a:pt x="2409691" y="449462"/>
                  <a:pt x="2398143" y="448574"/>
                </a:cubicBezTo>
                <a:cubicBezTo>
                  <a:pt x="2369388" y="442823"/>
                  <a:pt x="2340505" y="437682"/>
                  <a:pt x="2311879" y="431321"/>
                </a:cubicBezTo>
                <a:cubicBezTo>
                  <a:pt x="2288732" y="426177"/>
                  <a:pt x="2266119" y="418718"/>
                  <a:pt x="2242868" y="414068"/>
                </a:cubicBezTo>
                <a:cubicBezTo>
                  <a:pt x="2208566" y="407207"/>
                  <a:pt x="2173288" y="405299"/>
                  <a:pt x="2139351" y="396815"/>
                </a:cubicBezTo>
                <a:cubicBezTo>
                  <a:pt x="2104065" y="387994"/>
                  <a:pt x="2070340" y="373812"/>
                  <a:pt x="2035834" y="362310"/>
                </a:cubicBezTo>
                <a:cubicBezTo>
                  <a:pt x="2016163" y="355753"/>
                  <a:pt x="2002621" y="337077"/>
                  <a:pt x="1984075" y="327804"/>
                </a:cubicBezTo>
                <a:cubicBezTo>
                  <a:pt x="1967809" y="319671"/>
                  <a:pt x="1948583" y="318684"/>
                  <a:pt x="1932317" y="310551"/>
                </a:cubicBezTo>
                <a:cubicBezTo>
                  <a:pt x="1888785" y="288785"/>
                  <a:pt x="1846053" y="278921"/>
                  <a:pt x="1811547" y="258793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6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refinement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high-level/abstract</a:t>
            </a:r>
          </a:p>
          <a:p>
            <a:pPr lvl="1"/>
            <a:r>
              <a:rPr lang="en-US" dirty="0" smtClean="0"/>
              <a:t>shipment</a:t>
            </a:r>
          </a:p>
          <a:p>
            <a:r>
              <a:rPr lang="en-US" dirty="0" smtClean="0"/>
              <a:t>Add detail – features and attributes</a:t>
            </a:r>
          </a:p>
          <a:p>
            <a:pPr lvl="1"/>
            <a:r>
              <a:rPr lang="en-US" dirty="0" smtClean="0"/>
              <a:t>Air freight shipment</a:t>
            </a:r>
          </a:p>
          <a:p>
            <a:pPr lvl="1"/>
            <a:r>
              <a:rPr lang="en-US" dirty="0" smtClean="0"/>
              <a:t>One-day, Priority, Standard </a:t>
            </a:r>
          </a:p>
          <a:p>
            <a:r>
              <a:rPr lang="en-US" dirty="0" smtClean="0"/>
              <a:t>Iterative approach </a:t>
            </a:r>
          </a:p>
          <a:p>
            <a:pPr lvl="1"/>
            <a:r>
              <a:rPr lang="en-US" dirty="0" smtClean="0"/>
              <a:t>Basic concept</a:t>
            </a:r>
          </a:p>
          <a:p>
            <a:pPr lvl="1"/>
            <a:r>
              <a:rPr lang="en-US" dirty="0" smtClean="0"/>
              <a:t>Errors and error flows</a:t>
            </a:r>
          </a:p>
          <a:p>
            <a:pPr lvl="1"/>
            <a:r>
              <a:rPr lang="en-US" dirty="0" smtClean="0"/>
              <a:t>Special case flows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8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Provide a set of </a:t>
            </a:r>
            <a:r>
              <a:rPr lang="en-US" sz="2800" dirty="0" err="1" smtClean="0"/>
              <a:t>reqspec</a:t>
            </a:r>
            <a:r>
              <a:rPr lang="en-US" sz="2800" dirty="0" smtClean="0"/>
              <a:t> requirements that define your project</a:t>
            </a:r>
          </a:p>
          <a:p>
            <a:r>
              <a:rPr lang="en-US" sz="2800" dirty="0" smtClean="0"/>
              <a:t>Relate the requirements to your reference architecture</a:t>
            </a:r>
          </a:p>
          <a:p>
            <a:r>
              <a:rPr lang="en-US" sz="2800" dirty="0" smtClean="0"/>
              <a:t>Provide a set of milestones that lead to a fully specified, fully analyzed, and evaluated architecture</a:t>
            </a:r>
          </a:p>
          <a:p>
            <a:r>
              <a:rPr lang="en-US" sz="2800" dirty="0" smtClean="0"/>
              <a:t>The last milestone should be a presentation on or about April 24, 2019.</a:t>
            </a:r>
          </a:p>
          <a:p>
            <a:r>
              <a:rPr lang="en-US" sz="2800" dirty="0" smtClean="0"/>
              <a:t>This assignment is due by 11:59PM, Wed, February 13, 2019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60353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Analog thermostat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Metal coil changes shape as temperature changes</a:t>
            </a:r>
          </a:p>
          <a:p>
            <a:r>
              <a:rPr lang="en-US" dirty="0" smtClean="0"/>
              <a:t>This tilts a vial of mercury to make contact</a:t>
            </a:r>
            <a:endParaRPr lang="en-US" dirty="0"/>
          </a:p>
        </p:txBody>
      </p:sp>
      <p:pic>
        <p:nvPicPr>
          <p:cNvPr id="4098" name="Picture 2" descr="Heat anticipator component of a room thermost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286805"/>
            <a:ext cx="3660475" cy="3571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izzy Duckling Diary: &lt;strong&gt;Sun&lt;/strong&gt; &lt;strong&gt;sun&lt;/strong&gt; &amp; &lt;strong&gt;sun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505200"/>
            <a:ext cx="1447800" cy="1447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90800" y="5072402"/>
            <a:ext cx="2236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Heat expands metal</a:t>
            </a:r>
          </a:p>
          <a:p>
            <a:r>
              <a:rPr lang="en-US" dirty="0"/>
              <a:t>c</a:t>
            </a:r>
            <a:r>
              <a:rPr lang="en-US" dirty="0" smtClean="0"/>
              <a:t>ontinuously.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9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thermostat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thermistor is a resistor with variable resistance depending on the temperature</a:t>
            </a:r>
          </a:p>
          <a:p>
            <a:r>
              <a:rPr lang="en-US" dirty="0" smtClean="0"/>
              <a:t>Requires power, more sensitive</a:t>
            </a:r>
          </a:p>
          <a:p>
            <a:r>
              <a:rPr lang="en-US" dirty="0" smtClean="0"/>
              <a:t>Flow of electricity turns on heat</a:t>
            </a:r>
          </a:p>
          <a:p>
            <a:r>
              <a:rPr lang="en-US" dirty="0" smtClean="0"/>
              <a:t>Response curve is so steep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en-US" dirty="0" smtClean="0"/>
              <a:t>t is nearly continuous </a:t>
            </a:r>
          </a:p>
          <a:p>
            <a:endParaRPr lang="en-US" dirty="0"/>
          </a:p>
        </p:txBody>
      </p:sp>
      <p:pic>
        <p:nvPicPr>
          <p:cNvPr id="5122" name="Picture 2" descr="Glass Encapsulated Thermist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267200"/>
            <a:ext cx="2857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izzy Duckling Diary: &lt;strong&gt;Sun&lt;/strong&gt; &lt;strong&gt;sun&lt;/strong&gt; &amp; &lt;strong&gt;sun&lt;/strong&gt;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4860925"/>
            <a:ext cx="1447800" cy="1447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038600" y="5115604"/>
            <a:ext cx="3070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Heat changes resistance</a:t>
            </a:r>
          </a:p>
          <a:p>
            <a:r>
              <a:rPr lang="en-US" dirty="0" smtClean="0"/>
              <a:t>So rapidly it seems discrete.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3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Cyber-physical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Physical and cyber systems come together</a:t>
            </a:r>
          </a:p>
          <a:p>
            <a:r>
              <a:rPr lang="en-US" smtClean="0"/>
              <a:t>Continuous vs discrete</a:t>
            </a:r>
          </a:p>
          <a:p>
            <a:r>
              <a:rPr lang="en-US" smtClean="0"/>
              <a:t>Continuous is simulated by periodic sampling and approximations</a:t>
            </a:r>
            <a:endParaRPr lang="en-US" dirty="0"/>
          </a:p>
        </p:txBody>
      </p:sp>
      <p:pic>
        <p:nvPicPr>
          <p:cNvPr id="6146" name="Picture 2" descr="media/image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617793"/>
            <a:ext cx="36957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605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feedback loop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actuators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sensors</a:t>
            </a:r>
            <a:endParaRPr lang="en-US" dirty="0"/>
          </a:p>
        </p:txBody>
      </p:sp>
      <p:cxnSp>
        <p:nvCxnSpPr>
          <p:cNvPr id="9" name="Elbow Connector 8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573266" y="1644134"/>
            <a:ext cx="1056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et point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469797" y="1264430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3" name="Elbow Connector 22"/>
          <p:cNvCxnSpPr>
            <a:stCxn id="21" idx="3"/>
            <a:endCxn id="5" idx="0"/>
          </p:cNvCxnSpPr>
          <p:nvPr/>
        </p:nvCxnSpPr>
        <p:spPr>
          <a:xfrm>
            <a:off x="3847097" y="1449096"/>
            <a:ext cx="612041" cy="37970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04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Pacemaker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Heart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Determine rhythm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pulse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Beat sensor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mode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235994" y="126164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interference,…</a:t>
            </a:r>
            <a:endParaRPr lang="en-US" dirty="0"/>
          </a:p>
        </p:txBody>
      </p:sp>
      <p:cxnSp>
        <p:nvCxnSpPr>
          <p:cNvPr id="16" name="Elbow Connector 15"/>
          <p:cNvCxnSpPr>
            <a:stCxn id="14" idx="3"/>
            <a:endCxn id="5" idx="0"/>
          </p:cNvCxnSpPr>
          <p:nvPr/>
        </p:nvCxnSpPr>
        <p:spPr>
          <a:xfrm>
            <a:off x="2933895" y="1446306"/>
            <a:ext cx="1525243" cy="38249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60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Overrun/underrun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frequency and magnitude of Pulse</a:t>
            </a:r>
          </a:p>
          <a:p>
            <a:r>
              <a:rPr lang="en-US" dirty="0" smtClean="0"/>
              <a:t>If sampling misses a beat, may pulse too soon</a:t>
            </a:r>
          </a:p>
          <a:p>
            <a:r>
              <a:rPr lang="en-US" dirty="0" smtClean="0"/>
              <a:t>If sampling reads in between beats the software may deduce the wrong magnitude</a:t>
            </a:r>
          </a:p>
        </p:txBody>
      </p:sp>
    </p:spTree>
    <p:extLst>
      <p:ext uri="{BB962C8B-B14F-4D97-AF65-F5344CB8AC3E}">
        <p14:creationId xmlns:p14="http://schemas.microsoft.com/office/powerpoint/2010/main" val="223573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Feedforward control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048000" y="4876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049438" y="1828800"/>
            <a:ext cx="2819400" cy="1295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370001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actuators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24600" y="3699293"/>
            <a:ext cx="2058838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sensors</a:t>
            </a:r>
            <a:endParaRPr lang="en-US" dirty="0"/>
          </a:p>
        </p:txBody>
      </p:sp>
      <p:cxnSp>
        <p:nvCxnSpPr>
          <p:cNvPr id="8" name="Elbow Connector 7"/>
          <p:cNvCxnSpPr>
            <a:stCxn id="5" idx="1"/>
            <a:endCxn id="6" idx="0"/>
          </p:cNvCxnSpPr>
          <p:nvPr/>
        </p:nvCxnSpPr>
        <p:spPr>
          <a:xfrm rot="10800000" flipV="1">
            <a:off x="1639020" y="2476499"/>
            <a:ext cx="1410419" cy="122351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6" idx="2"/>
            <a:endCxn id="4" idx="1"/>
          </p:cNvCxnSpPr>
          <p:nvPr/>
        </p:nvCxnSpPr>
        <p:spPr>
          <a:xfrm rot="16200000" flipH="1">
            <a:off x="1697966" y="4174465"/>
            <a:ext cx="1291087" cy="14089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4" idx="3"/>
            <a:endCxn id="7" idx="2"/>
          </p:cNvCxnSpPr>
          <p:nvPr/>
        </p:nvCxnSpPr>
        <p:spPr>
          <a:xfrm flipV="1">
            <a:off x="5867400" y="4232693"/>
            <a:ext cx="1486619" cy="1291807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7" idx="0"/>
            <a:endCxn id="5" idx="3"/>
          </p:cNvCxnSpPr>
          <p:nvPr/>
        </p:nvCxnSpPr>
        <p:spPr>
          <a:xfrm rot="16200000" flipV="1">
            <a:off x="6000033" y="2345306"/>
            <a:ext cx="1222793" cy="1485181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639019" y="2057400"/>
            <a:ext cx="140898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73266" y="16441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Set point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0886" y="2476499"/>
            <a:ext cx="1479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Feedforward</a:t>
            </a:r>
            <a:endParaRPr lang="en-US" dirty="0"/>
          </a:p>
        </p:txBody>
      </p:sp>
      <p:sp>
        <p:nvSpPr>
          <p:cNvPr id="17" name="Flowchart: Or 16"/>
          <p:cNvSpPr/>
          <p:nvPr/>
        </p:nvSpPr>
        <p:spPr>
          <a:xfrm>
            <a:off x="1511252" y="2971800"/>
            <a:ext cx="255534" cy="228600"/>
          </a:xfrm>
          <a:prstGeom prst="flowChartO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Elbow Connector 18"/>
          <p:cNvCxnSpPr>
            <a:stCxn id="16" idx="2"/>
            <a:endCxn id="17" idx="2"/>
          </p:cNvCxnSpPr>
          <p:nvPr/>
        </p:nvCxnSpPr>
        <p:spPr>
          <a:xfrm rot="16200000" flipH="1">
            <a:off x="1020908" y="2595755"/>
            <a:ext cx="240269" cy="740420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2183" y="1274802"/>
            <a:ext cx="137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disturbance</a:t>
            </a:r>
            <a:endParaRPr lang="en-US" dirty="0"/>
          </a:p>
        </p:txBody>
      </p:sp>
      <p:cxnSp>
        <p:nvCxnSpPr>
          <p:cNvPr id="22" name="Elbow Connector 21"/>
          <p:cNvCxnSpPr>
            <a:endCxn id="5" idx="0"/>
          </p:cNvCxnSpPr>
          <p:nvPr/>
        </p:nvCxnSpPr>
        <p:spPr>
          <a:xfrm>
            <a:off x="1639019" y="1462355"/>
            <a:ext cx="2820119" cy="366445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20" idx="2"/>
            <a:endCxn id="16" idx="0"/>
          </p:cNvCxnSpPr>
          <p:nvPr/>
        </p:nvCxnSpPr>
        <p:spPr>
          <a:xfrm rot="5400000">
            <a:off x="354651" y="2060316"/>
            <a:ext cx="832365" cy="1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75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34516</TotalTime>
  <Words>673</Words>
  <Application>Microsoft Office PowerPoint</Application>
  <PresentationFormat>On-screen Show (4:3)</PresentationFormat>
  <Paragraphs>174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Publish/Subscribe</vt:lpstr>
      <vt:lpstr>Analog thermostat</vt:lpstr>
      <vt:lpstr>Digital thermostat</vt:lpstr>
      <vt:lpstr>Cyber-physical systems</vt:lpstr>
      <vt:lpstr>Generic feedback loop</vt:lpstr>
      <vt:lpstr>Pacemaker</vt:lpstr>
      <vt:lpstr>Overrun/underrun</vt:lpstr>
      <vt:lpstr>Feedforward control</vt:lpstr>
      <vt:lpstr>feedforward</vt:lpstr>
      <vt:lpstr>Adaptive cruise control</vt:lpstr>
      <vt:lpstr>Architecture refinement</vt:lpstr>
      <vt:lpstr>Infusion pump</vt:lpstr>
      <vt:lpstr>Model structure</vt:lpstr>
      <vt:lpstr>Isolette</vt:lpstr>
      <vt:lpstr>PowerPoint Presentation</vt:lpstr>
      <vt:lpstr>Properties</vt:lpstr>
      <vt:lpstr>Error modeling</vt:lpstr>
      <vt:lpstr>Error ontology</vt:lpstr>
      <vt:lpstr>Error Ontology</vt:lpstr>
      <vt:lpstr>Error annex</vt:lpstr>
      <vt:lpstr>Data definitions</vt:lpstr>
      <vt:lpstr>Multiple Instances of multiple architectures</vt:lpstr>
      <vt:lpstr>Architecture refinement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John Mcgregor</cp:lastModifiedBy>
  <cp:revision>131</cp:revision>
  <dcterms:created xsi:type="dcterms:W3CDTF">2011-01-30T17:20:51Z</dcterms:created>
  <dcterms:modified xsi:type="dcterms:W3CDTF">2019-02-09T14:46:00Z</dcterms:modified>
</cp:coreProperties>
</file>