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60" r:id="rId2"/>
    <p:sldId id="290" r:id="rId3"/>
    <p:sldId id="294" r:id="rId4"/>
    <p:sldId id="291" r:id="rId5"/>
    <p:sldId id="292" r:id="rId6"/>
    <p:sldId id="293" r:id="rId7"/>
    <p:sldId id="289" r:id="rId8"/>
    <p:sldId id="268" r:id="rId9"/>
    <p:sldId id="278" r:id="rId10"/>
    <p:sldId id="261" r:id="rId11"/>
    <p:sldId id="262" r:id="rId12"/>
    <p:sldId id="273" r:id="rId13"/>
    <p:sldId id="263" r:id="rId14"/>
    <p:sldId id="264" r:id="rId15"/>
    <p:sldId id="265" r:id="rId16"/>
    <p:sldId id="266" r:id="rId17"/>
    <p:sldId id="272" r:id="rId18"/>
    <p:sldId id="267" r:id="rId19"/>
    <p:sldId id="274" r:id="rId20"/>
    <p:sldId id="275" r:id="rId21"/>
    <p:sldId id="276" r:id="rId22"/>
    <p:sldId id="277" r:id="rId23"/>
    <p:sldId id="271" r:id="rId24"/>
    <p:sldId id="269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70" r:id="rId3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9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4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/resources/uml2_tutorial/uml2_statediagram.html" TargetMode="External"/><Relationship Id="rId2" Type="http://schemas.openxmlformats.org/officeDocument/2006/relationships/hyperlink" Target="http://www.sei.cmu.edu/library/abstracts/reports/07tr002.cf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C9 - Tactics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Baldwin’s Modularity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Modularity reduces complexity and enhances maintainability</a:t>
            </a:r>
          </a:p>
          <a:p>
            <a:r>
              <a:rPr lang="en-US" sz="2400" dirty="0" smtClean="0"/>
              <a:t>Baldwin and Clark  define 6 operators</a:t>
            </a:r>
          </a:p>
          <a:p>
            <a:r>
              <a:rPr lang="en-US" sz="2400" dirty="0" smtClean="0"/>
              <a:t>Any system</a:t>
            </a:r>
          </a:p>
          <a:p>
            <a:pPr lvl="1"/>
            <a:r>
              <a:rPr lang="en-US" sz="2400" dirty="0" smtClean="0"/>
              <a:t>Splitting</a:t>
            </a:r>
          </a:p>
          <a:p>
            <a:pPr lvl="1"/>
            <a:r>
              <a:rPr lang="en-US" sz="2400" dirty="0" smtClean="0"/>
              <a:t>Substitution</a:t>
            </a:r>
          </a:p>
          <a:p>
            <a:r>
              <a:rPr lang="en-US" sz="2400" dirty="0" smtClean="0"/>
              <a:t>Assumes a modular system</a:t>
            </a:r>
          </a:p>
          <a:p>
            <a:pPr lvl="1"/>
            <a:r>
              <a:rPr lang="en-US" sz="2400" dirty="0" smtClean="0"/>
              <a:t>Augmenting</a:t>
            </a:r>
          </a:p>
          <a:p>
            <a:pPr lvl="1"/>
            <a:r>
              <a:rPr lang="en-US" sz="2400" dirty="0" smtClean="0"/>
              <a:t>Excluding</a:t>
            </a:r>
          </a:p>
          <a:p>
            <a:pPr lvl="1"/>
            <a:r>
              <a:rPr lang="en-US" sz="2400" dirty="0" smtClean="0"/>
              <a:t>Inversion </a:t>
            </a:r>
          </a:p>
          <a:p>
            <a:pPr lvl="1"/>
            <a:r>
              <a:rPr lang="en-US" sz="2400" dirty="0" smtClean="0"/>
              <a:t>Porting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Splitting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decomposition</a:t>
            </a:r>
          </a:p>
          <a:p>
            <a:r>
              <a:rPr lang="en-US" dirty="0" smtClean="0"/>
              <a:t>A monolithic system or a module is divided into two or more modules</a:t>
            </a:r>
          </a:p>
          <a:p>
            <a:r>
              <a:rPr lang="en-US" dirty="0" smtClean="0"/>
              <a:t>Client/server is a split that enhances value by allowing multiple clients to access a single server – the assumption being that not all clients want to access the server at the same time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/>
          <a:lstStyle/>
          <a:p>
            <a:r>
              <a:rPr lang="en-US" dirty="0" smtClean="0"/>
              <a:t>Reducing cost of modifying a single responsibility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2900" y="4343400"/>
            <a:ext cx="4991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plug compatible</a:t>
            </a:r>
          </a:p>
          <a:p>
            <a:r>
              <a:rPr lang="en-US" dirty="0" smtClean="0"/>
              <a:t>One module is replaced by another with equivalent behavior but presumably a different implementation</a:t>
            </a:r>
          </a:p>
          <a:p>
            <a:r>
              <a:rPr lang="en-US" dirty="0" smtClean="0"/>
              <a:t>A desktop, laptop, and mobile device all have a </a:t>
            </a:r>
            <a:r>
              <a:rPr lang="en-US" dirty="0" err="1" smtClean="0"/>
              <a:t>bluetooth</a:t>
            </a:r>
            <a:r>
              <a:rPr lang="en-US" dirty="0" smtClean="0"/>
              <a:t> connection that obeys the </a:t>
            </a:r>
            <a:r>
              <a:rPr lang="en-US" dirty="0" err="1" smtClean="0"/>
              <a:t>bluetooth</a:t>
            </a:r>
            <a:r>
              <a:rPr lang="en-US" dirty="0" smtClean="0"/>
              <a:t> protocol but each has a different implementation; substituting will allow one system to be used on all three platforms but with a different driver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Augmenting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additional module is added to the system</a:t>
            </a:r>
          </a:p>
          <a:p>
            <a:r>
              <a:rPr lang="en-US" dirty="0" smtClean="0"/>
              <a:t>Perhaps a new type of communication connection such as USB is added to the system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Excluding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removed from the system.</a:t>
            </a:r>
          </a:p>
          <a:p>
            <a:r>
              <a:rPr lang="en-US" dirty="0" smtClean="0"/>
              <a:t>A generic software system may be tailored for a specific installation. The standard stereo module is excluded and the system is augmented with a surround sound module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modules are modified</a:t>
            </a:r>
          </a:p>
          <a:p>
            <a:r>
              <a:rPr lang="en-US" dirty="0" smtClean="0"/>
              <a:t>The result is a third module that captures the commonality among the initial modules</a:t>
            </a:r>
          </a:p>
          <a:p>
            <a:r>
              <a:rPr lang="en-US" dirty="0" smtClean="0"/>
              <a:t>A stereo sound system module and a surround sound module are analyzed and their common behavior made into a sound system module which is then related to the reduced stereo and surround sound modules</a:t>
            </a:r>
          </a:p>
          <a:p>
            <a:r>
              <a:rPr lang="en-US" dirty="0" smtClean="0"/>
              <a:t>Enhances the maintainability and extensibility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r>
              <a:rPr lang="en-US" dirty="0" smtClean="0"/>
              <a:t>Increases cohesion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3124200"/>
            <a:ext cx="63944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divided into a module that is more tightly coupled to the system under design and a module that is free from the single system</a:t>
            </a:r>
          </a:p>
          <a:p>
            <a:r>
              <a:rPr lang="en-US" dirty="0" smtClean="0"/>
              <a:t>Making a system easily used by multiple OSs is a typical example.</a:t>
            </a:r>
          </a:p>
          <a:p>
            <a:r>
              <a:rPr lang="en-US" dirty="0" smtClean="0"/>
              <a:t>Some new module may be needed in between the tightly coupled module and the free one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417638"/>
            <a:ext cx="4295775" cy="544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 is a plugin</a:t>
            </a:r>
            <a:endParaRPr lang="en-US" dirty="0"/>
          </a:p>
        </p:txBody>
      </p:sp>
      <p:pic>
        <p:nvPicPr>
          <p:cNvPr id="1026" name="Picture 2" descr="[Early Eclipse Architectur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712" y="1562100"/>
            <a:ext cx="6200775" cy="529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074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5300" y="4038600"/>
            <a:ext cx="4838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62575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9775" y="3171825"/>
            <a:ext cx="33242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4562475"/>
            <a:ext cx="47148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</a:t>
            </a:r>
            <a:r>
              <a:rPr lang="en-US" smtClean="0"/>
              <a:t>via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2485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Maintain Semantic Coherence. The goal of ensuring that a layer’s responsibilities all </a:t>
            </a:r>
            <a:r>
              <a:rPr lang="en-US" dirty="0" smtClean="0"/>
              <a:t>work together without excessive reliance on other layers is achieved by choosing responsibilities that have some sort of semantic coherence.</a:t>
            </a:r>
          </a:p>
          <a:p>
            <a:r>
              <a:rPr lang="en-US" b="1" dirty="0" smtClean="0"/>
              <a:t>Raise the Abstraction Level</a:t>
            </a:r>
            <a:r>
              <a:rPr lang="en-US" dirty="0" smtClean="0"/>
              <a:t>. Layers represent an abstract ladder of services.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Abstract Common Services. </a:t>
            </a:r>
            <a:r>
              <a:rPr lang="en-US" dirty="0" smtClean="0"/>
              <a:t>Typically the responsibilities of a layer are grouped together into services.</a:t>
            </a:r>
          </a:p>
          <a:p>
            <a:r>
              <a:rPr lang="en-US" b="1" dirty="0" smtClean="0"/>
              <a:t>Use Encapsulation. </a:t>
            </a:r>
            <a:r>
              <a:rPr lang="en-US" dirty="0" smtClean="0"/>
              <a:t>There are two design considerations of the Layers pattern with respect to interfaces: (1) each layer may have its own interface and (2) 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Restrict Communication Paths. </a:t>
            </a:r>
            <a:r>
              <a:rPr lang="en-US" dirty="0" smtClean="0"/>
              <a:t>Layers define an ordering and only allow a layer to use the services of its adjacent lower layer.</a:t>
            </a:r>
          </a:p>
          <a:p>
            <a:r>
              <a:rPr lang="en-US" b="1" dirty="0" smtClean="0"/>
              <a:t>Use an Intermediary. </a:t>
            </a:r>
            <a:r>
              <a:rPr lang="en-US" dirty="0" smtClean="0"/>
              <a:t>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Relaxed layered system. </a:t>
            </a:r>
            <a:r>
              <a:rPr lang="en-US" dirty="0" smtClean="0"/>
              <a:t>A relaxed layered system is one in which layer N can invoke any layer below it rather than exclusively layer N-1, which is achieved by removing the Restrict Communication Paths tactic (i.e., removing an intermediary).</a:t>
            </a:r>
          </a:p>
          <a:p>
            <a:r>
              <a:rPr lang="en-US" b="1" dirty="0" smtClean="0"/>
              <a:t>Layering through inheritance. </a:t>
            </a:r>
            <a:r>
              <a:rPr lang="en-US" dirty="0" smtClean="0"/>
              <a:t>This variant refers to how the layers are packaged and, consequently, the binding time between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dependency mechanisms between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</a:t>
            </a:r>
          </a:p>
          <a:p>
            <a:r>
              <a:rPr lang="en-US" dirty="0" smtClean="0"/>
              <a:t>Extension points</a:t>
            </a:r>
          </a:p>
          <a:p>
            <a:pPr lvl="1"/>
            <a:r>
              <a:rPr lang="en-US" dirty="0" smtClean="0"/>
              <a:t>Menus</a:t>
            </a:r>
          </a:p>
          <a:p>
            <a:pPr lvl="1"/>
            <a:r>
              <a:rPr lang="en-US" dirty="0" smtClean="0"/>
              <a:t>Help system</a:t>
            </a:r>
          </a:p>
          <a:p>
            <a:pPr lvl="1"/>
            <a:r>
              <a:rPr lang="en-US" dirty="0" smtClean="0"/>
              <a:t>Views</a:t>
            </a:r>
          </a:p>
          <a:p>
            <a:pPr lvl="1"/>
            <a:r>
              <a:rPr lang="en-US" dirty="0" smtClean="0"/>
              <a:t>Perspectives</a:t>
            </a:r>
          </a:p>
          <a:p>
            <a:r>
              <a:rPr lang="en-US" dirty="0" smtClean="0"/>
              <a:t>Plugins -&gt; CGI bundles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131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onvention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667000"/>
            <a:ext cx="5486400" cy="3152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 descr="Hierarchic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81200"/>
            <a:ext cx="5953125" cy="401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6" name="Picture 2" descr="http://www.sparxsystems.com/images/screenshots/uml2_tutorial/sm1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819400"/>
            <a:ext cx="4238625" cy="207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Structure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" t="14228" r="33692" b="16117"/>
          <a:stretch/>
        </p:blipFill>
        <p:spPr bwMode="auto">
          <a:xfrm>
            <a:off x="2133600" y="1981200"/>
            <a:ext cx="5222383" cy="4650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457200" y="1676400"/>
          <a:ext cx="35560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/>
                <a:gridCol w="762000"/>
                <a:gridCol w="857250"/>
                <a:gridCol w="984250"/>
              </a:tblGrid>
              <a:tr h="2381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95800" y="3352799"/>
            <a:ext cx="12192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3201" y="50291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601" y="45719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7" idx="0"/>
          </p:cNvCxnSpPr>
          <p:nvPr/>
        </p:nvCxnSpPr>
        <p:spPr>
          <a:xfrm rot="16200000" flipH="1">
            <a:off x="4953000" y="4114798"/>
            <a:ext cx="609600" cy="3048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 rot="16200000" flipH="1">
            <a:off x="5600700" y="3467098"/>
            <a:ext cx="1066800" cy="2057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6" idx="1"/>
          </p:cNvCxnSpPr>
          <p:nvPr/>
        </p:nvCxnSpPr>
        <p:spPr>
          <a:xfrm>
            <a:off x="6019801" y="4952999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this SEI tech report: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http://www.sei.cmu.edu/library/abstracts/reports/07tr002.cfm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http://www.sparxsystems.com/resources/uml2_tutorial/uml2_statediagram.html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</a:t>
            </a:r>
            <a:endParaRPr lang="en-US" dirty="0"/>
          </a:p>
        </p:txBody>
      </p:sp>
      <p:pic>
        <p:nvPicPr>
          <p:cNvPr id="2050" name="Picture 2" descr="[Eclipse 3.0 Architecture]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940" y="1603851"/>
            <a:ext cx="5532120" cy="451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35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15" y="1600200"/>
            <a:ext cx="816032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8015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4.0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the Eclipse programming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attract </a:t>
            </a:r>
            <a:r>
              <a:rPr lang="en-US" dirty="0"/>
              <a:t>new committers and </a:t>
            </a:r>
            <a:endParaRPr lang="en-US" dirty="0" smtClean="0"/>
          </a:p>
          <a:p>
            <a:r>
              <a:rPr lang="en-US" dirty="0" smtClean="0"/>
              <a:t>enable </a:t>
            </a:r>
            <a:r>
              <a:rPr lang="en-US" dirty="0"/>
              <a:t>the platform to take advantage of new web-based technologies while providing an open architecture.</a:t>
            </a:r>
          </a:p>
        </p:txBody>
      </p:sp>
    </p:spTree>
    <p:extLst>
      <p:ext uri="{BB962C8B-B14F-4D97-AF65-F5344CB8AC3E}">
        <p14:creationId xmlns:p14="http://schemas.microsoft.com/office/powerpoint/2010/main" val="161084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026" y="1773783"/>
            <a:ext cx="8839200" cy="506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Requirements 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94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tactic is a transformation</a:t>
            </a:r>
          </a:p>
          <a:p>
            <a:r>
              <a:rPr lang="en-US" dirty="0" smtClean="0"/>
              <a:t>Given that the pre-condition of the tactic is true</a:t>
            </a:r>
          </a:p>
          <a:p>
            <a:r>
              <a:rPr lang="en-US" dirty="0" smtClean="0"/>
              <a:t> The tactic defines changes that should be made to the as-is architecture to get the will-be architecture</a:t>
            </a:r>
          </a:p>
          <a:p>
            <a:r>
              <a:rPr lang="en-US" dirty="0" smtClean="0"/>
              <a:t>The tactic description explains the corresponding changes to quality attributes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211669"/>
            <a:ext cx="838229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This and other diagrams from http://www.sei.cmu.edu/library/abstracts/reports/07tr002.cfm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9595</TotalTime>
  <Words>722</Words>
  <Application>Microsoft Office PowerPoint</Application>
  <PresentationFormat>On-screen Show (4:3)</PresentationFormat>
  <Paragraphs>112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syse802Template</vt:lpstr>
      <vt:lpstr>CPSC 875</vt:lpstr>
      <vt:lpstr>Everything is a plugin</vt:lpstr>
      <vt:lpstr>Early dependency mechanisms between plugins</vt:lpstr>
      <vt:lpstr>3.0</vt:lpstr>
      <vt:lpstr>4.0</vt:lpstr>
      <vt:lpstr>Objectives of 4.0</vt:lpstr>
      <vt:lpstr>Requirements classification</vt:lpstr>
      <vt:lpstr>Tactics</vt:lpstr>
      <vt:lpstr>Modifiability tactics</vt:lpstr>
      <vt:lpstr>Baldwin’s Modularity Operators</vt:lpstr>
      <vt:lpstr>Splitting</vt:lpstr>
      <vt:lpstr>Splitting</vt:lpstr>
      <vt:lpstr>Substitution</vt:lpstr>
      <vt:lpstr>Augmenting</vt:lpstr>
      <vt:lpstr>Excluding</vt:lpstr>
      <vt:lpstr>Inversion</vt:lpstr>
      <vt:lpstr>Inversion</vt:lpstr>
      <vt:lpstr>Porting</vt:lpstr>
      <vt:lpstr>Encapsulation</vt:lpstr>
      <vt:lpstr>Intermediary</vt:lpstr>
      <vt:lpstr>Blackboard</vt:lpstr>
      <vt:lpstr>Proxy</vt:lpstr>
      <vt:lpstr>Reflection</vt:lpstr>
      <vt:lpstr>Modifiability tactics</vt:lpstr>
      <vt:lpstr>Layers via tactics</vt:lpstr>
      <vt:lpstr>Layers - 2</vt:lpstr>
      <vt:lpstr>Layers - 3</vt:lpstr>
      <vt:lpstr>Layers - 4</vt:lpstr>
      <vt:lpstr>Layers - 5</vt:lpstr>
      <vt:lpstr>State Machines</vt:lpstr>
      <vt:lpstr>Hierarchical</vt:lpstr>
      <vt:lpstr>Concurrent</vt:lpstr>
      <vt:lpstr>Design Structure Matrix</vt:lpstr>
      <vt:lpstr>MVC</vt:lpstr>
      <vt:lpstr>Reading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18</cp:revision>
  <dcterms:created xsi:type="dcterms:W3CDTF">2011-02-14T13:17:37Z</dcterms:created>
  <dcterms:modified xsi:type="dcterms:W3CDTF">2015-02-09T15:43:16Z</dcterms:modified>
</cp:coreProperties>
</file>