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60" r:id="rId2"/>
    <p:sldId id="300" r:id="rId3"/>
    <p:sldId id="299" r:id="rId4"/>
    <p:sldId id="261" r:id="rId5"/>
    <p:sldId id="262" r:id="rId6"/>
    <p:sldId id="263" r:id="rId7"/>
    <p:sldId id="297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4" r:id="rId17"/>
    <p:sldId id="270" r:id="rId18"/>
    <p:sldId id="273" r:id="rId19"/>
    <p:sldId id="298" r:id="rId20"/>
    <p:sldId id="272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1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49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3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ma.org/" TargetMode="External"/><Relationship Id="rId3" Type="http://schemas.openxmlformats.org/officeDocument/2006/relationships/hyperlink" Target="http://www.ansi.org/" TargetMode="External"/><Relationship Id="rId7" Type="http://schemas.openxmlformats.org/officeDocument/2006/relationships/hyperlink" Target="http://www.ite.org/" TargetMode="External"/><Relationship Id="rId2" Type="http://schemas.openxmlformats.org/officeDocument/2006/relationships/hyperlink" Target="http://www.transport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.org/" TargetMode="External"/><Relationship Id="rId5" Type="http://schemas.openxmlformats.org/officeDocument/2006/relationships/hyperlink" Target="http://www.astm.org/" TargetMode="External"/><Relationship Id="rId4" Type="http://schemas.openxmlformats.org/officeDocument/2006/relationships/hyperlink" Target="http://www.apta.com/" TargetMode="External"/><Relationship Id="rId9" Type="http://schemas.openxmlformats.org/officeDocument/2006/relationships/hyperlink" Target="http://www.sae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request@autosar.or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#_Toc397937252"/><Relationship Id="rId13" Type="http://schemas.openxmlformats.org/officeDocument/2006/relationships/hyperlink" Target="#_Toc397937257"/><Relationship Id="rId3" Type="http://schemas.openxmlformats.org/officeDocument/2006/relationships/hyperlink" Target="#_Toc397937247"/><Relationship Id="rId7" Type="http://schemas.openxmlformats.org/officeDocument/2006/relationships/hyperlink" Target="#_Toc397937251"/><Relationship Id="rId12" Type="http://schemas.openxmlformats.org/officeDocument/2006/relationships/hyperlink" Target="#_Toc397937256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hyperlink" Target="#_Toc397937250"/><Relationship Id="rId11" Type="http://schemas.openxmlformats.org/officeDocument/2006/relationships/hyperlink" Target="#_Toc397937255"/><Relationship Id="rId5" Type="http://schemas.openxmlformats.org/officeDocument/2006/relationships/hyperlink" Target="#_Toc397937249"/><Relationship Id="rId10" Type="http://schemas.openxmlformats.org/officeDocument/2006/relationships/hyperlink" Target="#_Toc397937254"/><Relationship Id="rId4" Type="http://schemas.openxmlformats.org/officeDocument/2006/relationships/hyperlink" Target="#_Toc397937248"/><Relationship Id="rId9" Type="http://schemas.openxmlformats.org/officeDocument/2006/relationships/hyperlink" Target="#_Toc397937253"/><Relationship Id="rId14" Type="http://schemas.openxmlformats.org/officeDocument/2006/relationships/hyperlink" Target="#_Toc397937258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Reference Architectures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abstract </a:t>
            </a:r>
            <a:r>
              <a:rPr lang="en-US" b="1" dirty="0" err="1"/>
              <a:t>generic_sensor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features</a:t>
            </a:r>
          </a:p>
          <a:p>
            <a:pPr marL="0" indent="0">
              <a:buNone/>
            </a:pPr>
            <a:r>
              <a:rPr lang="en-US" dirty="0" err="1"/>
              <a:t>sensor_data_out</a:t>
            </a:r>
            <a:r>
              <a:rPr lang="en-US" dirty="0"/>
              <a:t>: </a:t>
            </a:r>
            <a:r>
              <a:rPr lang="en-US" b="1" dirty="0"/>
              <a:t>out data port;</a:t>
            </a:r>
          </a:p>
          <a:p>
            <a:pPr marL="0" indent="0">
              <a:buNone/>
            </a:pPr>
            <a:r>
              <a:rPr lang="en-US" b="1" dirty="0"/>
              <a:t>flows</a:t>
            </a:r>
          </a:p>
          <a:p>
            <a:pPr marL="0" indent="0">
              <a:buNone/>
            </a:pPr>
            <a:r>
              <a:rPr lang="en-US" dirty="0" err="1"/>
              <a:t>sensor_source</a:t>
            </a:r>
            <a:r>
              <a:rPr lang="en-US" dirty="0"/>
              <a:t> : </a:t>
            </a:r>
            <a:r>
              <a:rPr lang="en-US" b="1" dirty="0"/>
              <a:t>flow source </a:t>
            </a:r>
            <a:r>
              <a:rPr lang="en-US" b="1" dirty="0" err="1"/>
              <a:t>sensor_data_out</a:t>
            </a:r>
            <a:r>
              <a:rPr lang="en-US" b="1" dirty="0"/>
              <a:t>;  </a:t>
            </a:r>
          </a:p>
          <a:p>
            <a:pPr marL="0" indent="0">
              <a:buNone/>
            </a:pPr>
            <a:r>
              <a:rPr lang="en-US" b="1" dirty="0"/>
              <a:t>properties</a:t>
            </a:r>
          </a:p>
          <a:p>
            <a:pPr marL="0" indent="0">
              <a:buNone/>
            </a:pPr>
            <a:r>
              <a:rPr lang="en-US" dirty="0"/>
              <a:t>latency =&gt; 1 </a:t>
            </a:r>
            <a:r>
              <a:rPr lang="en-US" dirty="0" err="1"/>
              <a:t>ms</a:t>
            </a:r>
            <a:r>
              <a:rPr lang="en-US" dirty="0"/>
              <a:t> .. 3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b="1" dirty="0"/>
              <a:t>applies to </a:t>
            </a:r>
            <a:r>
              <a:rPr lang="en-US" b="1" dirty="0" err="1"/>
              <a:t>sensor_source</a:t>
            </a:r>
            <a:r>
              <a:rPr lang="en-US" b="1" dirty="0"/>
              <a:t>;</a:t>
            </a:r>
          </a:p>
          <a:p>
            <a:pPr marL="0" indent="0">
              <a:buNone/>
            </a:pPr>
            <a:r>
              <a:rPr lang="en-US" dirty="0"/>
              <a:t>SEI::</a:t>
            </a:r>
            <a:r>
              <a:rPr lang="en-US" dirty="0" err="1"/>
              <a:t>PowerBudget</a:t>
            </a:r>
            <a:r>
              <a:rPr lang="en-US" dirty="0"/>
              <a:t>=&gt; 5.0W;</a:t>
            </a:r>
          </a:p>
        </p:txBody>
      </p:sp>
    </p:spTree>
    <p:extLst>
      <p:ext uri="{BB962C8B-B14F-4D97-AF65-F5344CB8AC3E}">
        <p14:creationId xmlns:p14="http://schemas.microsoft.com/office/powerpoint/2010/main" val="32306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annex EMV2 {**</a:t>
            </a:r>
          </a:p>
          <a:p>
            <a:pPr marL="0" indent="0">
              <a:buNone/>
            </a:pPr>
            <a:r>
              <a:rPr lang="en-US" sz="1800" b="1" dirty="0"/>
              <a:t>use types </a:t>
            </a:r>
            <a:r>
              <a:rPr lang="en-US" sz="1800" b="1" dirty="0" err="1"/>
              <a:t>error_library</a:t>
            </a:r>
            <a:r>
              <a:rPr lang="en-US" sz="1800" b="1" dirty="0"/>
              <a:t>;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error propagations</a:t>
            </a:r>
          </a:p>
          <a:p>
            <a:pPr marL="0" indent="0">
              <a:buNone/>
            </a:pPr>
            <a:r>
              <a:rPr lang="en-US" sz="1800" dirty="0" err="1"/>
              <a:t>sensor_data_out</a:t>
            </a:r>
            <a:r>
              <a:rPr lang="en-US" sz="1800" dirty="0"/>
              <a:t> </a:t>
            </a:r>
            <a:r>
              <a:rPr lang="en-US" sz="1800" b="1" dirty="0"/>
              <a:t>: out propagation {</a:t>
            </a:r>
            <a:r>
              <a:rPr lang="en-US" sz="1800" b="1" dirty="0" err="1"/>
              <a:t>NoValue</a:t>
            </a:r>
            <a:r>
              <a:rPr lang="en-US" sz="1800" b="1" dirty="0"/>
              <a:t>};</a:t>
            </a:r>
          </a:p>
          <a:p>
            <a:pPr marL="0" indent="0">
              <a:buNone/>
            </a:pPr>
            <a:r>
              <a:rPr lang="en-US" sz="1800" b="1" dirty="0"/>
              <a:t>flows</a:t>
            </a:r>
          </a:p>
          <a:p>
            <a:pPr marL="0" indent="0">
              <a:buNone/>
            </a:pPr>
            <a:r>
              <a:rPr lang="en-US" sz="1800" dirty="0"/>
              <a:t>ef0 </a:t>
            </a:r>
            <a:r>
              <a:rPr lang="en-US" sz="1800" b="1" dirty="0"/>
              <a:t>: error source </a:t>
            </a:r>
            <a:r>
              <a:rPr lang="en-US" sz="1800" b="1" dirty="0" err="1"/>
              <a:t>sensor_data_out</a:t>
            </a:r>
            <a:r>
              <a:rPr lang="en-US" sz="1800" b="1" dirty="0"/>
              <a:t>{</a:t>
            </a:r>
            <a:r>
              <a:rPr lang="en-US" sz="1800" b="1" dirty="0" err="1"/>
              <a:t>NoValue</a:t>
            </a:r>
            <a:r>
              <a:rPr lang="en-US" sz="1800" b="1" dirty="0"/>
              <a:t>};</a:t>
            </a:r>
          </a:p>
          <a:p>
            <a:pPr marL="0" indent="0">
              <a:buNone/>
            </a:pPr>
            <a:r>
              <a:rPr lang="en-US" sz="1800" b="1" dirty="0"/>
              <a:t>end propagations;</a:t>
            </a:r>
          </a:p>
          <a:p>
            <a:pPr marL="0" indent="0">
              <a:buNone/>
            </a:pPr>
            <a:r>
              <a:rPr lang="en-US" sz="1800" b="1" dirty="0"/>
              <a:t>properties</a:t>
            </a:r>
          </a:p>
          <a:p>
            <a:pPr marL="0" indent="0">
              <a:buNone/>
            </a:pPr>
            <a:r>
              <a:rPr lang="en-US" sz="1800" dirty="0"/>
              <a:t>emv2</a:t>
            </a:r>
            <a:r>
              <a:rPr lang="en-US" sz="1800" b="1" dirty="0"/>
              <a:t>::hazards =&gt; </a:t>
            </a:r>
            <a:r>
              <a:rPr lang="en-US" sz="1800" b="1" dirty="0" smtClean="0"/>
              <a:t>([</a:t>
            </a:r>
            <a:r>
              <a:rPr lang="en-US" sz="1800" b="1" dirty="0"/>
              <a:t>failure =&gt; "</a:t>
            </a:r>
            <a:r>
              <a:rPr lang="en-US" sz="1800" b="1" dirty="0" err="1"/>
              <a:t>Novalue</a:t>
            </a:r>
            <a:r>
              <a:rPr lang="en-US" sz="1800" b="1" dirty="0"/>
              <a:t>";</a:t>
            </a:r>
          </a:p>
          <a:p>
            <a:pPr marL="0" indent="0">
              <a:buNone/>
            </a:pPr>
            <a:r>
              <a:rPr lang="en-US" sz="1800" dirty="0"/>
              <a:t>description </a:t>
            </a:r>
            <a:r>
              <a:rPr lang="en-US" sz="1800" b="1" dirty="0"/>
              <a:t>=&gt; "No data from the sensor";</a:t>
            </a:r>
          </a:p>
          <a:p>
            <a:pPr marL="0" indent="0">
              <a:buNone/>
            </a:pPr>
            <a:r>
              <a:rPr lang="en-US" sz="1800" b="1" dirty="0"/>
              <a:t>])</a:t>
            </a:r>
          </a:p>
          <a:p>
            <a:pPr marL="0" indent="0">
              <a:buNone/>
            </a:pPr>
            <a:r>
              <a:rPr lang="en-US" sz="1800" b="1" dirty="0"/>
              <a:t>applies to </a:t>
            </a:r>
            <a:r>
              <a:rPr lang="en-US" sz="1800" b="1" dirty="0" err="1"/>
              <a:t>sensor_data_out.novalue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/>
              <a:t>**};</a:t>
            </a:r>
          </a:p>
        </p:txBody>
      </p:sp>
    </p:spTree>
    <p:extLst>
      <p:ext uri="{BB962C8B-B14F-4D97-AF65-F5344CB8AC3E}">
        <p14:creationId xmlns:p14="http://schemas.microsoft.com/office/powerpoint/2010/main" val="352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abstract implementation </a:t>
            </a:r>
            <a:r>
              <a:rPr lang="en-US" b="1" dirty="0" err="1"/>
              <a:t>generic_sensor.impl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end </a:t>
            </a:r>
            <a:r>
              <a:rPr lang="en-US" b="1" dirty="0" err="1"/>
              <a:t>generic_sensor.impl</a:t>
            </a:r>
            <a:r>
              <a:rPr lang="en-US" b="1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abstract </a:t>
            </a:r>
            <a:r>
              <a:rPr lang="en-US" b="1" dirty="0" err="1"/>
              <a:t>generic_sensor_handler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features</a:t>
            </a:r>
          </a:p>
          <a:p>
            <a:pPr marL="0" indent="0">
              <a:buNone/>
            </a:pPr>
            <a:r>
              <a:rPr lang="en-US" dirty="0" err="1"/>
              <a:t>sensor_data_in</a:t>
            </a:r>
            <a:r>
              <a:rPr lang="en-US" dirty="0"/>
              <a:t>: </a:t>
            </a:r>
            <a:r>
              <a:rPr lang="en-US" b="1" dirty="0"/>
              <a:t>in data port;</a:t>
            </a:r>
          </a:p>
          <a:p>
            <a:pPr marL="0" indent="0">
              <a:buNone/>
            </a:pPr>
            <a:r>
              <a:rPr lang="en-US" dirty="0" err="1"/>
              <a:t>sensor_data_out</a:t>
            </a:r>
            <a:r>
              <a:rPr lang="en-US" dirty="0"/>
              <a:t>: </a:t>
            </a:r>
            <a:r>
              <a:rPr lang="en-US" b="1" dirty="0"/>
              <a:t>out data port;</a:t>
            </a:r>
          </a:p>
          <a:p>
            <a:pPr marL="0" indent="0">
              <a:buNone/>
            </a:pPr>
            <a:r>
              <a:rPr lang="en-US" dirty="0" err="1"/>
              <a:t>logger_out</a:t>
            </a:r>
            <a:r>
              <a:rPr lang="en-US" dirty="0"/>
              <a:t>: </a:t>
            </a:r>
            <a:r>
              <a:rPr lang="en-US" b="1" dirty="0"/>
              <a:t>out data port </a:t>
            </a:r>
            <a:r>
              <a:rPr lang="en-US" b="1" dirty="0" err="1"/>
              <a:t>data_types</a:t>
            </a:r>
            <a:r>
              <a:rPr lang="en-US" b="1" dirty="0"/>
              <a:t>::file;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property set </a:t>
            </a:r>
            <a:r>
              <a:rPr lang="en-US" sz="2400" b="1" dirty="0" err="1"/>
              <a:t>Bus_Properties</a:t>
            </a:r>
            <a:r>
              <a:rPr lang="en-US" sz="2400" b="1" dirty="0"/>
              <a:t> 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Bandwidth : </a:t>
            </a:r>
            <a:r>
              <a:rPr lang="en-US" sz="2400" dirty="0" err="1"/>
              <a:t>Data_Volume</a:t>
            </a:r>
            <a:r>
              <a:rPr lang="en-US" sz="2400" dirty="0"/>
              <a:t> </a:t>
            </a:r>
            <a:r>
              <a:rPr lang="en-US" sz="2400" b="1" dirty="0"/>
              <a:t>applies to (bus);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Bandwidth_Range</a:t>
            </a:r>
            <a:r>
              <a:rPr lang="en-US" sz="2400" dirty="0"/>
              <a:t> : </a:t>
            </a:r>
            <a:r>
              <a:rPr lang="en-US" sz="2400" b="1" dirty="0"/>
              <a:t>type range of </a:t>
            </a:r>
            <a:r>
              <a:rPr lang="en-US" sz="2400" b="1" dirty="0" err="1"/>
              <a:t>Data_Volume</a:t>
            </a:r>
            <a:r>
              <a:rPr lang="en-US" sz="2400" b="1" dirty="0"/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0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greenfield projects</a:t>
            </a:r>
          </a:p>
          <a:p>
            <a:r>
              <a:rPr lang="en-US" dirty="0" smtClean="0"/>
              <a:t>CVRIA</a:t>
            </a:r>
          </a:p>
          <a:p>
            <a:r>
              <a:rPr lang="en-US" dirty="0" err="1" smtClean="0"/>
              <a:t>Autosar</a:t>
            </a:r>
            <a:endParaRPr lang="en-US" dirty="0" smtClean="0"/>
          </a:p>
          <a:p>
            <a:r>
              <a:rPr lang="en-US" dirty="0" smtClean="0"/>
              <a:t>AADL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Connected Vehicle Reference Implementation Architecture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of Transportation</a:t>
            </a:r>
          </a:p>
          <a:p>
            <a:r>
              <a:rPr lang="en-US" dirty="0" smtClean="0"/>
              <a:t>Reference vs Reference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Eco-system driving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5339456" cy="510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57400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Enterprise</a:t>
            </a:r>
          </a:p>
          <a:p>
            <a:r>
              <a:rPr lang="en-US" sz="3600" dirty="0" smtClean="0"/>
              <a:t>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60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CVRIA-Provide Traffic Surveillance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30" y="2743200"/>
            <a:ext cx="3345470" cy="3985606"/>
          </a:xfrm>
        </p:spPr>
      </p:pic>
      <p:sp>
        <p:nvSpPr>
          <p:cNvPr id="6" name="Rectangle 5"/>
          <p:cNvSpPr/>
          <p:nvPr/>
        </p:nvSpPr>
        <p:spPr>
          <a:xfrm>
            <a:off x="152400" y="2801036"/>
            <a:ext cx="541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1) Process Sensor Data (1.1.1) </a:t>
            </a:r>
            <a:br>
              <a:rPr lang="en-US" dirty="0"/>
            </a:br>
            <a:r>
              <a:rPr lang="en-US" dirty="0"/>
              <a:t>2) Process and Store Traffic Data (1.1.2) </a:t>
            </a:r>
            <a:br>
              <a:rPr lang="en-US" dirty="0"/>
            </a:br>
            <a:r>
              <a:rPr lang="en-US" dirty="0"/>
              <a:t>3) Generate Predictive Traffic Model (</a:t>
            </a:r>
            <a:r>
              <a:rPr lang="en-US" dirty="0" err="1"/>
              <a:t>PSpec</a:t>
            </a:r>
            <a:r>
              <a:rPr lang="en-US" dirty="0"/>
              <a:t> 1.1.3) </a:t>
            </a:r>
            <a:br>
              <a:rPr lang="en-US" dirty="0"/>
            </a:br>
            <a:r>
              <a:rPr lang="en-US" dirty="0"/>
              <a:t>4) Display and Output Traffic Data (1.1.4) </a:t>
            </a:r>
            <a:br>
              <a:rPr lang="en-US" dirty="0"/>
            </a:br>
            <a:r>
              <a:rPr lang="en-US" dirty="0"/>
              <a:t>5) Exchange Data with Other Traffic Centers (</a:t>
            </a:r>
            <a:r>
              <a:rPr lang="en-US" dirty="0" err="1"/>
              <a:t>PSpec</a:t>
            </a:r>
            <a:r>
              <a:rPr lang="en-US" dirty="0"/>
              <a:t> 1.1.5)</a:t>
            </a:r>
            <a:br>
              <a:rPr lang="en-US" dirty="0"/>
            </a:br>
            <a:r>
              <a:rPr lang="en-US" dirty="0"/>
              <a:t>6) Collect Vehicle Traffic Probe Data (</a:t>
            </a:r>
            <a:r>
              <a:rPr lang="en-US" dirty="0" err="1"/>
              <a:t>PSpec</a:t>
            </a:r>
            <a:r>
              <a:rPr lang="en-US" dirty="0"/>
              <a:t> 1.1.6) </a:t>
            </a:r>
            <a:br>
              <a:rPr lang="en-US" dirty="0"/>
            </a:br>
            <a:r>
              <a:rPr lang="en-US" dirty="0"/>
              <a:t>7) Collect Vehicle Environmental Data (</a:t>
            </a:r>
            <a:r>
              <a:rPr lang="en-US" dirty="0" err="1"/>
              <a:t>PSpec</a:t>
            </a:r>
            <a:r>
              <a:rPr lang="en-US" dirty="0"/>
              <a:t> 1.1.7)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16261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Functional processes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1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view</a:t>
            </a:r>
            <a:endParaRPr lang="en-US" dirty="0"/>
          </a:p>
        </p:txBody>
      </p:sp>
      <p:pic>
        <p:nvPicPr>
          <p:cNvPr id="3074" name="Picture 2" descr="Physical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723"/>
            <a:ext cx="8229600" cy="35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view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99" y="1366318"/>
            <a:ext cx="5195501" cy="549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0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Mid-term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94" y="1579984"/>
            <a:ext cx="8229600" cy="4525963"/>
          </a:xfrm>
        </p:spPr>
        <p:txBody>
          <a:bodyPr/>
          <a:lstStyle/>
          <a:p>
            <a:r>
              <a:rPr lang="en-US" smtClean="0"/>
              <a:t>March </a:t>
            </a:r>
            <a:r>
              <a:rPr lang="en-US" smtClean="0"/>
              <a:t>14</a:t>
            </a:r>
            <a:r>
              <a:rPr lang="en-US" baseline="30000" smtClean="0"/>
              <a:t>th</a:t>
            </a:r>
            <a:endParaRPr lang="en-US" dirty="0" smtClean="0"/>
          </a:p>
          <a:p>
            <a:r>
              <a:rPr lang="en-US" dirty="0" smtClean="0"/>
              <a:t>Sample exams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7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Standards Development </a:t>
            </a:r>
            <a:r>
              <a:rPr lang="en-US" b="1" dirty="0" smtClean="0"/>
              <a:t>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following organizations participate in ITS standards activities:</a:t>
            </a:r>
          </a:p>
          <a:p>
            <a:pPr marL="0" indent="0">
              <a:buNone/>
            </a:pPr>
            <a:r>
              <a:rPr lang="en-US" sz="2400" dirty="0">
                <a:hlinkClick r:id="rId2" tooltip="link to AASHTO website"/>
              </a:rPr>
              <a:t>AASHTO (American Association of State Highway and Transportation Officials)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 tooltip="link to ANSI website"/>
              </a:rPr>
              <a:t>ANSI (American National Standards Institute)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4" tooltip="link to APTA website"/>
              </a:rPr>
              <a:t>APTA (American Public Transportation Association)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5" tooltip="link to ASTM website"/>
              </a:rPr>
              <a:t>ASTM (American Society for Testing and Materials)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6" tooltip="link to IEEE website"/>
              </a:rPr>
              <a:t>IEEE (Institute of Electrical and Electronics Engineers)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7" tooltip="link to  ITE website"/>
              </a:rPr>
              <a:t>ITE (Institute of Transportation Engineers)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8" tooltip="link to NEMA website"/>
              </a:rPr>
              <a:t>NEMA (National Electrical Manufacturers Association)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9" tooltip="link to SAE website"/>
              </a:rPr>
              <a:t>SAE (Society of Automotive Engineers)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60" y="2040096"/>
            <a:ext cx="5279040" cy="38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1360" y="5925234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Structured membership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32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following specifications change their life cycle status with this release.</a:t>
            </a:r>
          </a:p>
          <a:p>
            <a:pPr marL="0" indent="0">
              <a:buNone/>
            </a:pPr>
            <a:r>
              <a:rPr lang="en-US" sz="1800" dirty="0"/>
              <a:t>New Specifications</a:t>
            </a:r>
            <a:br>
              <a:rPr lang="en-US" sz="1800" dirty="0"/>
            </a:br>
            <a:r>
              <a:rPr lang="en-US" sz="1800" dirty="0"/>
              <a:t>The following specifications are added to this release:</a:t>
            </a:r>
            <a:br>
              <a:rPr lang="en-US" sz="1800" dirty="0"/>
            </a:br>
            <a:r>
              <a:rPr lang="en-US" sz="1800" dirty="0"/>
              <a:t>•    Supplementary material of general blueprints for AUTOSAR (UID 682, TR, aux)</a:t>
            </a:r>
            <a:br>
              <a:rPr lang="en-US" sz="1800" dirty="0"/>
            </a:br>
            <a:r>
              <a:rPr lang="en-US" sz="1800" dirty="0"/>
              <a:t>•    Functional Safety analysis of an exemplary system using AUTOSAR (UID 641, EXP, aux)</a:t>
            </a:r>
          </a:p>
          <a:p>
            <a:pPr marL="0" indent="0">
              <a:buNone/>
            </a:pPr>
            <a:r>
              <a:rPr lang="en-US" sz="1800" dirty="0"/>
              <a:t>Obsolete Specifications</a:t>
            </a:r>
            <a:br>
              <a:rPr lang="en-US" sz="1800" dirty="0"/>
            </a:br>
            <a:r>
              <a:rPr lang="en-US" sz="1800" dirty="0"/>
              <a:t>The following specifications are set to status “obsolete” in this release:</a:t>
            </a:r>
            <a:br>
              <a:rPr lang="en-US" sz="1800" dirty="0"/>
            </a:br>
            <a:r>
              <a:rPr lang="en-US" sz="1800" dirty="0"/>
              <a:t>•    Requirements on Debugging in AUTOSAR (UID 332, SRS, aux)</a:t>
            </a:r>
            <a:br>
              <a:rPr lang="en-US" sz="1800" dirty="0"/>
            </a:br>
            <a:r>
              <a:rPr lang="en-US" sz="1800" dirty="0"/>
              <a:t>•    Specification of Debugging in AUTOSAR (UID 315, SWS, </a:t>
            </a:r>
            <a:r>
              <a:rPr lang="en-US" sz="1800" dirty="0" err="1"/>
              <a:t>std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These specifications are scheduled for cancellation, i.e. removal from standard with the next minor release.</a:t>
            </a:r>
            <a:br>
              <a:rPr lang="en-US" sz="1800" dirty="0"/>
            </a:br>
            <a:r>
              <a:rPr lang="en-US" sz="1800" dirty="0"/>
              <a:t>In case of objections against the planned cancellation of any of the specifications listed above, please submit your objections to AUTOSAR by an e-mail to </a:t>
            </a:r>
            <a:r>
              <a:rPr lang="en-US" sz="1800" dirty="0">
                <a:hlinkClick r:id="rId2"/>
              </a:rPr>
              <a:t>request@autosar.org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Canceled</a:t>
            </a:r>
            <a:br>
              <a:rPr lang="en-US" sz="1800" dirty="0"/>
            </a:br>
            <a:r>
              <a:rPr lang="en-US" sz="1800" dirty="0"/>
              <a:t>The following specifications are set to status “canceled” in this release:</a:t>
            </a:r>
            <a:br>
              <a:rPr lang="en-US" sz="1800" dirty="0"/>
            </a:br>
            <a:r>
              <a:rPr lang="en-US" sz="1800" dirty="0"/>
              <a:t>•    Example for a Serialization Protocol (SOME/IP) (UID 637, TR, aux)</a:t>
            </a:r>
            <a:br>
              <a:rPr lang="en-US" sz="1800" dirty="0"/>
            </a:br>
            <a:r>
              <a:rPr lang="en-US" sz="1800" dirty="0"/>
              <a:t>The content of this technical report will be merged into a new specification of a future release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52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Sensor/Actuator Design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Problem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Sensor/Actuator Design Pattern describes how to handle sensors or actuators </a:t>
            </a:r>
            <a:r>
              <a:rPr lang="en-US" sz="2400" dirty="0" smtClean="0"/>
              <a:t>that are </a:t>
            </a:r>
            <a:r>
              <a:rPr lang="en-US" sz="2400" dirty="0"/>
              <a:t>connected to an ECU in the context of an overall architecture. The </a:t>
            </a:r>
            <a:r>
              <a:rPr lang="en-US" sz="2400" dirty="0" smtClean="0"/>
              <a:t>Sensor/Actuator Design </a:t>
            </a:r>
            <a:r>
              <a:rPr lang="en-US" sz="2400" dirty="0"/>
              <a:t>Pattern focuses on aspects of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Independence of application software from concrete sensors and actuators </a:t>
            </a:r>
            <a:r>
              <a:rPr lang="en-US" sz="2400" dirty="0" smtClean="0"/>
              <a:t>connected </a:t>
            </a:r>
            <a:r>
              <a:rPr lang="en-US" sz="2400" dirty="0"/>
              <a:t>to a specific ECU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Reusable code between different sensors and actuators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Different code sharing cooperation models (software sharing), thus supporting</a:t>
            </a:r>
          </a:p>
          <a:p>
            <a:pPr marL="0" indent="0">
              <a:buNone/>
            </a:pPr>
            <a:r>
              <a:rPr lang="en-US" sz="2400" dirty="0"/>
              <a:t>different business models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Deployment of functionality to different ECUs.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1" y="1600200"/>
            <a:ext cx="7804192" cy="497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5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 mapping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59" y="1600200"/>
            <a:ext cx="74326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4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752600"/>
            <a:ext cx="7031037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AADL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0" y="1773072"/>
            <a:ext cx="7017047" cy="187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4510" y="3962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tabLst>
                <a:tab pos="635000" algn="l"/>
                <a:tab pos="6851650" algn="r"/>
              </a:tabLst>
            </a:pPr>
            <a:r>
              <a:rPr lang="en-US" altLang="en-US" sz="1100" b="1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1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	</a:t>
            </a:r>
            <a:r>
              <a:rPr lang="en-US" altLang="en-US" sz="1100" b="1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REFERENCES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1.1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Normative References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5"/>
              </a:rPr>
              <a:t>1.2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5"/>
              </a:rPr>
              <a:t>Informative References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6"/>
              </a:rPr>
              <a:t>1.3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6"/>
              </a:rPr>
              <a:t>Method of Description and Syntax Notation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b="1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7"/>
              </a:rPr>
              <a:t>ANNEX DOCUMENT E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	</a:t>
            </a:r>
            <a:r>
              <a:rPr lang="en-US" altLang="en-US" sz="1100" b="1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7"/>
              </a:rPr>
              <a:t>ERROR MODEL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8"/>
              </a:rPr>
              <a:t>Annex E.1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8"/>
              </a:rPr>
              <a:t>Scope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Annex E.2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Concepts and Terminology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Annex E.3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Error Model Libraries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Annex E.4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Error Model  </a:t>
            </a:r>
            <a:r>
              <a:rPr lang="en-US" altLang="en-US" sz="1100" u="sng" dirty="0" err="1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Subclauses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Annex E.5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Error Types, Type Products, Type Sets, and Type Hierarchies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Annex E.6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A Common Set of Error Types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E.6.1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4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Service Related Errors</a:t>
            </a:r>
            <a:endParaRPr lang="en-US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990" y="64770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http://standards.sae.org/as5506b/</a:t>
            </a:r>
          </a:p>
        </p:txBody>
      </p:sp>
    </p:spTree>
    <p:extLst>
      <p:ext uri="{BB962C8B-B14F-4D97-AF65-F5344CB8AC3E}">
        <p14:creationId xmlns:p14="http://schemas.microsoft.com/office/powerpoint/2010/main" val="22706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http://standards.sae.org/as5506b/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Systems and software engineering — Architecture description</a:t>
            </a:r>
          </a:p>
          <a:p>
            <a:pPr marL="0" indent="0">
              <a:buNone/>
            </a:pPr>
            <a:r>
              <a:rPr lang="en-US" b="1" dirty="0"/>
              <a:t>ISO/IEC/IEEE </a:t>
            </a:r>
            <a:r>
              <a:rPr lang="en-US" b="1" dirty="0" smtClean="0"/>
              <a:t>42010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pic>
        <p:nvPicPr>
          <p:cNvPr id="9218" name="Picture 2" descr="Context of Architecture Descrip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979282"/>
            <a:ext cx="7681255" cy="404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google.com/url?sa=t&amp;rct=j&amp;q=&amp;esrc=s&amp;source=web&amp;cd=1&amp;ved=0ahUKEwihqYmo7oHSAhUB6CYKHbggCU0QFggaMAA&amp;url=https%3A%2F%2Fwww.opengroup.us%2Fface%2Fdocuments%2F17640%2F4Feb_FACE_TIM_Keynote_DrLewis__PAO_1888_.pptx&amp;usg=AFQjCNFHNWmcC-woSuf1yt7p4JwK-PBwAA&amp;bvm=bv.146496531,d.eWE&amp;cad=rja</a:t>
            </a:r>
          </a:p>
        </p:txBody>
      </p:sp>
    </p:spTree>
    <p:extLst>
      <p:ext uri="{BB962C8B-B14F-4D97-AF65-F5344CB8AC3E}">
        <p14:creationId xmlns:p14="http://schemas.microsoft.com/office/powerpoint/2010/main" val="15270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ADL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3917"/>
            <a:ext cx="8229600" cy="321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ocarina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9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tina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ocarina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Graphviz</a:t>
            </a:r>
            <a:r>
              <a:rPr lang="en-US" dirty="0" smtClean="0"/>
              <a:t> has dot and </a:t>
            </a:r>
            <a:r>
              <a:rPr lang="en-US" dirty="0" err="1" smtClean="0"/>
              <a:t>neato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Drawn petri net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simulator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Rand, then Stop, then use the forward and reverse keys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0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architecture that covers a set of products rather than a single product</a:t>
            </a:r>
          </a:p>
          <a:p>
            <a:r>
              <a:rPr lang="en-US" dirty="0" smtClean="0"/>
              <a:t>Supports variation across products</a:t>
            </a:r>
          </a:p>
          <a:p>
            <a:r>
              <a:rPr lang="en-US" dirty="0" smtClean="0"/>
              <a:t>Supports abstraction in several ways	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bstract</a:t>
            </a:r>
          </a:p>
          <a:p>
            <a:pPr lvl="1"/>
            <a:r>
              <a:rPr lang="en-US" dirty="0" smtClean="0"/>
              <a:t>In data port {no type}</a:t>
            </a:r>
          </a:p>
          <a:p>
            <a:pPr lvl="1"/>
            <a:r>
              <a:rPr lang="en-US" dirty="0" smtClean="0"/>
              <a:t>“refines to”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example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thru execution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conduct a QAW for your product</a:t>
            </a:r>
          </a:p>
          <a:p>
            <a:pPr marL="514350" indent="-514350">
              <a:buAutoNum type="arabicPeriod"/>
            </a:pPr>
            <a:r>
              <a:rPr lang="en-US" dirty="0" smtClean="0"/>
              <a:t>Create scenarios using the card format</a:t>
            </a:r>
          </a:p>
          <a:p>
            <a:pPr marL="514350" indent="-514350">
              <a:buAutoNum type="arabicPeriod"/>
            </a:pPr>
            <a:r>
              <a:rPr lang="en-US" dirty="0" smtClean="0"/>
              <a:t>Create a presentation about the product you are building that describes the market/context</a:t>
            </a:r>
          </a:p>
          <a:p>
            <a:pPr marL="514350" indent="-514350">
              <a:buAutoNum type="arabicPeriod"/>
            </a:pPr>
            <a:r>
              <a:rPr lang="en-US" dirty="0" smtClean="0"/>
              <a:t>In class on Tuesday we will create teams where one group will present and the other team will vote/and then we reverse roles</a:t>
            </a:r>
          </a:p>
          <a:p>
            <a:pPr marL="514350" indent="-514350">
              <a:buAutoNum type="arabicPeriod"/>
            </a:pPr>
            <a:r>
              <a:rPr lang="en-US" dirty="0" smtClean="0"/>
              <a:t>By 11:59 pm Feb 20</a:t>
            </a:r>
            <a:r>
              <a:rPr lang="en-US" baseline="30000" dirty="0" smtClean="0"/>
              <a:t>th</a:t>
            </a:r>
            <a:r>
              <a:rPr lang="en-US" dirty="0" smtClean="0"/>
              <a:t> you will submit your utility tree as well as refined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3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smtClean="0"/>
              <a:t>architecture-2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abstract </a:t>
            </a:r>
            <a:r>
              <a:rPr lang="en-US" sz="2000" b="1" dirty="0" err="1"/>
              <a:t>cacc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end </a:t>
            </a:r>
            <a:r>
              <a:rPr lang="en-US" sz="2000" b="1" dirty="0" err="1"/>
              <a:t>cacc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abstract implementation </a:t>
            </a:r>
            <a:r>
              <a:rPr lang="en-US" sz="2000" b="1" dirty="0" err="1"/>
              <a:t>cacc.devices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subcomponents </a:t>
            </a:r>
          </a:p>
          <a:p>
            <a:pPr marL="0" indent="0">
              <a:buNone/>
            </a:pPr>
            <a:r>
              <a:rPr lang="en-US" sz="2000" dirty="0" err="1"/>
              <a:t>radar_sensor</a:t>
            </a:r>
            <a:r>
              <a:rPr lang="en-US" sz="2000" dirty="0"/>
              <a:t>:  </a:t>
            </a:r>
            <a:r>
              <a:rPr lang="en-US" sz="2000" b="1" dirty="0"/>
              <a:t>abstract sensor::</a:t>
            </a:r>
            <a:r>
              <a:rPr lang="en-US" sz="2000" b="1" dirty="0" err="1"/>
              <a:t>generic_sensor.impl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dirty="0" err="1"/>
              <a:t>radar_handler:</a:t>
            </a:r>
            <a:r>
              <a:rPr lang="en-US" sz="2000" b="1" dirty="0" err="1"/>
              <a:t>abstract</a:t>
            </a:r>
            <a:r>
              <a:rPr lang="en-US" sz="2000" b="1" dirty="0"/>
              <a:t> sensor::</a:t>
            </a:r>
            <a:r>
              <a:rPr lang="en-US" sz="2000" b="1" dirty="0" err="1"/>
              <a:t>generic_sensor_handler.impl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dirty="0" err="1"/>
              <a:t>gps:</a:t>
            </a:r>
            <a:r>
              <a:rPr lang="en-US" sz="2000" b="1" dirty="0" err="1"/>
              <a:t>abstract</a:t>
            </a:r>
            <a:r>
              <a:rPr lang="en-US" sz="2000" b="1" dirty="0"/>
              <a:t> sensor::</a:t>
            </a:r>
            <a:r>
              <a:rPr lang="en-US" sz="2000" b="1" dirty="0" err="1"/>
              <a:t>generic_sensor.impl</a:t>
            </a:r>
            <a:r>
              <a:rPr lang="en-US" sz="2000" b="1" dirty="0"/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35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connections</a:t>
            </a:r>
          </a:p>
          <a:p>
            <a:pPr marL="0" indent="0">
              <a:buNone/>
            </a:pPr>
            <a:r>
              <a:rPr lang="en-US" sz="1800" dirty="0" err="1"/>
              <a:t>radar_handler_conn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radar_sensor.sensor_data_out</a:t>
            </a:r>
            <a:r>
              <a:rPr lang="en-US" sz="1800" b="1" dirty="0"/>
              <a:t>-&gt;</a:t>
            </a:r>
            <a:r>
              <a:rPr lang="en-US" sz="1800" b="1" dirty="0" err="1"/>
              <a:t>radar_handler.sensor_data_in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radar_conn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radar_handler.sensor_data_out</a:t>
            </a:r>
            <a:r>
              <a:rPr lang="en-US" sz="1800" b="1" dirty="0"/>
              <a:t>-&gt;vehicle_controller.sensor1_data_in;</a:t>
            </a:r>
          </a:p>
          <a:p>
            <a:pPr marL="0" indent="0">
              <a:buNone/>
            </a:pPr>
            <a:r>
              <a:rPr lang="en-US" sz="1800" dirty="0" err="1"/>
              <a:t>camera_handler_conn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camera_sensor.sensor_data_out</a:t>
            </a:r>
            <a:r>
              <a:rPr lang="en-US" sz="1800" b="1" dirty="0"/>
              <a:t>-&gt;</a:t>
            </a:r>
            <a:r>
              <a:rPr lang="en-US" sz="1800" b="1" dirty="0" err="1"/>
              <a:t>camera_handler.sensor_data_in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camera_conn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camera_handler.sensor_data_out</a:t>
            </a:r>
            <a:r>
              <a:rPr lang="en-US" sz="1800" b="1" dirty="0"/>
              <a:t>-&gt;vehicle_controller.sensor2_data_in;</a:t>
            </a:r>
          </a:p>
          <a:p>
            <a:pPr marL="0" indent="0">
              <a:buNone/>
            </a:pPr>
            <a:r>
              <a:rPr lang="en-US" sz="1800" dirty="0" err="1"/>
              <a:t>gps_handler_conn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gps.sensor_data_out</a:t>
            </a:r>
            <a:r>
              <a:rPr lang="en-US" sz="1800" b="1" dirty="0"/>
              <a:t>-&gt;</a:t>
            </a:r>
            <a:r>
              <a:rPr lang="en-US" sz="1800" b="1" dirty="0" err="1"/>
              <a:t>gps_handler.sensor_data_in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gps_conn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gps_handler.sensor_data_out</a:t>
            </a:r>
            <a:r>
              <a:rPr lang="en-US" sz="1800" b="1" dirty="0"/>
              <a:t>-&gt;vehicle_controller.sensor3_data_in;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1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rgbClr val="7F0055"/>
                </a:solidFill>
                <a:latin typeface="Consolas"/>
              </a:rPr>
              <a:t>system</a:t>
            </a:r>
            <a:r>
              <a:rPr lang="fr-FR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2000" b="1" dirty="0" err="1">
                <a:solidFill>
                  <a:srgbClr val="7F0055"/>
                </a:solidFill>
                <a:latin typeface="Consolas"/>
              </a:rPr>
              <a:t>implementation</a:t>
            </a:r>
            <a:r>
              <a:rPr lang="fr-FR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/>
              </a:rPr>
              <a:t>cacc_rt.devices</a:t>
            </a:r>
            <a:r>
              <a:rPr lang="fr-FR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2000" b="1" dirty="0" err="1">
                <a:solidFill>
                  <a:srgbClr val="7F0055"/>
                </a:solidFill>
                <a:latin typeface="Consolas"/>
              </a:rPr>
              <a:t>extends</a:t>
            </a:r>
            <a:r>
              <a:rPr lang="fr-FR" sz="2000" b="1" dirty="0">
                <a:solidFill>
                  <a:srgbClr val="000000"/>
                </a:solidFill>
                <a:latin typeface="Consolas"/>
              </a:rPr>
              <a:t> abstracts::</a:t>
            </a:r>
            <a:r>
              <a:rPr lang="fr-FR" sz="2000" b="1" dirty="0" err="1">
                <a:solidFill>
                  <a:srgbClr val="000000"/>
                </a:solidFill>
                <a:latin typeface="Consolas"/>
              </a:rPr>
              <a:t>cacc.devices</a:t>
            </a:r>
            <a:endParaRPr lang="fr-FR" sz="2000" b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subcomponents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vehicle_controller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refined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process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control_rt.impl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    {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Classifier_Substitution_Rule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=&gt;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Type_Extension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;};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interface_controller: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refined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process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interface_controller_rt.impl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radar_sensor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refined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device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 devices::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radarSensor_rt.impl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   {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Classifier_Substitution_Rule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=&gt;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Type_Extension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;};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radar_handler: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refined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system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 devices::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radar_handler.impl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flows</a:t>
            </a:r>
          </a:p>
          <a:p>
            <a:pPr marL="0" indent="0">
              <a:buNone/>
            </a:pPr>
            <a:r>
              <a:rPr lang="en-US" sz="2400" dirty="0"/>
              <a:t>-- sensor's info to logger</a:t>
            </a:r>
          </a:p>
          <a:p>
            <a:pPr marL="0" indent="0">
              <a:buNone/>
            </a:pPr>
            <a:r>
              <a:rPr lang="en-US" sz="2400" dirty="0"/>
              <a:t>etef0 : </a:t>
            </a:r>
            <a:r>
              <a:rPr lang="en-US" sz="2400" b="1" dirty="0"/>
              <a:t>end to end flow </a:t>
            </a:r>
            <a:r>
              <a:rPr lang="en-US" sz="2400" b="1" dirty="0" err="1"/>
              <a:t>radar_sensor.sensor_source</a:t>
            </a:r>
            <a:r>
              <a:rPr lang="en-US" sz="2400" b="1" dirty="0"/>
              <a:t> -&gt; </a:t>
            </a:r>
            <a:r>
              <a:rPr lang="en-US" sz="2400" b="1" dirty="0" err="1"/>
              <a:t>radar_handler_conn</a:t>
            </a:r>
            <a:r>
              <a:rPr lang="en-US" sz="2400" b="1" dirty="0"/>
              <a:t> -&gt; </a:t>
            </a:r>
            <a:r>
              <a:rPr lang="en-US" sz="2400" b="1" dirty="0" err="1"/>
              <a:t>radar_handler.sensor_logger_path</a:t>
            </a:r>
            <a:r>
              <a:rPr lang="en-US" sz="2400" b="1" dirty="0"/>
              <a:t> -&gt; </a:t>
            </a:r>
            <a:r>
              <a:rPr lang="en-US" sz="2400" b="1" dirty="0" err="1"/>
              <a:t>logger_radar_conn</a:t>
            </a:r>
            <a:r>
              <a:rPr lang="en-US" sz="2400" b="1" dirty="0"/>
              <a:t>-&gt; </a:t>
            </a:r>
            <a:r>
              <a:rPr lang="en-US" sz="2400" b="1" dirty="0" err="1"/>
              <a:t>logger.logger_sink</a:t>
            </a:r>
            <a:r>
              <a:rPr lang="en-US" sz="2400" b="1" dirty="0"/>
              <a:t>; </a:t>
            </a:r>
          </a:p>
          <a:p>
            <a:pPr marL="0" indent="0">
              <a:buNone/>
            </a:pPr>
            <a:r>
              <a:rPr lang="en-US" sz="2400" dirty="0"/>
              <a:t>etef1 : </a:t>
            </a:r>
            <a:r>
              <a:rPr lang="en-US" sz="2400" b="1" dirty="0"/>
              <a:t>end to end flow </a:t>
            </a:r>
            <a:r>
              <a:rPr lang="en-US" sz="2400" b="1" dirty="0" err="1"/>
              <a:t>camera_sensor.sensor_source</a:t>
            </a:r>
            <a:r>
              <a:rPr lang="en-US" sz="2400" b="1" dirty="0"/>
              <a:t> -&gt; </a:t>
            </a:r>
            <a:r>
              <a:rPr lang="en-US" sz="2400" b="1" dirty="0" err="1"/>
              <a:t>camera_handler_conn</a:t>
            </a:r>
            <a:r>
              <a:rPr lang="en-US" sz="2400" b="1" dirty="0"/>
              <a:t> -&gt; </a:t>
            </a:r>
            <a:r>
              <a:rPr lang="en-US" sz="2400" b="1" dirty="0" err="1"/>
              <a:t>camera_handler.sensor_logger_path</a:t>
            </a:r>
            <a:r>
              <a:rPr lang="en-US" sz="2400" b="1" dirty="0"/>
              <a:t>-&gt; </a:t>
            </a:r>
            <a:r>
              <a:rPr lang="en-US" sz="2400" b="1" dirty="0" err="1"/>
              <a:t>logger_camera_conn</a:t>
            </a:r>
            <a:r>
              <a:rPr lang="en-US" sz="2400" b="1" dirty="0"/>
              <a:t> -&gt; </a:t>
            </a:r>
            <a:r>
              <a:rPr lang="en-US" sz="2400" b="1" dirty="0" err="1"/>
              <a:t>logger.logger_sink</a:t>
            </a:r>
            <a:r>
              <a:rPr lang="en-US" sz="2400" b="1" dirty="0"/>
              <a:t>; </a:t>
            </a:r>
          </a:p>
          <a:p>
            <a:pPr marL="0" indent="0">
              <a:buNone/>
            </a:pPr>
            <a:r>
              <a:rPr lang="en-US" sz="2400" dirty="0"/>
              <a:t>etef2 : </a:t>
            </a:r>
            <a:r>
              <a:rPr lang="en-US" sz="2400" b="1" dirty="0"/>
              <a:t>end to end flow </a:t>
            </a:r>
            <a:r>
              <a:rPr lang="en-US" sz="2400" b="1" dirty="0" err="1"/>
              <a:t>gps.sensor_source</a:t>
            </a:r>
            <a:r>
              <a:rPr lang="en-US" sz="2400" b="1" dirty="0"/>
              <a:t> -&gt; </a:t>
            </a:r>
            <a:r>
              <a:rPr lang="en-US" sz="2400" b="1" dirty="0" err="1"/>
              <a:t>gps_handler_conn</a:t>
            </a:r>
            <a:r>
              <a:rPr lang="en-US" sz="2400" b="1" dirty="0"/>
              <a:t> -&gt; </a:t>
            </a:r>
            <a:r>
              <a:rPr lang="en-US" sz="2400" b="1" dirty="0" err="1"/>
              <a:t>gps_handler.sensor_logger_path</a:t>
            </a:r>
            <a:r>
              <a:rPr lang="en-US" sz="2400" b="1" dirty="0"/>
              <a:t> -&gt; </a:t>
            </a:r>
            <a:r>
              <a:rPr lang="en-US" sz="2400" b="1" dirty="0" err="1"/>
              <a:t>logger_gps_conn</a:t>
            </a:r>
            <a:r>
              <a:rPr lang="en-US" sz="2400" b="1" dirty="0"/>
              <a:t> -&gt; </a:t>
            </a:r>
            <a:r>
              <a:rPr lang="en-US" sz="2400" b="1" dirty="0" err="1"/>
              <a:t>logger.logger_sink</a:t>
            </a:r>
            <a:r>
              <a:rPr lang="en-US" sz="2400" b="1" dirty="0"/>
              <a:t>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4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properties</a:t>
            </a:r>
          </a:p>
          <a:p>
            <a:pPr marL="0" indent="0">
              <a:buNone/>
            </a:pPr>
            <a:r>
              <a:rPr lang="en-US" dirty="0"/>
              <a:t>latency =&gt; 5  </a:t>
            </a:r>
            <a:r>
              <a:rPr lang="en-US" dirty="0" err="1"/>
              <a:t>ms</a:t>
            </a:r>
            <a:r>
              <a:rPr lang="en-US" dirty="0"/>
              <a:t> .. 10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b="1" dirty="0"/>
              <a:t>applies to etef0, etef1, etef2, etef3, etef4;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15121</TotalTime>
  <Words>742</Words>
  <Application>Microsoft Office PowerPoint</Application>
  <PresentationFormat>On-screen Show (4:3)</PresentationFormat>
  <Paragraphs>170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ＭＳ Ｐゴシック</vt:lpstr>
      <vt:lpstr>Arial</vt:lpstr>
      <vt:lpstr>Calibri</vt:lpstr>
      <vt:lpstr>Cambria</vt:lpstr>
      <vt:lpstr>Consolas</vt:lpstr>
      <vt:lpstr>Times New Roman</vt:lpstr>
      <vt:lpstr>Verdana</vt:lpstr>
      <vt:lpstr>ヒラギノ角ゴ Pro W3</vt:lpstr>
      <vt:lpstr>syse802Template</vt:lpstr>
      <vt:lpstr>CPSC 875</vt:lpstr>
      <vt:lpstr>Mid-term exam</vt:lpstr>
      <vt:lpstr>PowerPoint Presentation</vt:lpstr>
      <vt:lpstr>Reference architecture-1</vt:lpstr>
      <vt:lpstr>Reference architecture-2</vt:lpstr>
      <vt:lpstr>PowerPoint Presentation</vt:lpstr>
      <vt:lpstr>Refined to</vt:lpstr>
      <vt:lpstr>PowerPoint Presentation</vt:lpstr>
      <vt:lpstr>PowerPoint Presentation</vt:lpstr>
      <vt:lpstr>Abstract sensor</vt:lpstr>
      <vt:lpstr>PowerPoint Presentation</vt:lpstr>
      <vt:lpstr>abstract</vt:lpstr>
      <vt:lpstr>Property set</vt:lpstr>
      <vt:lpstr>Standards</vt:lpstr>
      <vt:lpstr>CVRIA</vt:lpstr>
      <vt:lpstr>Connected Eco-system driving</vt:lpstr>
      <vt:lpstr>CVRIA-Provide Traffic Surveillance</vt:lpstr>
      <vt:lpstr>Physical view</vt:lpstr>
      <vt:lpstr>Communication view</vt:lpstr>
      <vt:lpstr>Standards Development Organizations</vt:lpstr>
      <vt:lpstr>Documentation</vt:lpstr>
      <vt:lpstr>Autosar</vt:lpstr>
      <vt:lpstr>Document Lifecycle</vt:lpstr>
      <vt:lpstr>Sensor/Actuator Design Pattern</vt:lpstr>
      <vt:lpstr>Example</vt:lpstr>
      <vt:lpstr>ECU mapping</vt:lpstr>
      <vt:lpstr>AADL</vt:lpstr>
      <vt:lpstr>http://standards.sae.org/as5506b/</vt:lpstr>
      <vt:lpstr>Description</vt:lpstr>
      <vt:lpstr>ADL </vt:lpstr>
      <vt:lpstr>Install ocarina</vt:lpstr>
      <vt:lpstr>tina</vt:lpstr>
      <vt:lpstr>Output from ocarina</vt:lpstr>
      <vt:lpstr>Graphviz has dot and neato</vt:lpstr>
      <vt:lpstr>Drawn petri net</vt:lpstr>
      <vt:lpstr>Activate simulator</vt:lpstr>
      <vt:lpstr>PowerPoint Presentation</vt:lpstr>
      <vt:lpstr>Click on Rand, then Stop, then use the forward and reverse keys</vt:lpstr>
      <vt:lpstr>PowerPoint Presentation</vt:lpstr>
      <vt:lpstr>Client/server example</vt:lpstr>
      <vt:lpstr>Walk thru execution</vt:lpstr>
      <vt:lpstr>Here’s what you are going to do…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56</cp:revision>
  <dcterms:created xsi:type="dcterms:W3CDTF">2011-02-16T22:01:35Z</dcterms:created>
  <dcterms:modified xsi:type="dcterms:W3CDTF">2019-02-16T21:15:25Z</dcterms:modified>
</cp:coreProperties>
</file>