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9"/>
  </p:notesMasterIdLst>
  <p:sldIdLst>
    <p:sldId id="260" r:id="rId2"/>
    <p:sldId id="261" r:id="rId3"/>
    <p:sldId id="263" r:id="rId4"/>
    <p:sldId id="264" r:id="rId5"/>
    <p:sldId id="265" r:id="rId6"/>
    <p:sldId id="266" r:id="rId7"/>
    <p:sldId id="267" r:id="rId8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9103F"/>
    <a:srgbClr val="13212A"/>
    <a:srgbClr val="8C8F8E"/>
    <a:srgbClr val="3E461D"/>
    <a:srgbClr val="DDD9C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Objects="1">
      <p:cViewPr varScale="1">
        <p:scale>
          <a:sx n="41" d="100"/>
          <a:sy n="41" d="100"/>
        </p:scale>
        <p:origin x="-787" y="-8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6F9AA50D-5F1F-4C1E-BC3D-C715359F8293}" type="datetime1">
              <a:rPr lang="en-US"/>
              <a:pPr/>
              <a:t>1/21/2014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US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66F16B37-BB50-4860-B621-92F5BDBC64F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81811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ＭＳ Ｐゴシック" pitchFamily="-65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BFFA5608-FB1D-4DF2-A89C-2004C948F9D8}" type="slidenum">
              <a:rPr lang="en-US">
                <a:latin typeface="Arial" pitchFamily="34" charset="0"/>
                <a:ea typeface="ヒラギノ角ゴ Pro W3" charset="-128"/>
              </a:rPr>
              <a:pPr/>
              <a:t>1</a:t>
            </a:fld>
            <a:endParaRPr lang="en-US">
              <a:latin typeface="Arial" pitchFamily="34" charset="0"/>
              <a:ea typeface="ヒラギノ角ゴ Pro W3" charset="-128"/>
            </a:endParaRPr>
          </a:p>
        </p:txBody>
      </p:sp>
      <p:sp>
        <p:nvSpPr>
          <p:cNvPr id="34819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smtClean="0">
              <a:latin typeface="Arial" pitchFamily="34" charset="0"/>
              <a:ea typeface="ヒラギノ角ゴ Pro W3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E1E2472-1472-48D1-A3AC-F855E60A6EA0}" type="datetime1">
              <a:rPr lang="en-US"/>
              <a:pPr/>
              <a:t>1/21/2014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FF6458-F23B-405C-8F21-21F697F72E8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E93C717-D7BA-4950-BE82-C9B6FA413421}" type="datetime1">
              <a:rPr lang="en-US"/>
              <a:pPr/>
              <a:t>1/21/2014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5B1FAC-BFD0-4AF8-996E-9AE8DCF3405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26E6FEF-464C-4304-A61D-DA55B042AC71}" type="datetime1">
              <a:rPr lang="en-US"/>
              <a:pPr/>
              <a:t>1/21/2014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945862-C674-48FB-954D-1B70B92CB93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695D324-5911-42F7-BAA7-B0399E5DAF57}" type="datetime1">
              <a:rPr lang="en-US"/>
              <a:pPr/>
              <a:t>1/21/2014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B3080A-960D-4451-9B3F-76CB7E6F1BD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A4C9025-CCDE-41AC-8469-06231BE7E37A}" type="datetime1">
              <a:rPr lang="en-US"/>
              <a:pPr/>
              <a:t>1/21/2014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1CF67D-FF79-4C17-9170-99C0DB2C0DD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44FFCD2-4FD0-4489-A389-61AA38946966}" type="datetime1">
              <a:rPr lang="en-US"/>
              <a:pPr/>
              <a:t>1/21/2014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30720A-12D6-49B6-8C4C-A0F74D688C3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8CC1F02-0DC8-4E0B-89E4-5BDF7FFAAAFF}" type="datetime1">
              <a:rPr lang="en-US"/>
              <a:pPr/>
              <a:t>1/21/2014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F94244-F706-4A01-B34D-B1BD1FC2FD7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EE34111-2818-4C2B-9A16-901FF17E1FDE}" type="datetime1">
              <a:rPr lang="en-US"/>
              <a:pPr/>
              <a:t>1/21/2014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B5A3017-8251-4C4C-B4F7-477F6279554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26886E8-7E23-49BD-A7D5-B0CB10C8E9E8}" type="datetime1">
              <a:rPr lang="en-US"/>
              <a:pPr/>
              <a:t>1/21/2014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A1E566-C267-499F-BE0F-07A657FD01B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19FD3F7-5C67-437D-8B32-6AD57C640788}" type="datetime1">
              <a:rPr lang="en-US"/>
              <a:pPr/>
              <a:t>1/21/2014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9A243D-5B78-4D26-9164-F29874F113D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F76DFAB-8E9E-4530-8913-0944DC4115F2}" type="datetime1">
              <a:rPr lang="en-US"/>
              <a:pPr/>
              <a:t>1/21/2014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5D23948-1902-4099-8A87-590E1C405BD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A5EA005D-2E76-47E9-B8EE-FDEE6CD95D58}" type="datetime1">
              <a:rPr lang="en-US"/>
              <a:pPr/>
              <a:t>1/21/2014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C0B64028-1176-41D3-9614-D4E19406015D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MS PGothic" pitchFamily="34" charset="-128"/>
          <a:cs typeface="ＭＳ Ｐゴシック" pitchFamily="-65" charset="-128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MS PGothic" pitchFamily="34" charset="-128"/>
          <a:cs typeface="ＭＳ Ｐゴシック" pitchFamily="-65" charset="-128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4"/>
          <p:cNvSpPr>
            <a:spLocks noChangeArrowheads="1"/>
          </p:cNvSpPr>
          <p:nvPr/>
        </p:nvSpPr>
        <p:spPr bwMode="auto">
          <a:xfrm>
            <a:off x="1524000" y="4770438"/>
            <a:ext cx="6781800" cy="1201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Calibri" pitchFamily="34" charset="0"/>
            </a:endParaRPr>
          </a:p>
        </p:txBody>
      </p:sp>
      <p:sp>
        <p:nvSpPr>
          <p:cNvPr id="33795" name="Rectangle 8"/>
          <p:cNvSpPr>
            <a:spLocks noChangeArrowheads="1"/>
          </p:cNvSpPr>
          <p:nvPr/>
        </p:nvSpPr>
        <p:spPr bwMode="auto">
          <a:xfrm>
            <a:off x="381000" y="228600"/>
            <a:ext cx="8305800" cy="6019800"/>
          </a:xfrm>
          <a:prstGeom prst="rect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>
              <a:latin typeface="Calibri" pitchFamily="34" charset="0"/>
            </a:endParaRPr>
          </a:p>
        </p:txBody>
      </p:sp>
      <p:sp>
        <p:nvSpPr>
          <p:cNvPr id="33796" name="Rectangle 7"/>
          <p:cNvSpPr>
            <a:spLocks noChangeArrowheads="1"/>
          </p:cNvSpPr>
          <p:nvPr/>
        </p:nvSpPr>
        <p:spPr bwMode="auto">
          <a:xfrm>
            <a:off x="381000" y="152400"/>
            <a:ext cx="8305800" cy="76200"/>
          </a:xfrm>
          <a:prstGeom prst="rect">
            <a:avLst/>
          </a:prstGeom>
          <a:solidFill>
            <a:srgbClr val="FF66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>
              <a:latin typeface="Calibri" pitchFamily="34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 rot="10800000">
            <a:off x="381000" y="1219200"/>
            <a:ext cx="8305800" cy="1588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rot="10800000">
            <a:off x="381000" y="1273175"/>
            <a:ext cx="8305800" cy="1588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33799" name="Picture 10" descr="academicSymbolWdm_copur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2000" y="442913"/>
            <a:ext cx="2570163" cy="547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3800" name="Title 1"/>
          <p:cNvSpPr>
            <a:spLocks noGrp="1"/>
          </p:cNvSpPr>
          <p:nvPr>
            <p:ph type="ctrTitle"/>
          </p:nvPr>
        </p:nvSpPr>
        <p:spPr>
          <a:xfrm>
            <a:off x="381000" y="2130425"/>
            <a:ext cx="8305800" cy="1470025"/>
          </a:xfrm>
        </p:spPr>
        <p:txBody>
          <a:bodyPr/>
          <a:lstStyle/>
          <a:p>
            <a:r>
              <a:rPr lang="en-US" dirty="0" err="1" smtClean="0"/>
              <a:t>CpSc</a:t>
            </a:r>
            <a:r>
              <a:rPr lang="en-US" dirty="0" smtClean="0"/>
              <a:t> 875</a:t>
            </a:r>
          </a:p>
        </p:txBody>
      </p:sp>
      <p:sp>
        <p:nvSpPr>
          <p:cNvPr id="33801" name="Subtitle 2"/>
          <p:cNvSpPr>
            <a:spLocks noGrp="1"/>
          </p:cNvSpPr>
          <p:nvPr>
            <p:ph type="subTitle" idx="1"/>
          </p:nvPr>
        </p:nvSpPr>
        <p:spPr>
          <a:xfrm>
            <a:off x="1120775" y="3657600"/>
            <a:ext cx="6840538" cy="1752600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John D. McGregor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AADL</a:t>
            </a:r>
            <a:endParaRPr lang="en-US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Point of sale system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1623232"/>
            <a:ext cx="6915539" cy="52347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704336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3-tier</a:t>
            </a:r>
            <a:endParaRPr lang="en-US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905000" y="1905000"/>
            <a:ext cx="5089286" cy="833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219200" y="2971800"/>
            <a:ext cx="6569933" cy="2686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28"/>
          <p:cNvGrpSpPr/>
          <p:nvPr/>
        </p:nvGrpSpPr>
        <p:grpSpPr>
          <a:xfrm>
            <a:off x="4876800" y="4114800"/>
            <a:ext cx="1752600" cy="1069777"/>
            <a:chOff x="4876800" y="4114800"/>
            <a:chExt cx="1752600" cy="1069777"/>
          </a:xfrm>
        </p:grpSpPr>
        <p:sp>
          <p:nvSpPr>
            <p:cNvPr id="8" name="Rounded Rectangle 7"/>
            <p:cNvSpPr/>
            <p:nvPr/>
          </p:nvSpPr>
          <p:spPr>
            <a:xfrm>
              <a:off x="4876800" y="4114800"/>
              <a:ext cx="1752600" cy="1066800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Controller</a:t>
              </a:r>
              <a:endParaRPr lang="en-US" dirty="0"/>
            </a:p>
          </p:txBody>
        </p:sp>
        <p:grpSp>
          <p:nvGrpSpPr>
            <p:cNvPr id="26" name="Group 25"/>
            <p:cNvGrpSpPr/>
            <p:nvPr/>
          </p:nvGrpSpPr>
          <p:grpSpPr>
            <a:xfrm>
              <a:off x="4876800" y="4876800"/>
              <a:ext cx="1752600" cy="307777"/>
              <a:chOff x="1905000" y="4873823"/>
              <a:chExt cx="1752600" cy="307777"/>
            </a:xfrm>
          </p:grpSpPr>
          <p:sp>
            <p:nvSpPr>
              <p:cNvPr id="27" name="Rounded Rectangle 26"/>
              <p:cNvSpPr/>
              <p:nvPr/>
            </p:nvSpPr>
            <p:spPr>
              <a:xfrm>
                <a:off x="1905000" y="4953000"/>
                <a:ext cx="1752600" cy="228600"/>
              </a:xfrm>
              <a:prstGeom prst="roundRect">
                <a:avLst/>
              </a:prstGeom>
              <a:solidFill>
                <a:srgbClr val="00B050"/>
              </a:solidFill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" name="TextBox 27"/>
              <p:cNvSpPr txBox="1"/>
              <p:nvPr/>
            </p:nvSpPr>
            <p:spPr>
              <a:xfrm>
                <a:off x="2476500" y="4873823"/>
                <a:ext cx="534121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400" dirty="0" smtClean="0"/>
                  <a:t>HAL</a:t>
                </a:r>
                <a:endParaRPr lang="en-US" sz="1400" dirty="0"/>
              </a:p>
            </p:txBody>
          </p:sp>
        </p:grpSp>
      </p:grpSp>
      <p:sp>
        <p:nvSpPr>
          <p:cNvPr id="5" name="Rounded Rectangle 4"/>
          <p:cNvSpPr/>
          <p:nvPr/>
        </p:nvSpPr>
        <p:spPr>
          <a:xfrm>
            <a:off x="1600200" y="3810000"/>
            <a:ext cx="1752600" cy="106680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View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MVC</a:t>
            </a: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3352800" y="1828800"/>
            <a:ext cx="1752600" cy="106680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Model</a:t>
            </a:r>
            <a:endParaRPr lang="en-US" dirty="0"/>
          </a:p>
        </p:txBody>
      </p:sp>
      <p:sp>
        <p:nvSpPr>
          <p:cNvPr id="7" name="Rounded Rectangle 6"/>
          <p:cNvSpPr/>
          <p:nvPr/>
        </p:nvSpPr>
        <p:spPr>
          <a:xfrm>
            <a:off x="1905000" y="4114800"/>
            <a:ext cx="1752600" cy="106680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View</a:t>
            </a:r>
            <a:endParaRPr lang="en-US" dirty="0"/>
          </a:p>
        </p:txBody>
      </p:sp>
      <p:cxnSp>
        <p:nvCxnSpPr>
          <p:cNvPr id="11" name="Straight Arrow Connector 10"/>
          <p:cNvCxnSpPr>
            <a:stCxn id="8" idx="1"/>
            <a:endCxn id="7" idx="3"/>
          </p:cNvCxnSpPr>
          <p:nvPr/>
        </p:nvCxnSpPr>
        <p:spPr>
          <a:xfrm rot="10800000">
            <a:off x="3657600" y="4648200"/>
            <a:ext cx="1219200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>
            <a:stCxn id="8" idx="0"/>
            <a:endCxn id="4" idx="2"/>
          </p:cNvCxnSpPr>
          <p:nvPr/>
        </p:nvCxnSpPr>
        <p:spPr>
          <a:xfrm rot="16200000" flipV="1">
            <a:off x="4381500" y="2743200"/>
            <a:ext cx="1219200" cy="15240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>
            <a:stCxn id="5" idx="0"/>
            <a:endCxn id="4" idx="2"/>
          </p:cNvCxnSpPr>
          <p:nvPr/>
        </p:nvCxnSpPr>
        <p:spPr>
          <a:xfrm rot="5400000" flipH="1" flipV="1">
            <a:off x="2895600" y="2476500"/>
            <a:ext cx="914400" cy="17526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Rounded Rectangle 16"/>
          <p:cNvSpPr/>
          <p:nvPr/>
        </p:nvSpPr>
        <p:spPr>
          <a:xfrm>
            <a:off x="1600200" y="4648200"/>
            <a:ext cx="1752600" cy="228600"/>
          </a:xfrm>
          <a:prstGeom prst="roundRect">
            <a:avLst/>
          </a:prstGeom>
          <a:solidFill>
            <a:srgbClr val="00B05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ounded Rectangle 5"/>
          <p:cNvSpPr/>
          <p:nvPr/>
        </p:nvSpPr>
        <p:spPr>
          <a:xfrm>
            <a:off x="1752600" y="3962400"/>
            <a:ext cx="1752600" cy="106680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View</a:t>
            </a:r>
            <a:endParaRPr lang="en-US" dirty="0"/>
          </a:p>
        </p:txBody>
      </p:sp>
      <p:sp>
        <p:nvSpPr>
          <p:cNvPr id="18" name="Rounded Rectangle 17"/>
          <p:cNvSpPr/>
          <p:nvPr/>
        </p:nvSpPr>
        <p:spPr>
          <a:xfrm>
            <a:off x="1752600" y="4800600"/>
            <a:ext cx="1752600" cy="228600"/>
          </a:xfrm>
          <a:prstGeom prst="roundRect">
            <a:avLst/>
          </a:prstGeom>
          <a:solidFill>
            <a:srgbClr val="00B05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ounded Rectangle 21"/>
          <p:cNvSpPr/>
          <p:nvPr/>
        </p:nvSpPr>
        <p:spPr>
          <a:xfrm>
            <a:off x="1904999" y="4114800"/>
            <a:ext cx="1752600" cy="106680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View</a:t>
            </a:r>
            <a:endParaRPr lang="en-US" dirty="0"/>
          </a:p>
        </p:txBody>
      </p:sp>
      <p:grpSp>
        <p:nvGrpSpPr>
          <p:cNvPr id="25" name="Group 24"/>
          <p:cNvGrpSpPr/>
          <p:nvPr/>
        </p:nvGrpSpPr>
        <p:grpSpPr>
          <a:xfrm>
            <a:off x="1905000" y="4873823"/>
            <a:ext cx="1752600" cy="307777"/>
            <a:chOff x="1905000" y="4873823"/>
            <a:chExt cx="1752600" cy="307777"/>
          </a:xfrm>
        </p:grpSpPr>
        <p:sp>
          <p:nvSpPr>
            <p:cNvPr id="23" name="Rounded Rectangle 22"/>
            <p:cNvSpPr/>
            <p:nvPr/>
          </p:nvSpPr>
          <p:spPr>
            <a:xfrm>
              <a:off x="1905000" y="4953000"/>
              <a:ext cx="1752600" cy="228600"/>
            </a:xfrm>
            <a:prstGeom prst="roundRect">
              <a:avLst/>
            </a:prstGeom>
            <a:solidFill>
              <a:srgbClr val="00B050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2476500" y="4873823"/>
              <a:ext cx="534121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/>
                <a:t>HAL</a:t>
              </a:r>
              <a:endParaRPr lang="en-US" sz="1400" dirty="0"/>
            </a:p>
          </p:txBody>
        </p:sp>
      </p:grpSp>
      <p:grpSp>
        <p:nvGrpSpPr>
          <p:cNvPr id="33" name="Group 32"/>
          <p:cNvGrpSpPr/>
          <p:nvPr/>
        </p:nvGrpSpPr>
        <p:grpSpPr>
          <a:xfrm>
            <a:off x="5029200" y="4267200"/>
            <a:ext cx="1752600" cy="1066800"/>
            <a:chOff x="5029200" y="4267200"/>
            <a:chExt cx="1752600" cy="1066800"/>
          </a:xfrm>
        </p:grpSpPr>
        <p:sp>
          <p:nvSpPr>
            <p:cNvPr id="9" name="Rounded Rectangle 8"/>
            <p:cNvSpPr/>
            <p:nvPr/>
          </p:nvSpPr>
          <p:spPr>
            <a:xfrm>
              <a:off x="5029200" y="4267200"/>
              <a:ext cx="1752600" cy="1066800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Controller</a:t>
              </a:r>
              <a:endParaRPr lang="en-US" dirty="0"/>
            </a:p>
          </p:txBody>
        </p:sp>
        <p:grpSp>
          <p:nvGrpSpPr>
            <p:cNvPr id="30" name="Group 29"/>
            <p:cNvGrpSpPr/>
            <p:nvPr/>
          </p:nvGrpSpPr>
          <p:grpSpPr>
            <a:xfrm>
              <a:off x="5029200" y="5026223"/>
              <a:ext cx="1752600" cy="307777"/>
              <a:chOff x="1905000" y="4873823"/>
              <a:chExt cx="1752600" cy="307777"/>
            </a:xfrm>
          </p:grpSpPr>
          <p:sp>
            <p:nvSpPr>
              <p:cNvPr id="31" name="Rounded Rectangle 30"/>
              <p:cNvSpPr/>
              <p:nvPr/>
            </p:nvSpPr>
            <p:spPr>
              <a:xfrm>
                <a:off x="1905000" y="4953000"/>
                <a:ext cx="1752600" cy="228600"/>
              </a:xfrm>
              <a:prstGeom prst="roundRect">
                <a:avLst/>
              </a:prstGeom>
              <a:solidFill>
                <a:srgbClr val="00B050"/>
              </a:solidFill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2" name="TextBox 31"/>
              <p:cNvSpPr txBox="1"/>
              <p:nvPr/>
            </p:nvSpPr>
            <p:spPr>
              <a:xfrm>
                <a:off x="2476500" y="4873823"/>
                <a:ext cx="534121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400" dirty="0" smtClean="0"/>
                  <a:t>HAL</a:t>
                </a:r>
                <a:endParaRPr lang="en-US" sz="1400" dirty="0"/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C/S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4800600" y="1752600"/>
            <a:ext cx="3886200" cy="411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457200" y="6096000"/>
            <a:ext cx="2895600" cy="53340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4800600" y="5943600"/>
            <a:ext cx="3886200" cy="91440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6"/>
          <p:cNvGrpSpPr/>
          <p:nvPr/>
        </p:nvGrpSpPr>
        <p:grpSpPr>
          <a:xfrm>
            <a:off x="457200" y="1752600"/>
            <a:ext cx="4343400" cy="4191000"/>
            <a:chOff x="457200" y="1752600"/>
            <a:chExt cx="4343400" cy="4191000"/>
          </a:xfrm>
        </p:grpSpPr>
        <p:grpSp>
          <p:nvGrpSpPr>
            <p:cNvPr id="8" name="Group 20"/>
            <p:cNvGrpSpPr/>
            <p:nvPr/>
          </p:nvGrpSpPr>
          <p:grpSpPr>
            <a:xfrm>
              <a:off x="3352800" y="3505200"/>
              <a:ext cx="1447800" cy="838200"/>
              <a:chOff x="3352800" y="3886200"/>
              <a:chExt cx="1447800" cy="838200"/>
            </a:xfrm>
          </p:grpSpPr>
          <p:sp>
            <p:nvSpPr>
              <p:cNvPr id="19" name="Right Arrow 18"/>
              <p:cNvSpPr/>
              <p:nvPr/>
            </p:nvSpPr>
            <p:spPr>
              <a:xfrm>
                <a:off x="3352800" y="3886200"/>
                <a:ext cx="1447800" cy="381000"/>
              </a:xfrm>
              <a:prstGeom prst="rightArrow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" name="Right Arrow 19"/>
              <p:cNvSpPr/>
              <p:nvPr/>
            </p:nvSpPr>
            <p:spPr>
              <a:xfrm rot="10800000">
                <a:off x="3352800" y="4343400"/>
                <a:ext cx="1447800" cy="381000"/>
              </a:xfrm>
              <a:prstGeom prst="rightArrow">
                <a:avLst/>
              </a:prstGeom>
              <a:solidFill>
                <a:srgbClr val="FF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9" name="Group 16"/>
            <p:cNvGrpSpPr/>
            <p:nvPr/>
          </p:nvGrpSpPr>
          <p:grpSpPr>
            <a:xfrm>
              <a:off x="457200" y="1752600"/>
              <a:ext cx="2895600" cy="4191000"/>
              <a:chOff x="457200" y="1752600"/>
              <a:chExt cx="2895600" cy="4572000"/>
            </a:xfrm>
          </p:grpSpPr>
          <p:sp>
            <p:nvSpPr>
              <p:cNvPr id="16" name="Rectangle 15"/>
              <p:cNvSpPr/>
              <p:nvPr/>
            </p:nvSpPr>
            <p:spPr>
              <a:xfrm>
                <a:off x="457200" y="1752600"/>
                <a:ext cx="2895600" cy="137160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Rectangle 16"/>
              <p:cNvSpPr/>
              <p:nvPr/>
            </p:nvSpPr>
            <p:spPr>
              <a:xfrm>
                <a:off x="457200" y="3352800"/>
                <a:ext cx="2895600" cy="137160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" name="Rectangle 17"/>
              <p:cNvSpPr/>
              <p:nvPr/>
            </p:nvSpPr>
            <p:spPr>
              <a:xfrm>
                <a:off x="457200" y="4953000"/>
                <a:ext cx="2895600" cy="137160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0" name="Group 21"/>
            <p:cNvGrpSpPr/>
            <p:nvPr/>
          </p:nvGrpSpPr>
          <p:grpSpPr>
            <a:xfrm>
              <a:off x="3352800" y="1981200"/>
              <a:ext cx="1447800" cy="838200"/>
              <a:chOff x="3352800" y="3886200"/>
              <a:chExt cx="1447800" cy="838200"/>
            </a:xfrm>
          </p:grpSpPr>
          <p:sp>
            <p:nvSpPr>
              <p:cNvPr id="14" name="Right Arrow 13"/>
              <p:cNvSpPr/>
              <p:nvPr/>
            </p:nvSpPr>
            <p:spPr>
              <a:xfrm>
                <a:off x="3352800" y="3886200"/>
                <a:ext cx="1447800" cy="381000"/>
              </a:xfrm>
              <a:prstGeom prst="rightArrow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" name="Right Arrow 14"/>
              <p:cNvSpPr/>
              <p:nvPr/>
            </p:nvSpPr>
            <p:spPr>
              <a:xfrm rot="10800000">
                <a:off x="3352800" y="4343400"/>
                <a:ext cx="1447800" cy="381000"/>
              </a:xfrm>
              <a:prstGeom prst="rightArrow">
                <a:avLst/>
              </a:prstGeom>
              <a:solidFill>
                <a:srgbClr val="FF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1" name="Group 24"/>
            <p:cNvGrpSpPr/>
            <p:nvPr/>
          </p:nvGrpSpPr>
          <p:grpSpPr>
            <a:xfrm>
              <a:off x="3352800" y="4876800"/>
              <a:ext cx="1447800" cy="838200"/>
              <a:chOff x="3352800" y="3886200"/>
              <a:chExt cx="1447800" cy="838200"/>
            </a:xfrm>
          </p:grpSpPr>
          <p:sp>
            <p:nvSpPr>
              <p:cNvPr id="12" name="Right Arrow 11"/>
              <p:cNvSpPr/>
              <p:nvPr/>
            </p:nvSpPr>
            <p:spPr>
              <a:xfrm>
                <a:off x="3352800" y="3886200"/>
                <a:ext cx="1447800" cy="381000"/>
              </a:xfrm>
              <a:prstGeom prst="rightArrow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" name="Right Arrow 12"/>
              <p:cNvSpPr/>
              <p:nvPr/>
            </p:nvSpPr>
            <p:spPr>
              <a:xfrm rot="10800000">
                <a:off x="3352800" y="4343400"/>
                <a:ext cx="1447800" cy="381000"/>
              </a:xfrm>
              <a:prstGeom prst="rightArrow">
                <a:avLst/>
              </a:prstGeom>
              <a:solidFill>
                <a:srgbClr val="FF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Integrating styles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4800600" y="1752600"/>
            <a:ext cx="3886200" cy="411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457200" y="6096000"/>
            <a:ext cx="2895600" cy="53340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4800600" y="5943600"/>
            <a:ext cx="3886200" cy="91440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6"/>
          <p:cNvGrpSpPr/>
          <p:nvPr/>
        </p:nvGrpSpPr>
        <p:grpSpPr>
          <a:xfrm>
            <a:off x="457200" y="1752600"/>
            <a:ext cx="4343400" cy="4191000"/>
            <a:chOff x="457200" y="1752600"/>
            <a:chExt cx="4343400" cy="4191000"/>
          </a:xfrm>
        </p:grpSpPr>
        <p:grpSp>
          <p:nvGrpSpPr>
            <p:cNvPr id="8" name="Group 20"/>
            <p:cNvGrpSpPr/>
            <p:nvPr/>
          </p:nvGrpSpPr>
          <p:grpSpPr>
            <a:xfrm>
              <a:off x="3352800" y="3505200"/>
              <a:ext cx="1447800" cy="838200"/>
              <a:chOff x="3352800" y="3886200"/>
              <a:chExt cx="1447800" cy="838200"/>
            </a:xfrm>
          </p:grpSpPr>
          <p:sp>
            <p:nvSpPr>
              <p:cNvPr id="19" name="Right Arrow 18"/>
              <p:cNvSpPr/>
              <p:nvPr/>
            </p:nvSpPr>
            <p:spPr>
              <a:xfrm>
                <a:off x="3352800" y="3886200"/>
                <a:ext cx="1447800" cy="381000"/>
              </a:xfrm>
              <a:prstGeom prst="rightArrow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" name="Right Arrow 19"/>
              <p:cNvSpPr/>
              <p:nvPr/>
            </p:nvSpPr>
            <p:spPr>
              <a:xfrm rot="10800000">
                <a:off x="3352800" y="4343400"/>
                <a:ext cx="1447800" cy="381000"/>
              </a:xfrm>
              <a:prstGeom prst="rightArrow">
                <a:avLst/>
              </a:prstGeom>
              <a:solidFill>
                <a:srgbClr val="FF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9" name="Group 16"/>
            <p:cNvGrpSpPr/>
            <p:nvPr/>
          </p:nvGrpSpPr>
          <p:grpSpPr>
            <a:xfrm>
              <a:off x="457200" y="1752600"/>
              <a:ext cx="2895600" cy="4191000"/>
              <a:chOff x="457200" y="1752600"/>
              <a:chExt cx="2895600" cy="4572000"/>
            </a:xfrm>
          </p:grpSpPr>
          <p:sp>
            <p:nvSpPr>
              <p:cNvPr id="16" name="Rectangle 15"/>
              <p:cNvSpPr/>
              <p:nvPr/>
            </p:nvSpPr>
            <p:spPr>
              <a:xfrm>
                <a:off x="457200" y="1752600"/>
                <a:ext cx="2895600" cy="137160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Rectangle 16"/>
              <p:cNvSpPr/>
              <p:nvPr/>
            </p:nvSpPr>
            <p:spPr>
              <a:xfrm>
                <a:off x="457200" y="3352800"/>
                <a:ext cx="2895600" cy="137160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" name="Rectangle 17"/>
              <p:cNvSpPr/>
              <p:nvPr/>
            </p:nvSpPr>
            <p:spPr>
              <a:xfrm>
                <a:off x="457200" y="4953000"/>
                <a:ext cx="2895600" cy="137160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0" name="Group 21"/>
            <p:cNvGrpSpPr/>
            <p:nvPr/>
          </p:nvGrpSpPr>
          <p:grpSpPr>
            <a:xfrm>
              <a:off x="3352800" y="1981200"/>
              <a:ext cx="1447800" cy="838200"/>
              <a:chOff x="3352800" y="3886200"/>
              <a:chExt cx="1447800" cy="838200"/>
            </a:xfrm>
          </p:grpSpPr>
          <p:sp>
            <p:nvSpPr>
              <p:cNvPr id="14" name="Right Arrow 13"/>
              <p:cNvSpPr/>
              <p:nvPr/>
            </p:nvSpPr>
            <p:spPr>
              <a:xfrm>
                <a:off x="3352800" y="3886200"/>
                <a:ext cx="1447800" cy="381000"/>
              </a:xfrm>
              <a:prstGeom prst="rightArrow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" name="Right Arrow 14"/>
              <p:cNvSpPr/>
              <p:nvPr/>
            </p:nvSpPr>
            <p:spPr>
              <a:xfrm rot="10800000">
                <a:off x="3352800" y="4343400"/>
                <a:ext cx="1447800" cy="381000"/>
              </a:xfrm>
              <a:prstGeom prst="rightArrow">
                <a:avLst/>
              </a:prstGeom>
              <a:solidFill>
                <a:srgbClr val="FF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1" name="Group 24"/>
            <p:cNvGrpSpPr/>
            <p:nvPr/>
          </p:nvGrpSpPr>
          <p:grpSpPr>
            <a:xfrm>
              <a:off x="3352800" y="4876800"/>
              <a:ext cx="1447800" cy="838200"/>
              <a:chOff x="3352800" y="3886200"/>
              <a:chExt cx="1447800" cy="838200"/>
            </a:xfrm>
          </p:grpSpPr>
          <p:sp>
            <p:nvSpPr>
              <p:cNvPr id="12" name="Right Arrow 11"/>
              <p:cNvSpPr/>
              <p:nvPr/>
            </p:nvSpPr>
            <p:spPr>
              <a:xfrm>
                <a:off x="3352800" y="3886200"/>
                <a:ext cx="1447800" cy="381000"/>
              </a:xfrm>
              <a:prstGeom prst="rightArrow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" name="Right Arrow 12"/>
              <p:cNvSpPr/>
              <p:nvPr/>
            </p:nvSpPr>
            <p:spPr>
              <a:xfrm rot="10800000">
                <a:off x="3352800" y="4343400"/>
                <a:ext cx="1447800" cy="381000"/>
              </a:xfrm>
              <a:prstGeom prst="rightArrow">
                <a:avLst/>
              </a:prstGeom>
              <a:solidFill>
                <a:srgbClr val="FF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45" name="Group 44"/>
          <p:cNvGrpSpPr/>
          <p:nvPr/>
        </p:nvGrpSpPr>
        <p:grpSpPr>
          <a:xfrm>
            <a:off x="457200" y="1828799"/>
            <a:ext cx="5715000" cy="1066801"/>
            <a:chOff x="457200" y="1828799"/>
            <a:chExt cx="5715000" cy="1066801"/>
          </a:xfrm>
        </p:grpSpPr>
        <p:sp>
          <p:nvSpPr>
            <p:cNvPr id="21" name="Rounded Rectangle 20"/>
            <p:cNvSpPr/>
            <p:nvPr/>
          </p:nvSpPr>
          <p:spPr>
            <a:xfrm>
              <a:off x="2133600" y="1828799"/>
              <a:ext cx="4038600" cy="1066801"/>
            </a:xfrm>
            <a:prstGeom prst="roundRect">
              <a:avLst/>
            </a:prstGeom>
            <a:solidFill>
              <a:srgbClr val="FFFF00">
                <a:alpha val="23000"/>
              </a:srgbClr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dirty="0" smtClean="0">
                  <a:solidFill>
                    <a:schemeClr val="tx1"/>
                  </a:solidFill>
                </a:rPr>
                <a:t>Model</a:t>
              </a:r>
              <a:endParaRPr lang="en-US" sz="2000" dirty="0">
                <a:solidFill>
                  <a:schemeClr val="tx1"/>
                </a:solidFill>
              </a:endParaRPr>
            </a:p>
          </p:txBody>
        </p:sp>
        <p:sp>
          <p:nvSpPr>
            <p:cNvPr id="22" name="Rounded Rectangle 21"/>
            <p:cNvSpPr/>
            <p:nvPr/>
          </p:nvSpPr>
          <p:spPr>
            <a:xfrm>
              <a:off x="457200" y="1828799"/>
              <a:ext cx="1066800" cy="381001"/>
            </a:xfrm>
            <a:prstGeom prst="roundRect">
              <a:avLst/>
            </a:prstGeom>
            <a:solidFill>
              <a:srgbClr val="FFFF00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View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23" name="Rounded Rectangle 22"/>
            <p:cNvSpPr/>
            <p:nvPr/>
          </p:nvSpPr>
          <p:spPr>
            <a:xfrm>
              <a:off x="457200" y="2514599"/>
              <a:ext cx="1066800" cy="381001"/>
            </a:xfrm>
            <a:prstGeom prst="roundRect">
              <a:avLst/>
            </a:prstGeom>
            <a:solidFill>
              <a:srgbClr val="FFFF00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>
                  <a:solidFill>
                    <a:schemeClr val="tx1"/>
                  </a:solidFill>
                </a:rPr>
                <a:t>Controller</a:t>
              </a:r>
              <a:endParaRPr lang="en-US" sz="1600" dirty="0">
                <a:solidFill>
                  <a:schemeClr val="tx1"/>
                </a:solidFill>
              </a:endParaRPr>
            </a:p>
          </p:txBody>
        </p:sp>
        <p:cxnSp>
          <p:nvCxnSpPr>
            <p:cNvPr id="25" name="Straight Arrow Connector 24"/>
            <p:cNvCxnSpPr>
              <a:stCxn id="23" idx="0"/>
              <a:endCxn id="22" idx="2"/>
            </p:cNvCxnSpPr>
            <p:nvPr/>
          </p:nvCxnSpPr>
          <p:spPr>
            <a:xfrm rot="5400000" flipH="1" flipV="1">
              <a:off x="838201" y="2362200"/>
              <a:ext cx="304799" cy="1588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Arrow Connector 26"/>
            <p:cNvCxnSpPr>
              <a:stCxn id="23" idx="3"/>
              <a:endCxn id="21" idx="1"/>
            </p:cNvCxnSpPr>
            <p:nvPr/>
          </p:nvCxnSpPr>
          <p:spPr>
            <a:xfrm flipV="1">
              <a:off x="1524000" y="2362200"/>
              <a:ext cx="609600" cy="342900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Arrow Connector 29"/>
            <p:cNvCxnSpPr>
              <a:stCxn id="22" idx="3"/>
              <a:endCxn id="21" idx="1"/>
            </p:cNvCxnSpPr>
            <p:nvPr/>
          </p:nvCxnSpPr>
          <p:spPr>
            <a:xfrm>
              <a:off x="1524000" y="2019300"/>
              <a:ext cx="609600" cy="342900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1" name="Rounded Rectangle 30"/>
          <p:cNvSpPr/>
          <p:nvPr/>
        </p:nvSpPr>
        <p:spPr>
          <a:xfrm>
            <a:off x="2133600" y="3352799"/>
            <a:ext cx="4038600" cy="1066801"/>
          </a:xfrm>
          <a:prstGeom prst="roundRect">
            <a:avLst/>
          </a:prstGeom>
          <a:solidFill>
            <a:srgbClr val="FFFF00">
              <a:alpha val="23000"/>
            </a:srgb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>
                <a:solidFill>
                  <a:schemeClr val="tx1"/>
                </a:solidFill>
              </a:rPr>
              <a:t>Model</a:t>
            </a:r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32" name="Rounded Rectangle 31"/>
          <p:cNvSpPr/>
          <p:nvPr/>
        </p:nvSpPr>
        <p:spPr>
          <a:xfrm>
            <a:off x="457200" y="3352799"/>
            <a:ext cx="1066800" cy="381001"/>
          </a:xfrm>
          <a:prstGeom prst="roundRect">
            <a:avLst/>
          </a:prstGeom>
          <a:solidFill>
            <a:srgbClr val="FFFF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View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3" name="Rounded Rectangle 32"/>
          <p:cNvSpPr/>
          <p:nvPr/>
        </p:nvSpPr>
        <p:spPr>
          <a:xfrm>
            <a:off x="457200" y="4038599"/>
            <a:ext cx="1066800" cy="381001"/>
          </a:xfrm>
          <a:prstGeom prst="roundRect">
            <a:avLst/>
          </a:prstGeom>
          <a:solidFill>
            <a:srgbClr val="FFFF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tx1"/>
                </a:solidFill>
              </a:rPr>
              <a:t>Controller</a:t>
            </a:r>
            <a:endParaRPr lang="en-US" sz="1600" dirty="0">
              <a:solidFill>
                <a:schemeClr val="tx1"/>
              </a:solidFill>
            </a:endParaRPr>
          </a:p>
        </p:txBody>
      </p:sp>
      <p:cxnSp>
        <p:nvCxnSpPr>
          <p:cNvPr id="34" name="Straight Arrow Connector 33"/>
          <p:cNvCxnSpPr>
            <a:stCxn id="33" idx="0"/>
            <a:endCxn id="32" idx="2"/>
          </p:cNvCxnSpPr>
          <p:nvPr/>
        </p:nvCxnSpPr>
        <p:spPr>
          <a:xfrm rot="5400000" flipH="1" flipV="1">
            <a:off x="838201" y="3886200"/>
            <a:ext cx="304799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>
            <a:stCxn id="33" idx="3"/>
            <a:endCxn id="31" idx="1"/>
          </p:cNvCxnSpPr>
          <p:nvPr/>
        </p:nvCxnSpPr>
        <p:spPr>
          <a:xfrm flipV="1">
            <a:off x="1524000" y="3886200"/>
            <a:ext cx="609600" cy="3429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>
            <a:stCxn id="32" idx="3"/>
            <a:endCxn id="31" idx="1"/>
          </p:cNvCxnSpPr>
          <p:nvPr/>
        </p:nvCxnSpPr>
        <p:spPr>
          <a:xfrm>
            <a:off x="1524000" y="3543300"/>
            <a:ext cx="609600" cy="3429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46" name="Group 45"/>
          <p:cNvGrpSpPr/>
          <p:nvPr/>
        </p:nvGrpSpPr>
        <p:grpSpPr>
          <a:xfrm>
            <a:off x="457200" y="4800599"/>
            <a:ext cx="5715000" cy="1066801"/>
            <a:chOff x="457200" y="1828799"/>
            <a:chExt cx="5715000" cy="1066801"/>
          </a:xfrm>
        </p:grpSpPr>
        <p:sp>
          <p:nvSpPr>
            <p:cNvPr id="47" name="Rounded Rectangle 46"/>
            <p:cNvSpPr/>
            <p:nvPr/>
          </p:nvSpPr>
          <p:spPr>
            <a:xfrm>
              <a:off x="2133600" y="1828799"/>
              <a:ext cx="4038600" cy="1066801"/>
            </a:xfrm>
            <a:prstGeom prst="roundRect">
              <a:avLst/>
            </a:prstGeom>
            <a:solidFill>
              <a:srgbClr val="FFFF00">
                <a:alpha val="23000"/>
              </a:srgbClr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dirty="0" smtClean="0">
                  <a:solidFill>
                    <a:schemeClr val="tx1"/>
                  </a:solidFill>
                </a:rPr>
                <a:t>Model</a:t>
              </a:r>
              <a:endParaRPr lang="en-US" sz="2000" dirty="0">
                <a:solidFill>
                  <a:schemeClr val="tx1"/>
                </a:solidFill>
              </a:endParaRPr>
            </a:p>
          </p:txBody>
        </p:sp>
        <p:sp>
          <p:nvSpPr>
            <p:cNvPr id="48" name="Rounded Rectangle 47"/>
            <p:cNvSpPr/>
            <p:nvPr/>
          </p:nvSpPr>
          <p:spPr>
            <a:xfrm>
              <a:off x="457200" y="1828799"/>
              <a:ext cx="1066800" cy="381001"/>
            </a:xfrm>
            <a:prstGeom prst="roundRect">
              <a:avLst/>
            </a:prstGeom>
            <a:solidFill>
              <a:srgbClr val="FFFF00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View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49" name="Rounded Rectangle 48"/>
            <p:cNvSpPr/>
            <p:nvPr/>
          </p:nvSpPr>
          <p:spPr>
            <a:xfrm>
              <a:off x="457200" y="2514599"/>
              <a:ext cx="1066800" cy="381001"/>
            </a:xfrm>
            <a:prstGeom prst="roundRect">
              <a:avLst/>
            </a:prstGeom>
            <a:solidFill>
              <a:srgbClr val="FFFF00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>
                  <a:solidFill>
                    <a:schemeClr val="tx1"/>
                  </a:solidFill>
                </a:rPr>
                <a:t>Controller</a:t>
              </a:r>
              <a:endParaRPr lang="en-US" sz="1600" dirty="0">
                <a:solidFill>
                  <a:schemeClr val="tx1"/>
                </a:solidFill>
              </a:endParaRPr>
            </a:p>
          </p:txBody>
        </p:sp>
        <p:cxnSp>
          <p:nvCxnSpPr>
            <p:cNvPr id="50" name="Straight Arrow Connector 49"/>
            <p:cNvCxnSpPr>
              <a:stCxn id="49" idx="0"/>
              <a:endCxn id="48" idx="2"/>
            </p:cNvCxnSpPr>
            <p:nvPr/>
          </p:nvCxnSpPr>
          <p:spPr>
            <a:xfrm rot="5400000" flipH="1" flipV="1">
              <a:off x="838201" y="2362200"/>
              <a:ext cx="304799" cy="1588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Arrow Connector 50"/>
            <p:cNvCxnSpPr>
              <a:stCxn id="49" idx="3"/>
              <a:endCxn id="47" idx="1"/>
            </p:cNvCxnSpPr>
            <p:nvPr/>
          </p:nvCxnSpPr>
          <p:spPr>
            <a:xfrm flipV="1">
              <a:off x="1524000" y="2362200"/>
              <a:ext cx="609600" cy="342900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Arrow Connector 51"/>
            <p:cNvCxnSpPr>
              <a:stCxn id="48" idx="3"/>
              <a:endCxn id="47" idx="1"/>
            </p:cNvCxnSpPr>
            <p:nvPr/>
          </p:nvCxnSpPr>
          <p:spPr>
            <a:xfrm>
              <a:off x="1524000" y="2019300"/>
              <a:ext cx="609600" cy="342900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Here’s what you are going to do…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Find two sources that describe the Model-View-Controller architecture</a:t>
            </a:r>
          </a:p>
          <a:p>
            <a:r>
              <a:rPr lang="en-US" dirty="0" smtClean="0"/>
              <a:t>Build an AADL model of MVC to the extent that you can using the parts of the language we have learned so far.</a:t>
            </a:r>
          </a:p>
          <a:p>
            <a:r>
              <a:rPr lang="en-US" dirty="0" smtClean="0"/>
              <a:t>Submit the AADL code as a text file via email by </a:t>
            </a:r>
            <a:r>
              <a:rPr lang="en-US" smtClean="0"/>
              <a:t>6am Jan 28</a:t>
            </a:r>
            <a:r>
              <a:rPr lang="en-US" baseline="30000" smtClean="0"/>
              <a:t>th</a:t>
            </a:r>
            <a:r>
              <a:rPr lang="en-US" smtClean="0"/>
              <a:t>, 2014.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3928846"/>
      </p:ext>
    </p:extLst>
  </p:cSld>
  <p:clrMapOvr>
    <a:masterClrMapping/>
  </p:clrMapOvr>
</p:sld>
</file>

<file path=ppt/theme/theme1.xml><?xml version="1.0" encoding="utf-8"?>
<a:theme xmlns:a="http://schemas.openxmlformats.org/drawingml/2006/main" name="syse802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syse802Template</Template>
  <TotalTime>11173</TotalTime>
  <Words>93</Words>
  <Application>Microsoft Office PowerPoint</Application>
  <PresentationFormat>On-screen Show (4:3)</PresentationFormat>
  <Paragraphs>35</Paragraphs>
  <Slides>7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syse802Template</vt:lpstr>
      <vt:lpstr>CpSc 875</vt:lpstr>
      <vt:lpstr>Point of sale system</vt:lpstr>
      <vt:lpstr>3-tier</vt:lpstr>
      <vt:lpstr>MVC</vt:lpstr>
      <vt:lpstr>C/S</vt:lpstr>
      <vt:lpstr>Integrating styles</vt:lpstr>
      <vt:lpstr>Here’s what you are going to do…</vt:lpstr>
    </vt:vector>
  </TitlesOfParts>
  <Company>Clemson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CpSc 875</dc:title>
  <dc:creator>McGregor</dc:creator>
  <cp:lastModifiedBy>Windows User</cp:lastModifiedBy>
  <cp:revision>32</cp:revision>
  <dcterms:created xsi:type="dcterms:W3CDTF">2011-01-20T15:58:08Z</dcterms:created>
  <dcterms:modified xsi:type="dcterms:W3CDTF">2014-01-21T12:05:33Z</dcterms:modified>
</cp:coreProperties>
</file>