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260" r:id="rId2"/>
    <p:sldId id="287" r:id="rId3"/>
    <p:sldId id="288" r:id="rId4"/>
    <p:sldId id="289" r:id="rId5"/>
    <p:sldId id="290" r:id="rId6"/>
    <p:sldId id="291" r:id="rId7"/>
    <p:sldId id="261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65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62" r:id="rId31"/>
    <p:sldId id="263" r:id="rId32"/>
    <p:sldId id="264" r:id="rId33"/>
    <p:sldId id="292" r:id="rId3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12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3/11/2012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3/11/2012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3/11/2012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3/11/2012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3/11/2012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3/11/2012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875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Architecture evolution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a menu item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&lt;extension point="</a:t>
            </a:r>
            <a:r>
              <a:rPr lang="en-US" sz="2400" dirty="0" err="1" smtClean="0"/>
              <a:t>org.eclipse.ui.actionSets</a:t>
            </a:r>
            <a:r>
              <a:rPr lang="en-US" sz="2400" dirty="0" smtClean="0"/>
              <a:t>"&gt; &lt;</a:t>
            </a:r>
            <a:r>
              <a:rPr lang="en-US" sz="2400" dirty="0" err="1" smtClean="0"/>
              <a:t>actionSet</a:t>
            </a:r>
            <a:r>
              <a:rPr lang="en-US" sz="2400" dirty="0" smtClean="0"/>
              <a:t> label="Example Action Set" visible="true" id="</a:t>
            </a:r>
            <a:r>
              <a:rPr lang="en-US" sz="2400" dirty="0" err="1" smtClean="0"/>
              <a:t>org.eclipse.helloworld.actionSet</a:t>
            </a:r>
            <a:r>
              <a:rPr lang="en-US" sz="2400" dirty="0" smtClean="0"/>
              <a:t>"&gt; &lt;menu label="Example &amp;Menu" id="</a:t>
            </a:r>
            <a:r>
              <a:rPr lang="en-US" sz="2400" dirty="0" err="1" smtClean="0"/>
              <a:t>exampleMenu</a:t>
            </a:r>
            <a:r>
              <a:rPr lang="en-US" sz="2400" dirty="0" smtClean="0"/>
              <a:t>"&gt; &lt;separator name="</a:t>
            </a:r>
            <a:r>
              <a:rPr lang="en-US" sz="2400" dirty="0" err="1" smtClean="0"/>
              <a:t>exampleGroup</a:t>
            </a:r>
            <a:r>
              <a:rPr lang="en-US" sz="2400" dirty="0" smtClean="0"/>
              <a:t>"&gt; &lt;/separator&gt; &lt;/menu&gt; &lt;action label="&amp;Example Action" icon="icons/example.gif" tooltip="Hello, Eclipse world" class="</a:t>
            </a:r>
            <a:r>
              <a:rPr lang="en-US" sz="2400" dirty="0" err="1" smtClean="0"/>
              <a:t>com.example.helloworld.actions.ExampleAction</a:t>
            </a:r>
            <a:r>
              <a:rPr lang="en-US" sz="2400" dirty="0" smtClean="0"/>
              <a:t>" </a:t>
            </a:r>
            <a:r>
              <a:rPr lang="en-US" sz="2400" dirty="0" err="1" smtClean="0"/>
              <a:t>menubarPath</a:t>
            </a:r>
            <a:r>
              <a:rPr lang="en-US" sz="2400" dirty="0" smtClean="0"/>
              <a:t>="</a:t>
            </a:r>
            <a:r>
              <a:rPr lang="en-US" sz="2400" dirty="0" err="1" smtClean="0"/>
              <a:t>exampleMenu</a:t>
            </a:r>
            <a:r>
              <a:rPr lang="en-US" sz="2400" dirty="0" smtClean="0"/>
              <a:t>/</a:t>
            </a:r>
            <a:r>
              <a:rPr lang="en-US" sz="2400" dirty="0" err="1" smtClean="0"/>
              <a:t>exampleGroup</a:t>
            </a:r>
            <a:r>
              <a:rPr lang="en-US" sz="2400" dirty="0" smtClean="0"/>
              <a:t>" </a:t>
            </a:r>
            <a:r>
              <a:rPr lang="en-US" sz="2400" dirty="0" err="1" smtClean="0"/>
              <a:t>toolbarPath</a:t>
            </a:r>
            <a:r>
              <a:rPr lang="en-US" sz="2400" dirty="0" smtClean="0"/>
              <a:t>="</a:t>
            </a:r>
            <a:r>
              <a:rPr lang="en-US" sz="2400" dirty="0" err="1" smtClean="0"/>
              <a:t>exampleGroup</a:t>
            </a:r>
            <a:r>
              <a:rPr lang="en-US" sz="2400" dirty="0" smtClean="0"/>
              <a:t>" id="</a:t>
            </a:r>
            <a:r>
              <a:rPr lang="en-US" sz="2400" dirty="0" err="1" smtClean="0"/>
              <a:t>org.eclipse.helloworld.actions.ExampleAction</a:t>
            </a:r>
            <a:r>
              <a:rPr lang="en-US" sz="2400" dirty="0" smtClean="0"/>
              <a:t>"&gt; &lt;/action&gt; &lt;/</a:t>
            </a:r>
            <a:r>
              <a:rPr lang="en-US" sz="2400" dirty="0" err="1" smtClean="0"/>
              <a:t>actionSet</a:t>
            </a:r>
            <a:r>
              <a:rPr lang="en-US" sz="2400" dirty="0" smtClean="0"/>
              <a:t>&gt; &lt;/extension&gt;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2358" y="1600200"/>
            <a:ext cx="529928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Views and perspectives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View – presents specific information in a manner that speaks to a stakeholder</a:t>
            </a:r>
          </a:p>
          <a:p>
            <a:r>
              <a:rPr lang="en-US" dirty="0" smtClean="0"/>
              <a:t>Perspective – an arrangement of views, editors that are related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Eclipse 3.0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Plug-ins were to be replaced by a new component model – </a:t>
            </a:r>
            <a:r>
              <a:rPr lang="en-US" dirty="0" err="1" smtClean="0"/>
              <a:t>OSGi</a:t>
            </a:r>
            <a:r>
              <a:rPr lang="en-US" dirty="0" smtClean="0"/>
              <a:t> bundles</a:t>
            </a:r>
          </a:p>
          <a:p>
            <a:r>
              <a:rPr lang="en-US" dirty="0" smtClean="0"/>
              <a:t>This was the new runtime architecture</a:t>
            </a:r>
          </a:p>
          <a:p>
            <a:r>
              <a:rPr lang="en-US" dirty="0" smtClean="0"/>
              <a:t>Chose Service Management Framework (SMF) as the framework implementation</a:t>
            </a:r>
          </a:p>
          <a:p>
            <a:r>
              <a:rPr lang="en-US" dirty="0" smtClean="0"/>
              <a:t>Provided a compatibility layer for existing plug-ins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OSGi</a:t>
            </a:r>
            <a:r>
              <a:rPr lang="en-US" dirty="0" smtClean="0"/>
              <a:t> bundles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err="1" smtClean="0"/>
              <a:t>OSGi</a:t>
            </a:r>
            <a:r>
              <a:rPr lang="en-US" dirty="0" smtClean="0"/>
              <a:t> bundle runs in a container</a:t>
            </a:r>
          </a:p>
          <a:p>
            <a:r>
              <a:rPr lang="en-US" dirty="0" smtClean="0"/>
              <a:t>It is possible to start, stop, and pause actions in the container without restarting the entire container</a:t>
            </a:r>
          </a:p>
          <a:p>
            <a:r>
              <a:rPr lang="en-US" dirty="0" smtClean="0"/>
              <a:t>Can have more than one version of a module running at the same time.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0362" y="1600200"/>
            <a:ext cx="686327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Bundle has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Activator</a:t>
            </a:r>
          </a:p>
          <a:p>
            <a:pPr>
              <a:buNone/>
            </a:pPr>
            <a:r>
              <a:rPr lang="en-US" sz="2800" dirty="0" smtClean="0"/>
              <a:t>package </a:t>
            </a:r>
            <a:r>
              <a:rPr lang="en-US" sz="2800" dirty="0" err="1" smtClean="0"/>
              <a:t>com.javaworld.sample.helloworld</a:t>
            </a:r>
            <a:r>
              <a:rPr lang="en-US" sz="2800" dirty="0" smtClean="0"/>
              <a:t>; import </a:t>
            </a:r>
            <a:r>
              <a:rPr lang="en-US" sz="2800" dirty="0" err="1" smtClean="0"/>
              <a:t>org.osgi.framework.BundleActivator</a:t>
            </a:r>
            <a:r>
              <a:rPr lang="en-US" sz="2800" dirty="0" smtClean="0"/>
              <a:t>; import </a:t>
            </a:r>
            <a:r>
              <a:rPr lang="en-US" sz="2800" dirty="0" err="1" smtClean="0"/>
              <a:t>org.osgi.framework.BundleContext</a:t>
            </a:r>
            <a:r>
              <a:rPr lang="en-US" sz="2800" dirty="0" smtClean="0"/>
              <a:t>; 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public </a:t>
            </a:r>
            <a:r>
              <a:rPr lang="en-US" sz="2800" dirty="0" smtClean="0"/>
              <a:t>class Activator implements </a:t>
            </a:r>
            <a:r>
              <a:rPr lang="en-US" sz="2800" dirty="0" err="1" smtClean="0"/>
              <a:t>BundleActivator</a:t>
            </a:r>
            <a:r>
              <a:rPr lang="en-US" sz="2800" dirty="0" smtClean="0"/>
              <a:t> { public void start(</a:t>
            </a:r>
            <a:r>
              <a:rPr lang="en-US" sz="2800" dirty="0" err="1" smtClean="0"/>
              <a:t>BundleContext</a:t>
            </a:r>
            <a:r>
              <a:rPr lang="en-US" sz="2800" dirty="0" smtClean="0"/>
              <a:t> context) throws Exception { </a:t>
            </a:r>
            <a:r>
              <a:rPr lang="en-US" sz="2800" dirty="0" err="1" smtClean="0"/>
              <a:t>System.out.println</a:t>
            </a:r>
            <a:r>
              <a:rPr lang="en-US" sz="2800" dirty="0" smtClean="0"/>
              <a:t>("Hello world"); } public void stop(</a:t>
            </a:r>
            <a:r>
              <a:rPr lang="en-US" sz="2800" dirty="0" err="1" smtClean="0"/>
              <a:t>BundleContext</a:t>
            </a:r>
            <a:r>
              <a:rPr lang="en-US" sz="2800" dirty="0" smtClean="0"/>
              <a:t> context) throws Exception { </a:t>
            </a:r>
            <a:r>
              <a:rPr lang="en-US" sz="2800" dirty="0" err="1" smtClean="0"/>
              <a:t>System.out.println</a:t>
            </a:r>
            <a:r>
              <a:rPr lang="en-US" sz="2800" dirty="0" smtClean="0"/>
              <a:t>("Goodbye World"); } 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}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Bundle has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Manifest</a:t>
            </a:r>
          </a:p>
          <a:p>
            <a:pPr>
              <a:buNone/>
            </a:pPr>
            <a:r>
              <a:rPr lang="en-US" sz="2400" dirty="0" smtClean="0"/>
              <a:t>Manifest-Version: 1.0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Bundle-</a:t>
            </a:r>
            <a:r>
              <a:rPr lang="en-US" sz="2400" dirty="0" err="1" smtClean="0"/>
              <a:t>ManifestVersion</a:t>
            </a:r>
            <a:r>
              <a:rPr lang="en-US" sz="2400" dirty="0" smtClean="0"/>
              <a:t>: 2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Bundle-Name</a:t>
            </a:r>
            <a:r>
              <a:rPr lang="en-US" sz="2400" dirty="0" smtClean="0"/>
              <a:t>: </a:t>
            </a:r>
            <a:r>
              <a:rPr lang="en-US" sz="2400" dirty="0" err="1" smtClean="0"/>
              <a:t>HelloWorld</a:t>
            </a:r>
            <a:r>
              <a:rPr lang="en-US" sz="2400" dirty="0" smtClean="0"/>
              <a:t> Plug-in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Bundle-</a:t>
            </a:r>
            <a:r>
              <a:rPr lang="en-US" sz="2400" dirty="0" err="1" smtClean="0"/>
              <a:t>SymbolicName</a:t>
            </a:r>
            <a:r>
              <a:rPr lang="en-US" sz="2400" dirty="0" smtClean="0"/>
              <a:t>: </a:t>
            </a:r>
            <a:r>
              <a:rPr lang="en-US" sz="2400" dirty="0" err="1" smtClean="0"/>
              <a:t>com.javaworld.sample.HelloWorld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Bundle-Version</a:t>
            </a:r>
            <a:r>
              <a:rPr lang="en-US" sz="2400" dirty="0" smtClean="0"/>
              <a:t>: 1.0.0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Bundle-Activator</a:t>
            </a:r>
            <a:r>
              <a:rPr lang="en-US" sz="2400" dirty="0" smtClean="0"/>
              <a:t>: </a:t>
            </a:r>
            <a:r>
              <a:rPr lang="en-US" sz="2400" dirty="0" err="1" smtClean="0"/>
              <a:t>com.javaworld.sample.helloworld.Activator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Bundle-Vendor</a:t>
            </a:r>
            <a:r>
              <a:rPr lang="en-US" sz="2400" dirty="0" smtClean="0"/>
              <a:t>: JAVAWORLD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Bundle-Localization</a:t>
            </a:r>
            <a:r>
              <a:rPr lang="en-US" sz="2400" dirty="0" smtClean="0"/>
              <a:t>: </a:t>
            </a:r>
            <a:r>
              <a:rPr lang="en-US" sz="2400" dirty="0" err="1" smtClean="0"/>
              <a:t>plugin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Import-Package</a:t>
            </a:r>
            <a:r>
              <a:rPr lang="en-US" sz="2400" dirty="0" smtClean="0"/>
              <a:t>: </a:t>
            </a:r>
            <a:r>
              <a:rPr lang="en-US" sz="2400" dirty="0" err="1" smtClean="0"/>
              <a:t>org.osgi.framework;version</a:t>
            </a:r>
            <a:r>
              <a:rPr lang="en-US" sz="2400" dirty="0" smtClean="0"/>
              <a:t>="1.3.0"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OSGi</a:t>
            </a:r>
            <a:r>
              <a:rPr lang="en-US" dirty="0" smtClean="0"/>
              <a:t> container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err="1" smtClean="0"/>
              <a:t>OSGi</a:t>
            </a:r>
            <a:r>
              <a:rPr lang="en-US" dirty="0" smtClean="0"/>
              <a:t> container allows some classes in some bundles to be visible</a:t>
            </a:r>
          </a:p>
          <a:p>
            <a:r>
              <a:rPr lang="en-US" dirty="0" err="1" smtClean="0"/>
              <a:t>OSGi</a:t>
            </a:r>
            <a:r>
              <a:rPr lang="en-US" dirty="0" smtClean="0"/>
              <a:t> has its own class loader so no need to maintain a separate one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Bundle life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Supports lazy activation which can be either an advantage or disadvantage.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6575" y="4259263"/>
            <a:ext cx="299085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Implementation should be changing faster than the architecture</a:t>
            </a:r>
            <a:endParaRPr lang="en-US" dirty="0" smtClean="0"/>
          </a:p>
          <a:p>
            <a:r>
              <a:rPr lang="en-US" dirty="0" smtClean="0"/>
              <a:t>But both will change because</a:t>
            </a:r>
          </a:p>
          <a:p>
            <a:pPr lvl="1"/>
            <a:r>
              <a:rPr lang="en-US" dirty="0" smtClean="0"/>
              <a:t>Requirements change</a:t>
            </a:r>
          </a:p>
          <a:p>
            <a:pPr lvl="1"/>
            <a:r>
              <a:rPr lang="en-US" dirty="0" smtClean="0"/>
              <a:t>Product goals change</a:t>
            </a:r>
          </a:p>
          <a:p>
            <a:pPr lvl="1"/>
            <a:r>
              <a:rPr lang="en-US" dirty="0" smtClean="0"/>
              <a:t>New patterns are discovered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 Client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were using Eclipse – which was intended to be an IDE builder as an application builder.</a:t>
            </a:r>
          </a:p>
          <a:p>
            <a:r>
              <a:rPr lang="en-US" dirty="0" smtClean="0"/>
              <a:t>To support the RCP modules had to be reconfigured.</a:t>
            </a:r>
          </a:p>
          <a:p>
            <a:r>
              <a:rPr lang="en-US" dirty="0" smtClean="0"/>
              <a:t>They were split to narrow the functionality that had to be loaded.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RCP an Platform after reconfigure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01469" y="1600200"/>
            <a:ext cx="554106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62187" y="1915319"/>
            <a:ext cx="4619625" cy="389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Feature.xml</a:t>
            </a:r>
            <a:endParaRPr lang="en-US" dirty="0"/>
          </a:p>
        </p:txBody>
      </p:sp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1970357"/>
            <a:ext cx="798648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&lt;?xml version="1.0" encoding="UTF-8"?&gt;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&lt;feature id="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org.eclipse.rcp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" label="%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featureName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version="3.7.0.qualifier" provider-name="%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providerName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plugin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="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org.eclipse.rcp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" image="eclipse_update_120.jpg"&gt;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 Unicode MS" pitchFamily="34" charset="-128"/>
                <a:cs typeface="Arial" pitchFamily="34" charset="0"/>
              </a:rPr>
              <a:t>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&lt;description&gt; %description &lt;/description&gt;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&lt;copyright&gt; %copyright &lt;/copyright&gt;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&lt;license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url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="%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licenseURL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"&gt; %license &lt;/license&gt;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&lt;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plugin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id="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org.eclipse.equinox.launcher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" download-size="0"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 Unicode MS" pitchFamily="34" charset="-128"/>
                <a:cs typeface="Arial" pitchFamily="34" charset="0"/>
              </a:rPr>
              <a:t>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install-size="0" version="0.0.0" unpack="false"/&gt;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&lt;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plugin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id="org.eclipse.equinox.launcher.gtk.linux.x86_64"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 Unicode MS" pitchFamily="34" charset="-128"/>
                <a:cs typeface="Arial" pitchFamily="34" charset="0"/>
              </a:rPr>
              <a:t>	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="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linux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"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ws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="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gtk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" arch="x86_64"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download-size="0" install-size="0" version="0.0.0" fragment="true"/&gt;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Features contain features</a:t>
            </a:r>
          </a:p>
          <a:p>
            <a:r>
              <a:rPr lang="en-US" dirty="0" smtClean="0"/>
              <a:t>Features contain bundles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P2 as a solution for updates</a:t>
            </a:r>
            <a:endParaRPr lang="en-US" dirty="0"/>
          </a:p>
        </p:txBody>
      </p:sp>
      <p:pic>
        <p:nvPicPr>
          <p:cNvPr id="368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04975" y="1924844"/>
            <a:ext cx="5734050" cy="387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P2 uses installation units</a:t>
            </a:r>
          </a:p>
          <a:p>
            <a:r>
              <a:rPr lang="en-US" dirty="0" smtClean="0"/>
              <a:t>Meta-data describes artifacts </a:t>
            </a:r>
          </a:p>
          <a:p>
            <a:r>
              <a:rPr lang="en-US" dirty="0" smtClean="0"/>
              <a:t>Artifacts are the building blocks</a:t>
            </a:r>
          </a:p>
          <a:p>
            <a:r>
              <a:rPr lang="en-US" dirty="0" smtClean="0"/>
              <a:t>Profiles allow user to pull from the repository the installed units at a point in time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Eclipse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33800"/>
            <a:ext cx="8229600" cy="2392363"/>
          </a:xfrm>
        </p:spPr>
        <p:txBody>
          <a:bodyPr/>
          <a:lstStyle/>
          <a:p>
            <a:r>
              <a:rPr lang="en-US" dirty="0" smtClean="0"/>
              <a:t>4 was another major build</a:t>
            </a:r>
          </a:p>
          <a:p>
            <a:r>
              <a:rPr lang="en-US" dirty="0" smtClean="0"/>
              <a:t>Goals:</a:t>
            </a:r>
          </a:p>
          <a:p>
            <a:pPr lvl="1"/>
            <a:r>
              <a:rPr lang="en-US" dirty="0" smtClean="0"/>
              <a:t>Simplified programming model</a:t>
            </a:r>
          </a:p>
          <a:p>
            <a:pPr lvl="1"/>
            <a:r>
              <a:rPr lang="en-US" dirty="0" smtClean="0"/>
              <a:t>Attract new committers</a:t>
            </a:r>
          </a:p>
          <a:p>
            <a:pPr lvl="1"/>
            <a:r>
              <a:rPr lang="en-US" dirty="0" smtClean="0"/>
              <a:t>Take advantage of new web technologies</a:t>
            </a:r>
            <a:endParaRPr lang="en-US" dirty="0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43225" y="1676400"/>
            <a:ext cx="325755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Eclipse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Separation of model from generation of the view</a:t>
            </a:r>
          </a:p>
          <a:p>
            <a:r>
              <a:rPr lang="en-US" sz="2800" dirty="0" smtClean="0"/>
              <a:t>Eclipse 4.0 uses dependency injection to provide services to clients. Dependency injection in Eclipse 4.x is through the use of a custom framework that uses the </a:t>
            </a:r>
            <a:r>
              <a:rPr lang="en-US" sz="2800" dirty="0" err="1" smtClean="0"/>
              <a:t>the</a:t>
            </a:r>
            <a:r>
              <a:rPr lang="en-US" sz="2800" dirty="0" smtClean="0"/>
              <a:t> concept of a context that serves as a generic mechanism to locate services for consumers. The context exists between the application and the framework. Contexts are hierarchical. If a context has a request that cannot be satisfied, it will delegate the request to the parent context. The Eclipse context, called </a:t>
            </a:r>
            <a:r>
              <a:rPr lang="en-US" sz="2800" dirty="0" err="1" smtClean="0"/>
              <a:t>IEclipseContext</a:t>
            </a:r>
            <a:r>
              <a:rPr lang="en-US" sz="2800" dirty="0" smtClean="0"/>
              <a:t>, stores the available services and provides </a:t>
            </a:r>
            <a:r>
              <a:rPr lang="en-US" sz="2800" dirty="0" err="1" smtClean="0"/>
              <a:t>OSGi</a:t>
            </a:r>
            <a:r>
              <a:rPr lang="en-US" sz="2800" dirty="0" smtClean="0"/>
              <a:t> services lookup. </a:t>
            </a:r>
            <a:endParaRPr lang="en-US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3.X -&gt; 4.x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600200"/>
            <a:ext cx="3152775" cy="2854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2294" y="3511550"/>
            <a:ext cx="2904506" cy="261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Arrow Connector 6"/>
          <p:cNvCxnSpPr/>
          <p:nvPr/>
        </p:nvCxnSpPr>
        <p:spPr>
          <a:xfrm>
            <a:off x="3733800" y="3511550"/>
            <a:ext cx="1600200" cy="9431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4454740"/>
            <a:ext cx="5334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getViewSite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().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getActionBars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().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getStatusLineManager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().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setMessage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msg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);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4495800" y="6126163"/>
            <a:ext cx="4495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@Inject </a:t>
            </a:r>
            <a:r>
              <a:rPr lang="en-US" sz="1000" dirty="0" smtClean="0">
                <a:latin typeface="Arial Unicode MS" pitchFamily="34" charset="-128"/>
                <a:cs typeface="Arial" pitchFamily="34" charset="0"/>
              </a:rPr>
              <a:t> </a:t>
            </a:r>
            <a:r>
              <a:rPr lang="en-US" sz="1000" dirty="0" smtClean="0">
                <a:latin typeface="Arial Unicode MS" pitchFamily="34" charset="-128"/>
                <a:cs typeface="Arial" pitchFamily="34" charset="0"/>
              </a:rPr>
              <a:t>  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StatusLineManager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statusLine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;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statusLine.setMessage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msg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);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i="1" dirty="0" smtClean="0"/>
              <a:t>Adaptive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Add new features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Add support for new platforms</a:t>
            </a:r>
          </a:p>
          <a:p>
            <a:pPr>
              <a:lnSpc>
                <a:spcPct val="90000"/>
              </a:lnSpc>
            </a:pPr>
            <a:r>
              <a:rPr lang="en-US" sz="2800" i="1" dirty="0" smtClean="0"/>
              <a:t>Corrective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Fix bugs, misunderstood requirements</a:t>
            </a:r>
          </a:p>
          <a:p>
            <a:pPr>
              <a:lnSpc>
                <a:spcPct val="90000"/>
              </a:lnSpc>
            </a:pPr>
            <a:r>
              <a:rPr lang="en-US" sz="2800" i="1" dirty="0" smtClean="0"/>
              <a:t>Perfective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Performance tuning</a:t>
            </a:r>
          </a:p>
          <a:p>
            <a:pPr>
              <a:lnSpc>
                <a:spcPct val="90000"/>
              </a:lnSpc>
            </a:pPr>
            <a:r>
              <a:rPr lang="en-US" sz="2800" i="1" dirty="0" smtClean="0"/>
              <a:t>Preventive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Restructure code, “refactoring”, legacy wrapping, build interfaces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Acyclic Design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cycles in a design</a:t>
            </a:r>
          </a:p>
          <a:p>
            <a:r>
              <a:rPr lang="en-US" dirty="0" smtClean="0"/>
              <a:t>Not even indirect cycles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Stable Dependencies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depends on B the B should be more stable than A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04862" y="1686719"/>
            <a:ext cx="7534275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one mission thread for robotic surgery</a:t>
            </a:r>
          </a:p>
          <a:p>
            <a:r>
              <a:rPr lang="en-US" dirty="0" smtClean="0"/>
              <a:t>Assume that over the next 3 years the types of surgery done by robots will expand.</a:t>
            </a:r>
          </a:p>
          <a:p>
            <a:r>
              <a:rPr lang="en-US" dirty="0" smtClean="0"/>
              <a:t>Write a brief report that identifies the parts of your architecture that will have to change as new surgeries are added.</a:t>
            </a:r>
          </a:p>
          <a:p>
            <a:r>
              <a:rPr lang="en-US" dirty="0" smtClean="0"/>
              <a:t>Describe how it could be designed NOW to handle the change THEN.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Lehman’s 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US" sz="2800" i="1" dirty="0" smtClean="0"/>
              <a:t>Continuing change</a:t>
            </a:r>
            <a:r>
              <a:rPr lang="en-US" sz="2800" dirty="0" smtClean="0"/>
              <a:t> </a:t>
            </a:r>
            <a:r>
              <a:rPr lang="en-US" sz="2800" dirty="0" smtClean="0">
                <a:cs typeface="Tahoma" pitchFamily="34" charset="0"/>
              </a:rPr>
              <a:t>— </a:t>
            </a:r>
            <a:r>
              <a:rPr lang="en-US" sz="2800" dirty="0" smtClean="0"/>
              <a:t>An E-type program that is used must be continually adapted else it becomes progressively less satisfactory.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sz="2800" i="1" dirty="0" smtClean="0"/>
              <a:t>Increasing complexity</a:t>
            </a:r>
            <a:r>
              <a:rPr lang="en-US" sz="2800" dirty="0" smtClean="0"/>
              <a:t> </a:t>
            </a:r>
            <a:r>
              <a:rPr lang="en-US" sz="2800" dirty="0" smtClean="0">
                <a:cs typeface="Tahoma" pitchFamily="34" charset="0"/>
              </a:rPr>
              <a:t>— </a:t>
            </a:r>
            <a:r>
              <a:rPr lang="en-US" sz="2800" dirty="0" smtClean="0"/>
              <a:t>As a program is evolved, its complexity increases unless work is done to maintain or reduce it.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sz="2800" i="1" dirty="0" smtClean="0"/>
              <a:t>Self regulation</a:t>
            </a:r>
            <a:r>
              <a:rPr lang="en-US" sz="2800" dirty="0" smtClean="0"/>
              <a:t> </a:t>
            </a:r>
            <a:r>
              <a:rPr lang="en-US" sz="2800" dirty="0" smtClean="0">
                <a:cs typeface="Tahoma" pitchFamily="34" charset="0"/>
              </a:rPr>
              <a:t>— </a:t>
            </a:r>
            <a:r>
              <a:rPr lang="en-US" sz="2800" dirty="0" smtClean="0"/>
              <a:t>The program evolution process is self-regulating with close to normal distribution of measures of product and process attributes</a:t>
            </a:r>
            <a:r>
              <a:rPr lang="en-US" sz="2800" dirty="0" smtClean="0"/>
              <a:t>.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Lehman’s </a:t>
            </a:r>
            <a:r>
              <a:rPr lang="en-US" dirty="0" smtClean="0"/>
              <a:t>Laws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 startAt="4"/>
            </a:pPr>
            <a:r>
              <a:rPr lang="en-US" sz="2800" i="1" dirty="0" smtClean="0"/>
              <a:t>Invariant work rate</a:t>
            </a:r>
            <a:r>
              <a:rPr lang="en-US" sz="2800" dirty="0" smtClean="0"/>
              <a:t> </a:t>
            </a:r>
            <a:r>
              <a:rPr lang="en-US" sz="2800" dirty="0" smtClean="0">
                <a:cs typeface="Tahoma" pitchFamily="34" charset="0"/>
              </a:rPr>
              <a:t>— </a:t>
            </a:r>
            <a:r>
              <a:rPr lang="en-US" sz="2800" dirty="0" smtClean="0"/>
              <a:t>The average effective global activity rate on an evolving system is invariant over the product lifetime.</a:t>
            </a:r>
          </a:p>
          <a:p>
            <a:pPr marL="609600" indent="-609600">
              <a:buFont typeface="Wingdings" pitchFamily="2" charset="2"/>
              <a:buAutoNum type="arabicPeriod" startAt="4"/>
            </a:pPr>
            <a:r>
              <a:rPr lang="en-US" sz="2800" i="1" dirty="0" smtClean="0"/>
              <a:t>Conservation of familiarity</a:t>
            </a:r>
            <a:r>
              <a:rPr lang="en-US" sz="2800" dirty="0" smtClean="0"/>
              <a:t> </a:t>
            </a:r>
            <a:r>
              <a:rPr lang="en-US" sz="2800" dirty="0" smtClean="0">
                <a:cs typeface="Tahoma" pitchFamily="34" charset="0"/>
              </a:rPr>
              <a:t>— </a:t>
            </a:r>
            <a:r>
              <a:rPr lang="en-US" sz="2800" dirty="0" smtClean="0"/>
              <a:t>During the active life of an evolving program, the content of successive releases is statistically invariant.</a:t>
            </a:r>
          </a:p>
          <a:p>
            <a:pPr marL="609600" indent="-609600">
              <a:buFont typeface="Wingdings" pitchFamily="2" charset="2"/>
              <a:buAutoNum type="arabicPeriod" startAt="4"/>
            </a:pPr>
            <a:r>
              <a:rPr lang="en-US" sz="2800" i="1" dirty="0" smtClean="0"/>
              <a:t>Continuing growth</a:t>
            </a:r>
            <a:r>
              <a:rPr lang="en-US" sz="2800" dirty="0" smtClean="0"/>
              <a:t> </a:t>
            </a:r>
            <a:r>
              <a:rPr lang="en-US" sz="2800" dirty="0" smtClean="0">
                <a:cs typeface="Tahoma" pitchFamily="34" charset="0"/>
              </a:rPr>
              <a:t>— </a:t>
            </a:r>
            <a:r>
              <a:rPr lang="en-US" sz="2800" dirty="0" smtClean="0"/>
              <a:t>Functional content of a program must be continually increased to maintain user satisfaction over its </a:t>
            </a:r>
            <a:r>
              <a:rPr lang="en-US" sz="2800" dirty="0" smtClean="0"/>
              <a:t>lifetime</a:t>
            </a:r>
            <a:r>
              <a:rPr lang="en-US" sz="28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Lehman’s </a:t>
            </a:r>
            <a:r>
              <a:rPr lang="en-US" dirty="0" smtClean="0"/>
              <a:t>Laws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 startAt="7"/>
            </a:pPr>
            <a:r>
              <a:rPr lang="en-US" sz="2800" i="1" dirty="0" smtClean="0"/>
              <a:t>Declining quality</a:t>
            </a:r>
            <a:r>
              <a:rPr lang="en-US" sz="2800" dirty="0" smtClean="0"/>
              <a:t> </a:t>
            </a:r>
            <a:r>
              <a:rPr lang="en-US" sz="2800" dirty="0" smtClean="0">
                <a:cs typeface="Tahoma" pitchFamily="34" charset="0"/>
              </a:rPr>
              <a:t>— </a:t>
            </a:r>
            <a:r>
              <a:rPr lang="en-US" sz="2800" dirty="0" smtClean="0"/>
              <a:t>E-type programs will be perceived as of declining quality unless rigorously maintained and adapted to a changing operation environment.</a:t>
            </a:r>
          </a:p>
          <a:p>
            <a:pPr marL="609600" indent="-609600">
              <a:buFont typeface="Wingdings" pitchFamily="2" charset="2"/>
              <a:buAutoNum type="arabicPeriod" startAt="7"/>
            </a:pPr>
            <a:r>
              <a:rPr lang="en-US" sz="2800" i="1" dirty="0" smtClean="0"/>
              <a:t>Feedback system</a:t>
            </a:r>
            <a:r>
              <a:rPr lang="en-US" sz="2800" dirty="0" smtClean="0"/>
              <a:t> </a:t>
            </a:r>
            <a:r>
              <a:rPr lang="en-US" sz="2800" dirty="0" smtClean="0">
                <a:cs typeface="Tahoma" pitchFamily="34" charset="0"/>
              </a:rPr>
              <a:t>— </a:t>
            </a:r>
            <a:r>
              <a:rPr lang="en-US" sz="2800" dirty="0" smtClean="0"/>
              <a:t>E-type programming processes constitute multi-loop, multi-level feedback systems and must be treated as such to be successfully modified or improved.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Eclipse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Launched in 2001</a:t>
            </a:r>
          </a:p>
          <a:p>
            <a:r>
              <a:rPr lang="en-US" dirty="0" smtClean="0"/>
              <a:t>Eclipse Foundation 2004</a:t>
            </a:r>
          </a:p>
          <a:p>
            <a:r>
              <a:rPr lang="en-US" dirty="0" smtClean="0"/>
              <a:t>Over 170 companies</a:t>
            </a:r>
          </a:p>
          <a:p>
            <a:r>
              <a:rPr lang="en-US" dirty="0" smtClean="0"/>
              <a:t>Almost 1000 committers</a:t>
            </a:r>
          </a:p>
          <a:p>
            <a:r>
              <a:rPr lang="en-US" dirty="0" smtClean="0"/>
              <a:t>Originally ran on Linux and Windows</a:t>
            </a:r>
          </a:p>
          <a:p>
            <a:r>
              <a:rPr lang="en-US" dirty="0" smtClean="0"/>
              <a:t>Now a dozen platforms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Plug-ins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plug-in is a jar with a manifest</a:t>
            </a:r>
          </a:p>
          <a:p>
            <a:pPr>
              <a:buNone/>
            </a:pPr>
            <a:r>
              <a:rPr lang="en-US" sz="2000" dirty="0" smtClean="0"/>
              <a:t>&lt;?xml version="1.0" encoding="UTF-8"?&gt; &lt;</a:t>
            </a:r>
            <a:r>
              <a:rPr lang="en-US" sz="2000" dirty="0" err="1" smtClean="0"/>
              <a:t>plugin</a:t>
            </a:r>
            <a:r>
              <a:rPr lang="en-US" sz="2000" dirty="0" smtClean="0"/>
              <a:t> id="</a:t>
            </a:r>
            <a:r>
              <a:rPr lang="en-US" sz="2000" dirty="0" err="1" smtClean="0"/>
              <a:t>org.eclipse.ui</a:t>
            </a:r>
            <a:r>
              <a:rPr lang="en-US" sz="2000" dirty="0" smtClean="0"/>
              <a:t>" name="%Plugin.name" version="2.1.1" provider-name="%</a:t>
            </a:r>
            <a:r>
              <a:rPr lang="en-US" sz="2000" dirty="0" err="1" smtClean="0"/>
              <a:t>Plugin.providerName</a:t>
            </a:r>
            <a:r>
              <a:rPr lang="en-US" sz="2000" dirty="0" smtClean="0"/>
              <a:t>" class="</a:t>
            </a:r>
            <a:r>
              <a:rPr lang="en-US" sz="2000" dirty="0" err="1" smtClean="0"/>
              <a:t>org.eclipse.ui.internal.UIPlugin</a:t>
            </a:r>
            <a:r>
              <a:rPr lang="en-US" sz="2000" dirty="0" smtClean="0"/>
              <a:t>"&gt; &lt;runtime&gt; &lt;library name="ui.jar"&gt; &lt;export name="*"/&gt; &lt;packages prefixes="</a:t>
            </a:r>
            <a:r>
              <a:rPr lang="en-US" sz="2000" dirty="0" err="1" smtClean="0"/>
              <a:t>org.eclipse.ui</a:t>
            </a:r>
            <a:r>
              <a:rPr lang="en-US" sz="2000" dirty="0" smtClean="0"/>
              <a:t>"/&gt; &lt;/library&gt; &lt;/runtime&gt; &lt;requires&gt; &lt;import </a:t>
            </a:r>
            <a:r>
              <a:rPr lang="en-US" sz="2000" dirty="0" err="1" smtClean="0"/>
              <a:t>plugin</a:t>
            </a:r>
            <a:r>
              <a:rPr lang="en-US" sz="2000" dirty="0" smtClean="0"/>
              <a:t>="</a:t>
            </a:r>
            <a:r>
              <a:rPr lang="en-US" sz="2000" dirty="0" err="1" smtClean="0"/>
              <a:t>org.apache.xerces</a:t>
            </a:r>
            <a:r>
              <a:rPr lang="en-US" sz="2000" dirty="0" smtClean="0"/>
              <a:t>"/&gt; &lt;import </a:t>
            </a:r>
            <a:r>
              <a:rPr lang="en-US" sz="2000" dirty="0" err="1" smtClean="0"/>
              <a:t>plugin</a:t>
            </a:r>
            <a:r>
              <a:rPr lang="en-US" sz="2000" dirty="0" smtClean="0"/>
              <a:t>="</a:t>
            </a:r>
            <a:r>
              <a:rPr lang="en-US" sz="2000" dirty="0" err="1" smtClean="0"/>
              <a:t>org.eclipse.core.resources</a:t>
            </a:r>
            <a:r>
              <a:rPr lang="en-US" sz="2000" dirty="0" smtClean="0"/>
              <a:t>"/&gt; &lt;import </a:t>
            </a:r>
            <a:r>
              <a:rPr lang="en-US" sz="2000" dirty="0" err="1" smtClean="0"/>
              <a:t>plugin</a:t>
            </a:r>
            <a:r>
              <a:rPr lang="en-US" sz="2000" dirty="0" smtClean="0"/>
              <a:t>="</a:t>
            </a:r>
            <a:r>
              <a:rPr lang="en-US" sz="2000" dirty="0" err="1" smtClean="0"/>
              <a:t>org.eclipse.update.core</a:t>
            </a:r>
            <a:r>
              <a:rPr lang="en-US" sz="2000" dirty="0" smtClean="0"/>
              <a:t>"/&gt; : : : &lt;import </a:t>
            </a:r>
            <a:r>
              <a:rPr lang="en-US" sz="2000" dirty="0" err="1" smtClean="0"/>
              <a:t>plugin</a:t>
            </a:r>
            <a:r>
              <a:rPr lang="en-US" sz="2000" dirty="0" smtClean="0"/>
              <a:t>="</a:t>
            </a:r>
            <a:r>
              <a:rPr lang="en-US" sz="2000" dirty="0" err="1" smtClean="0"/>
              <a:t>org.eclipse.text</a:t>
            </a:r>
            <a:r>
              <a:rPr lang="en-US" sz="2000" dirty="0" smtClean="0"/>
              <a:t>" export="true"/&gt; &lt;import </a:t>
            </a:r>
            <a:r>
              <a:rPr lang="en-US" sz="2000" dirty="0" err="1" smtClean="0"/>
              <a:t>plugin</a:t>
            </a:r>
            <a:r>
              <a:rPr lang="en-US" sz="2000" dirty="0" smtClean="0"/>
              <a:t>="</a:t>
            </a:r>
            <a:r>
              <a:rPr lang="en-US" sz="2000" dirty="0" err="1" smtClean="0"/>
              <a:t>org.eclipse.ui.workbench.texteditor</a:t>
            </a:r>
            <a:r>
              <a:rPr lang="en-US" sz="2000" dirty="0" smtClean="0"/>
              <a:t>" export="true"/&gt; &lt;import </a:t>
            </a:r>
            <a:r>
              <a:rPr lang="en-US" sz="2000" dirty="0" err="1" smtClean="0"/>
              <a:t>plugin</a:t>
            </a:r>
            <a:r>
              <a:rPr lang="en-US" sz="2000" dirty="0" smtClean="0"/>
              <a:t>="</a:t>
            </a:r>
            <a:r>
              <a:rPr lang="en-US" sz="2000" dirty="0" err="1" smtClean="0"/>
              <a:t>org.eclipse.ui.editors</a:t>
            </a:r>
            <a:r>
              <a:rPr lang="en-US" sz="2000" dirty="0" smtClean="0"/>
              <a:t>" export="true"/&gt; &lt;/requires&gt; &lt;/</a:t>
            </a:r>
            <a:r>
              <a:rPr lang="en-US" sz="2000" dirty="0" err="1" smtClean="0"/>
              <a:t>plugin</a:t>
            </a:r>
            <a:r>
              <a:rPr lang="en-US" sz="2000" dirty="0" smtClean="0"/>
              <a:t>&gt;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&lt;extension-point id="</a:t>
            </a:r>
            <a:r>
              <a:rPr lang="en-US" sz="2400" dirty="0" err="1" smtClean="0"/>
              <a:t>actionSets</a:t>
            </a:r>
            <a:r>
              <a:rPr lang="en-US" sz="2400" dirty="0" smtClean="0"/>
              <a:t>" name="%</a:t>
            </a:r>
            <a:r>
              <a:rPr lang="en-US" sz="2400" dirty="0" err="1" smtClean="0"/>
              <a:t>ExtPoint.actionSets</a:t>
            </a:r>
            <a:r>
              <a:rPr lang="en-US" sz="2400" dirty="0" smtClean="0"/>
              <a:t>" schema="schema/</a:t>
            </a:r>
            <a:r>
              <a:rPr lang="en-US" sz="2400" dirty="0" err="1" smtClean="0"/>
              <a:t>actionSets.exsd</a:t>
            </a:r>
            <a:r>
              <a:rPr lang="en-US" sz="2400" dirty="0" smtClean="0"/>
              <a:t>"/&gt; &lt;extension-point id="commands" name="%</a:t>
            </a:r>
            <a:r>
              <a:rPr lang="en-US" sz="2400" dirty="0" err="1" smtClean="0"/>
              <a:t>ExtPoint.commands</a:t>
            </a:r>
            <a:r>
              <a:rPr lang="en-US" sz="2400" dirty="0" smtClean="0"/>
              <a:t>" schema="schema/</a:t>
            </a:r>
            <a:r>
              <a:rPr lang="en-US" sz="2400" dirty="0" err="1" smtClean="0"/>
              <a:t>commands.exsd</a:t>
            </a:r>
            <a:r>
              <a:rPr lang="en-US" sz="2400" dirty="0" smtClean="0"/>
              <a:t>"/&gt; &lt;extension-point id="contexts" name="%</a:t>
            </a:r>
            <a:r>
              <a:rPr lang="en-US" sz="2400" dirty="0" err="1" smtClean="0"/>
              <a:t>ExtPoint.contexts</a:t>
            </a:r>
            <a:r>
              <a:rPr lang="en-US" sz="2400" dirty="0" smtClean="0"/>
              <a:t>" schema="schema/</a:t>
            </a:r>
            <a:r>
              <a:rPr lang="en-US" sz="2400" dirty="0" err="1" smtClean="0"/>
              <a:t>contexts.exsd</a:t>
            </a:r>
            <a:r>
              <a:rPr lang="en-US" sz="2400" dirty="0" smtClean="0"/>
              <a:t>"/&gt; &lt;extension-point id="decorators" name="%</a:t>
            </a:r>
            <a:r>
              <a:rPr lang="en-US" sz="2400" dirty="0" err="1" smtClean="0"/>
              <a:t>ExtPoint.decorators</a:t>
            </a:r>
            <a:r>
              <a:rPr lang="en-US" sz="2400" dirty="0" smtClean="0"/>
              <a:t>" schema="schema/</a:t>
            </a:r>
            <a:r>
              <a:rPr lang="en-US" sz="2400" dirty="0" err="1" smtClean="0"/>
              <a:t>decorators.exsd</a:t>
            </a:r>
            <a:r>
              <a:rPr lang="en-US" sz="2400" dirty="0" smtClean="0"/>
              <a:t>"/&gt; &lt;extension-point id="</a:t>
            </a:r>
            <a:r>
              <a:rPr lang="en-US" sz="2400" dirty="0" err="1" smtClean="0"/>
              <a:t>dropActions</a:t>
            </a:r>
            <a:r>
              <a:rPr lang="en-US" sz="2400" dirty="0" smtClean="0"/>
              <a:t>" name="%</a:t>
            </a:r>
            <a:r>
              <a:rPr lang="en-US" sz="2400" dirty="0" err="1" smtClean="0"/>
              <a:t>ExtPoint.dropActions</a:t>
            </a:r>
            <a:r>
              <a:rPr lang="en-US" sz="2400" dirty="0" smtClean="0"/>
              <a:t>" schema="schema/</a:t>
            </a:r>
            <a:r>
              <a:rPr lang="en-US" sz="2400" dirty="0" err="1" smtClean="0"/>
              <a:t>dropActions.exsd</a:t>
            </a:r>
            <a:r>
              <a:rPr lang="en-US" sz="2400" dirty="0" smtClean="0"/>
              <a:t>"/&gt; =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2364</TotalTime>
  <Words>1165</Words>
  <Application>Microsoft Office PowerPoint</Application>
  <PresentationFormat>On-screen Show (4:3)</PresentationFormat>
  <Paragraphs>130</Paragraphs>
  <Slides>33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syse802Template</vt:lpstr>
      <vt:lpstr>CPSC 875</vt:lpstr>
      <vt:lpstr>Slide 2</vt:lpstr>
      <vt:lpstr>Types of Maintenance</vt:lpstr>
      <vt:lpstr>Lehman’s Laws</vt:lpstr>
      <vt:lpstr>Lehman’s Laws - 2</vt:lpstr>
      <vt:lpstr>Lehman’s Laws - 3</vt:lpstr>
      <vt:lpstr>Eclipse</vt:lpstr>
      <vt:lpstr>Plug-ins</vt:lpstr>
      <vt:lpstr>Extension points</vt:lpstr>
      <vt:lpstr>Add a menu item</vt:lpstr>
      <vt:lpstr>Slide 11</vt:lpstr>
      <vt:lpstr>Views and perspectives</vt:lpstr>
      <vt:lpstr>Eclipse 3.0</vt:lpstr>
      <vt:lpstr>OSGi bundles</vt:lpstr>
      <vt:lpstr>Slide 15</vt:lpstr>
      <vt:lpstr>Bundle has </vt:lpstr>
      <vt:lpstr>Bundle has</vt:lpstr>
      <vt:lpstr>OSGi container</vt:lpstr>
      <vt:lpstr>Bundle life cycle</vt:lpstr>
      <vt:lpstr>Rich Client Platform</vt:lpstr>
      <vt:lpstr>RCP an Platform after reconfigure</vt:lpstr>
      <vt:lpstr>Dependencies</vt:lpstr>
      <vt:lpstr>Feature.xml</vt:lpstr>
      <vt:lpstr>Features</vt:lpstr>
      <vt:lpstr>P2 as a solution for updates</vt:lpstr>
      <vt:lpstr>p2</vt:lpstr>
      <vt:lpstr>Eclipse 4</vt:lpstr>
      <vt:lpstr>Eclipse 4</vt:lpstr>
      <vt:lpstr>3.X -&gt; 4.x</vt:lpstr>
      <vt:lpstr>Acyclic Design Principle</vt:lpstr>
      <vt:lpstr>Stable Dependencies Principle</vt:lpstr>
      <vt:lpstr>Slide 32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McGregor</cp:lastModifiedBy>
  <cp:revision>13</cp:revision>
  <dcterms:created xsi:type="dcterms:W3CDTF">2012-03-11T20:13:09Z</dcterms:created>
  <dcterms:modified xsi:type="dcterms:W3CDTF">2012-03-13T11:37:55Z</dcterms:modified>
</cp:coreProperties>
</file>