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63" r:id="rId4"/>
    <p:sldId id="264" r:id="rId5"/>
    <p:sldId id="265" r:id="rId6"/>
    <p:sldId id="267" r:id="rId7"/>
    <p:sldId id="268" r:id="rId8"/>
    <p:sldId id="269" r:id="rId9"/>
    <p:sldId id="261" r:id="rId10"/>
    <p:sldId id="262" r:id="rId11"/>
    <p:sldId id="270" r:id="rId12"/>
    <p:sldId id="271" r:id="rId13"/>
    <p:sldId id="258" r:id="rId14"/>
    <p:sldId id="257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6" d="100"/>
          <a:sy n="76" d="100"/>
        </p:scale>
        <p:origin x="5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8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9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ys5.org/Proceedings/2014/Day_1_S5_2014/2014-S5-Day1-13_Backes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erve.com/evelyn-oneal/resolute-an-assurance-case-language-for-architecture-model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osate/examples/tree/master/core-examples/resolut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Formal representations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</a:p>
          <a:p>
            <a:r>
              <a:rPr lang="en-US" dirty="0" smtClean="0"/>
              <a:t>C13_2019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97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62400" y="-16002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82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 Latency Analysis –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Latency analysis with preference settings: asynchronous system/major partition frame/worst case as deadline/best case as empty queue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Latency results for end-to-end flow '</a:t>
            </a:r>
            <a:r>
              <a:rPr lang="en-US" sz="1400" dirty="0" err="1"/>
              <a:t>datasetProcessing.processingflow</a:t>
            </a:r>
            <a:r>
              <a:rPr lang="en-US" sz="1400" dirty="0"/>
              <a:t>' of system '</a:t>
            </a:r>
            <a:r>
              <a:rPr lang="en-US" sz="1400" dirty="0" err="1"/>
              <a:t>SensorProcessing.impl</a:t>
            </a:r>
            <a:r>
              <a:rPr lang="en-US" sz="1400" dirty="0"/>
              <a:t>',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err="1"/>
              <a:t>Result,Min</a:t>
            </a:r>
            <a:r>
              <a:rPr lang="en-US" sz="1400" dirty="0"/>
              <a:t> </a:t>
            </a:r>
            <a:r>
              <a:rPr lang="en-US" sz="1400" dirty="0" err="1"/>
              <a:t>Specified,Min</a:t>
            </a:r>
            <a:r>
              <a:rPr lang="en-US" sz="1400" dirty="0"/>
              <a:t> </a:t>
            </a:r>
            <a:r>
              <a:rPr lang="en-US" sz="1400" dirty="0" err="1"/>
              <a:t>Actual,Min</a:t>
            </a:r>
            <a:r>
              <a:rPr lang="en-US" sz="1400" dirty="0"/>
              <a:t> </a:t>
            </a:r>
            <a:r>
              <a:rPr lang="en-US" sz="1400" dirty="0" err="1"/>
              <a:t>Method,Max</a:t>
            </a:r>
            <a:r>
              <a:rPr lang="en-US" sz="1400" dirty="0"/>
              <a:t> </a:t>
            </a:r>
            <a:r>
              <a:rPr lang="en-US" sz="1400" dirty="0" err="1"/>
              <a:t>Specified,Max</a:t>
            </a:r>
            <a:r>
              <a:rPr lang="en-US" sz="1400" dirty="0"/>
              <a:t> </a:t>
            </a:r>
            <a:r>
              <a:rPr lang="en-US" sz="1400" dirty="0" err="1"/>
              <a:t>Actual,Max</a:t>
            </a:r>
            <a:r>
              <a:rPr lang="en-US" sz="1400" dirty="0"/>
              <a:t> </a:t>
            </a:r>
            <a:r>
              <a:rPr lang="en-US" sz="1400" dirty="0" err="1"/>
              <a:t>Method,Comments</a:t>
            </a:r>
            <a:r>
              <a:rPr lang="en-US" sz="1400" dirty="0"/>
              <a:t>,</a:t>
            </a:r>
          </a:p>
          <a:p>
            <a:pPr marL="0" indent="0">
              <a:buNone/>
            </a:pPr>
            <a:r>
              <a:rPr lang="en-US" sz="1400" dirty="0"/>
              <a:t>thread datasetProcessing.dsrc,,0.0ms,no latency,,0.0ms,no latency,</a:t>
            </a:r>
          </a:p>
          <a:p>
            <a:pPr marL="0" indent="0">
              <a:buNone/>
            </a:pPr>
            <a:r>
              <a:rPr lang="en-US" sz="1400" dirty="0"/>
              <a:t>connection </a:t>
            </a:r>
            <a:r>
              <a:rPr lang="en-US" sz="1400" dirty="0" err="1"/>
              <a:t>dsrc.samplesOut</a:t>
            </a:r>
            <a:r>
              <a:rPr lang="en-US" sz="1400" dirty="0"/>
              <a:t> -&gt; tg.taskA.samplesIn,,0.0ms,no latency,,0.0ms,no latency,</a:t>
            </a:r>
          </a:p>
          <a:p>
            <a:pPr marL="0" indent="0">
              <a:buNone/>
            </a:pPr>
            <a:r>
              <a:rPr lang="en-US" sz="1400" dirty="0"/>
              <a:t>thread datasetProcessing.tg.taskA,,0.0ms,queued,,600.0ms,queued,Assume best case empty queue,</a:t>
            </a:r>
          </a:p>
          <a:p>
            <a:pPr marL="0" indent="0">
              <a:buNone/>
            </a:pPr>
            <a:r>
              <a:rPr lang="en-US" sz="1400" dirty="0"/>
              <a:t>thread datasetProcessing.tg.taskA,400.0ms,40.0ms,processing time,500.0ms,50.0ms,processing </a:t>
            </a:r>
            <a:r>
              <a:rPr lang="en-US" sz="1400" dirty="0" err="1"/>
              <a:t>time,Using</a:t>
            </a:r>
            <a:r>
              <a:rPr lang="en-US" sz="1400" dirty="0"/>
              <a:t> execution time as deadline was not set,</a:t>
            </a:r>
          </a:p>
          <a:p>
            <a:pPr marL="0" indent="0">
              <a:buNone/>
            </a:pPr>
            <a:r>
              <a:rPr lang="en-US" sz="1400" dirty="0"/>
              <a:t>connection </a:t>
            </a:r>
            <a:r>
              <a:rPr lang="en-US" sz="1400" dirty="0" err="1"/>
              <a:t>taskA.samplesOut</a:t>
            </a:r>
            <a:r>
              <a:rPr lang="en-US" sz="1400" dirty="0"/>
              <a:t> -&gt; taskB.samplesIn,,0.0ms,no latency,,0.0ms,no latency,</a:t>
            </a:r>
          </a:p>
          <a:p>
            <a:pPr marL="0" indent="0">
              <a:buNone/>
            </a:pPr>
            <a:r>
              <a:rPr lang="en-US" sz="1400" dirty="0"/>
              <a:t>thread datasetProcessing.tg.taskB,,0.0ms,queued,,360.0ms,queued,Assume best case empty queue,</a:t>
            </a:r>
          </a:p>
          <a:p>
            <a:pPr marL="0" indent="0">
              <a:buNone/>
            </a:pPr>
            <a:r>
              <a:rPr lang="en-US" sz="1400" dirty="0"/>
              <a:t>thread datasetProcessing.tg.taskB,200.0ms,20.0ms,processing time,300.0ms,30.0ms,processing </a:t>
            </a:r>
            <a:r>
              <a:rPr lang="en-US" sz="1400" dirty="0" err="1"/>
              <a:t>time,Using</a:t>
            </a:r>
            <a:r>
              <a:rPr lang="en-US" sz="1400" dirty="0"/>
              <a:t> execution time as deadline was not set,</a:t>
            </a:r>
          </a:p>
          <a:p>
            <a:pPr marL="0" indent="0">
              <a:buNone/>
            </a:pPr>
            <a:r>
              <a:rPr lang="en-US" sz="1400" dirty="0"/>
              <a:t>connection </a:t>
            </a:r>
            <a:r>
              <a:rPr lang="en-US" sz="1400" dirty="0" err="1"/>
              <a:t>taskB.samplesOut</a:t>
            </a:r>
            <a:r>
              <a:rPr lang="en-US" sz="1400" dirty="0"/>
              <a:t> -&gt; taskC.samplesIn,,0.0ms,no latency,,0.0ms,no latency,</a:t>
            </a:r>
          </a:p>
          <a:p>
            <a:pPr marL="0" indent="0">
              <a:buNone/>
            </a:pPr>
            <a:r>
              <a:rPr lang="en-US" sz="1400" dirty="0"/>
              <a:t>thread datasetProcessing.tg.taskC,,0.0ms,queued,,240.0ms,queued,Assume best case empty queue</a:t>
            </a:r>
            <a:r>
              <a:rPr lang="en-US" sz="1400" dirty="0" smtClean="0"/>
              <a:t>,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15155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OSATE Latency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thread datasetProcessing.tg.taskC,100.0ms,10.0ms,processing time,200.0ms,20.0ms,processing </a:t>
            </a:r>
            <a:r>
              <a:rPr lang="en-US" sz="1400" dirty="0" err="1">
                <a:solidFill>
                  <a:prstClr val="black"/>
                </a:solidFill>
              </a:rPr>
              <a:t>time,Using</a:t>
            </a:r>
            <a:r>
              <a:rPr lang="en-US" sz="1400" dirty="0">
                <a:solidFill>
                  <a:prstClr val="black"/>
                </a:solidFill>
              </a:rPr>
              <a:t> execution time as deadline was not set,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connection </a:t>
            </a:r>
            <a:r>
              <a:rPr lang="en-US" sz="1400" dirty="0" err="1">
                <a:solidFill>
                  <a:prstClr val="black"/>
                </a:solidFill>
              </a:rPr>
              <a:t>taskC.samplesOut</a:t>
            </a:r>
            <a:r>
              <a:rPr lang="en-US" sz="1400" dirty="0">
                <a:solidFill>
                  <a:prstClr val="black"/>
                </a:solidFill>
              </a:rPr>
              <a:t> -&gt; taskD.samplesIn,,0.0ms,no latency,,0.0ms,no latency,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thread datasetProcessing.tg.taskD,,0.0ms,queued,,360.0ms,queued,Assume best case empty queue,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thread datasetProcessing.tg.taskD,200.0ms,20.0ms,processing time,300.0ms,30.0ms,processing </a:t>
            </a:r>
            <a:r>
              <a:rPr lang="en-US" sz="1400" dirty="0" err="1">
                <a:solidFill>
                  <a:prstClr val="black"/>
                </a:solidFill>
              </a:rPr>
              <a:t>time,Using</a:t>
            </a:r>
            <a:r>
              <a:rPr lang="en-US" sz="1400" dirty="0">
                <a:solidFill>
                  <a:prstClr val="black"/>
                </a:solidFill>
              </a:rPr>
              <a:t> execution time as deadline was not set,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connection </a:t>
            </a:r>
            <a:r>
              <a:rPr lang="en-US" sz="1400" dirty="0" err="1">
                <a:solidFill>
                  <a:prstClr val="black"/>
                </a:solidFill>
              </a:rPr>
              <a:t>tg.taskD.samplesOut</a:t>
            </a:r>
            <a:r>
              <a:rPr lang="en-US" sz="1400" dirty="0">
                <a:solidFill>
                  <a:prstClr val="black"/>
                </a:solidFill>
              </a:rPr>
              <a:t> -&gt; dsnk.samplesIn,,0.0ms,no latency,,0.0ms,no latency,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thread datasetProcessing.dsnk,,0.0ms,no latency,,0.0ms,no latency,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Latency Total,900.0ms,90.0ms,,1300.0ms,1690.0ms,,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Specified End To End Latency,,1500.0ms,,,2000.0ms,,</a:t>
            </a:r>
          </a:p>
          <a:p>
            <a:pPr marL="0" lvl="0" indent="0">
              <a:buNone/>
            </a:pPr>
            <a:r>
              <a:rPr lang="en-US" sz="1400" dirty="0">
                <a:solidFill>
                  <a:prstClr val="black"/>
                </a:solidFill>
              </a:rPr>
              <a:t>End to end Latency Summary,</a:t>
            </a:r>
          </a:p>
          <a:p>
            <a:pPr marL="0" lvl="0" indent="0">
              <a:buNone/>
            </a:pPr>
            <a:r>
              <a:rPr lang="en-US" sz="1400" dirty="0" err="1">
                <a:solidFill>
                  <a:prstClr val="black"/>
                </a:solidFill>
              </a:rPr>
              <a:t>WARNING,Minimum</a:t>
            </a:r>
            <a:r>
              <a:rPr lang="en-US" sz="1400" dirty="0">
                <a:solidFill>
                  <a:prstClr val="black"/>
                </a:solidFill>
              </a:rPr>
              <a:t> specified flow latency total 900.0ms less than expected minimum end to end latency 1500.0ms (better response time),</a:t>
            </a:r>
          </a:p>
          <a:p>
            <a:pPr marL="0" lvl="0" indent="0">
              <a:buNone/>
            </a:pPr>
            <a:r>
              <a:rPr lang="en-US" sz="1400" dirty="0" err="1">
                <a:solidFill>
                  <a:prstClr val="black"/>
                </a:solidFill>
              </a:rPr>
              <a:t>WARNING,Minimum</a:t>
            </a:r>
            <a:r>
              <a:rPr lang="en-US" sz="1400" dirty="0">
                <a:solidFill>
                  <a:prstClr val="black"/>
                </a:solidFill>
              </a:rPr>
              <a:t> actual latency total 90.0ms less than expected minimum end to end latency 1500.0ms (faster actual minimum response time),</a:t>
            </a:r>
          </a:p>
          <a:p>
            <a:pPr marL="0" lvl="0" indent="0">
              <a:buNone/>
            </a:pPr>
            <a:r>
              <a:rPr lang="en-US" sz="1400" dirty="0" err="1">
                <a:solidFill>
                  <a:prstClr val="black"/>
                </a:solidFill>
              </a:rPr>
              <a:t>SUCCESS,Maximum</a:t>
            </a:r>
            <a:r>
              <a:rPr lang="en-US" sz="1400" dirty="0">
                <a:solidFill>
                  <a:prstClr val="black"/>
                </a:solidFill>
              </a:rPr>
              <a:t> actual latency total 1690.0ms is less or equal to expected maximum end to end latency 2000.0ms,</a:t>
            </a:r>
          </a:p>
          <a:p>
            <a:pPr marL="0" lvl="0" indent="0">
              <a:buNone/>
            </a:pPr>
            <a:r>
              <a:rPr lang="en-US" sz="1400" dirty="0" err="1">
                <a:solidFill>
                  <a:prstClr val="black"/>
                </a:solidFill>
              </a:rPr>
              <a:t>WARNING,Jitter</a:t>
            </a:r>
            <a:r>
              <a:rPr lang="en-US" sz="1400" dirty="0">
                <a:solidFill>
                  <a:prstClr val="black"/>
                </a:solidFill>
              </a:rPr>
              <a:t> of actual latency total 90.0..1690.0ms exceeds expected end to end latency jitter 1500.0..2000.0ms,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3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mys5.org/Proceedings/2014/Day_1_S5_2014/2014-S5-Day1-13_Backes.pdf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Examples:</a:t>
            </a:r>
          </a:p>
          <a:p>
            <a:r>
              <a:rPr lang="en-US" dirty="0"/>
              <a:t>https://github.com/osate/examples/blob/master/core-examples/agree/agree_basic1.aadl</a:t>
            </a:r>
          </a:p>
        </p:txBody>
      </p:sp>
    </p:spTree>
    <p:extLst>
      <p:ext uri="{BB962C8B-B14F-4D97-AF65-F5344CB8AC3E}">
        <p14:creationId xmlns:p14="http://schemas.microsoft.com/office/powerpoint/2010/main" val="559907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www.slideserve.com/evelyn-oneal/resolute-an-assurance-case-language-for-architecture-models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github.com/osate/examples/tree/master/core-examples/resolute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47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07tn043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link from the previous slide set for technical note 43 in 2007 is broken. Here is a different link to it. https</a:t>
            </a:r>
            <a:r>
              <a:rPr lang="en-US" dirty="0"/>
              <a:t>://resources.sei.cmu.edu/library/asset-view.cfm?assetID=8277</a:t>
            </a:r>
          </a:p>
        </p:txBody>
      </p:sp>
    </p:spTree>
    <p:extLst>
      <p:ext uri="{BB962C8B-B14F-4D97-AF65-F5344CB8AC3E}">
        <p14:creationId xmlns:p14="http://schemas.microsoft.com/office/powerpoint/2010/main" val="362989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characterized an architecture as a graph</a:t>
            </a:r>
          </a:p>
          <a:p>
            <a:r>
              <a:rPr lang="en-US" dirty="0" smtClean="0"/>
              <a:t>Modules are the nodes in the graph</a:t>
            </a:r>
          </a:p>
          <a:p>
            <a:r>
              <a:rPr lang="en-US" dirty="0" smtClean="0"/>
              <a:t>A module encapsulates a concept</a:t>
            </a:r>
          </a:p>
          <a:p>
            <a:r>
              <a:rPr lang="en-US" dirty="0" smtClean="0"/>
              <a:t>Each module has responsibilities related to the concept</a:t>
            </a:r>
          </a:p>
          <a:p>
            <a:r>
              <a:rPr lang="en-US" dirty="0" smtClean="0"/>
              <a:t>Therefore, one criteria for defining modules is identifying the boundaries of concepts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3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flow is a path through a module from one input port to an output port or a sink</a:t>
            </a:r>
          </a:p>
          <a:p>
            <a:r>
              <a:rPr lang="en-US" dirty="0" smtClean="0"/>
              <a:t>Our job is to identify all of the flows that are necessary to satisfy all of the requirements for that module</a:t>
            </a:r>
          </a:p>
          <a:p>
            <a:r>
              <a:rPr lang="en-US" dirty="0" smtClean="0"/>
              <a:t>At  the module level we don’t care about the internal structure only from input to output</a:t>
            </a:r>
          </a:p>
          <a:p>
            <a:r>
              <a:rPr lang="en-US" dirty="0" smtClean="0"/>
              <a:t>It is an estimate</a:t>
            </a:r>
          </a:p>
        </p:txBody>
      </p:sp>
    </p:spTree>
    <p:extLst>
      <p:ext uri="{BB962C8B-B14F-4D97-AF65-F5344CB8AC3E}">
        <p14:creationId xmlns:p14="http://schemas.microsoft.com/office/powerpoint/2010/main" val="363814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Each segment of a flow takes a finite amount of time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Experience helps in estimation of latency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Each source, sink, and flow path has a latency value </a:t>
            </a:r>
            <a:endParaRPr lang="en-US" dirty="0" smtClean="0">
              <a:solidFill>
                <a:prstClr val="black"/>
              </a:solidFill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As a module is decomposed we make estimates of the latency of each part adding up to the original estimate for the total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03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Work gets done by data flowing from module to module through the </a:t>
            </a:r>
            <a:r>
              <a:rPr lang="en-US" dirty="0" smtClean="0">
                <a:solidFill>
                  <a:prstClr val="black"/>
                </a:solidFill>
              </a:rPr>
              <a:t>graph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A connection is a flow from an output port of one module to an input port of another module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Latency on a connection is due largely to </a:t>
            </a:r>
          </a:p>
          <a:p>
            <a:pPr lvl="1"/>
            <a:r>
              <a:rPr lang="en-US" sz="3200" dirty="0" smtClean="0">
                <a:solidFill>
                  <a:prstClr val="black"/>
                </a:solidFill>
              </a:rPr>
              <a:t>Technologies used</a:t>
            </a:r>
          </a:p>
          <a:p>
            <a:pPr lvl="1"/>
            <a:r>
              <a:rPr lang="en-US" sz="3200" dirty="0" smtClean="0">
                <a:solidFill>
                  <a:prstClr val="black"/>
                </a:solidFill>
              </a:rPr>
              <a:t>Amount of data to be transferred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60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Work gets done by data flowing from module to module through the </a:t>
            </a:r>
            <a:r>
              <a:rPr lang="en-US" dirty="0" smtClean="0">
                <a:solidFill>
                  <a:prstClr val="black"/>
                </a:solidFill>
              </a:rPr>
              <a:t>graph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A connection is a flow from an output port of one module to an input port of another module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Latency on a connection is due largely to </a:t>
            </a:r>
          </a:p>
          <a:p>
            <a:pPr lvl="1"/>
            <a:r>
              <a:rPr lang="en-US" sz="3200" dirty="0" smtClean="0">
                <a:solidFill>
                  <a:prstClr val="black"/>
                </a:solidFill>
              </a:rPr>
              <a:t>Technologies used</a:t>
            </a:r>
          </a:p>
          <a:p>
            <a:pPr lvl="1"/>
            <a:r>
              <a:rPr lang="en-US" sz="3200" dirty="0" smtClean="0">
                <a:solidFill>
                  <a:prstClr val="black"/>
                </a:solidFill>
              </a:rPr>
              <a:t>Amount of data to be transferred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93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Security, as a property, is viewed as whether info from one module should be seen in the connected </a:t>
            </a:r>
            <a:r>
              <a:rPr lang="en-US" dirty="0" smtClean="0">
                <a:solidFill>
                  <a:prstClr val="black"/>
                </a:solidFill>
              </a:rPr>
              <a:t>module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In AADL Security has </a:t>
            </a:r>
            <a:r>
              <a:rPr lang="en-US" dirty="0" smtClean="0">
                <a:solidFill>
                  <a:prstClr val="black"/>
                </a:solidFill>
              </a:rPr>
              <a:t>an integer </a:t>
            </a:r>
            <a:r>
              <a:rPr lang="en-US" dirty="0" smtClean="0">
                <a:solidFill>
                  <a:prstClr val="black"/>
                </a:solidFill>
              </a:rPr>
              <a:t>value </a:t>
            </a:r>
            <a:r>
              <a:rPr lang="en-US" dirty="0" smtClean="0">
                <a:solidFill>
                  <a:prstClr val="black"/>
                </a:solidFill>
              </a:rPr>
              <a:t>from 1 to 5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774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instance of the system</a:t>
            </a:r>
          </a:p>
          <a:p>
            <a:r>
              <a:rPr lang="en-US" dirty="0" smtClean="0"/>
              <a:t>Click on the instance in the AADL Navigator</a:t>
            </a:r>
          </a:p>
          <a:p>
            <a:r>
              <a:rPr lang="en-US" dirty="0" smtClean="0"/>
              <a:t>Right click on Analyses and then on the analysis you wish to run</a:t>
            </a:r>
          </a:p>
          <a:p>
            <a:r>
              <a:rPr lang="en-US" dirty="0" smtClean="0"/>
              <a:t>Select that analysis and check the reports folder under the Instances folder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3288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21928</TotalTime>
  <Words>689</Words>
  <Application>Microsoft Office PowerPoint</Application>
  <PresentationFormat>On-screen Show (4:3)</PresentationFormat>
  <Paragraphs>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syse802Template</vt:lpstr>
      <vt:lpstr>Formal representations </vt:lpstr>
      <vt:lpstr>07tn043</vt:lpstr>
      <vt:lpstr>Structures</vt:lpstr>
      <vt:lpstr>Flows-1</vt:lpstr>
      <vt:lpstr>Flows-2</vt:lpstr>
      <vt:lpstr>Connections</vt:lpstr>
      <vt:lpstr>Connections</vt:lpstr>
      <vt:lpstr>Connections - 2</vt:lpstr>
      <vt:lpstr>Analyses</vt:lpstr>
      <vt:lpstr>PowerPoint Presentation</vt:lpstr>
      <vt:lpstr>OSATE Latency Analysis – 1 </vt:lpstr>
      <vt:lpstr>OSATE Latency - 2</vt:lpstr>
      <vt:lpstr>AGREE</vt:lpstr>
      <vt:lpstr>Resolute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54</cp:revision>
  <dcterms:created xsi:type="dcterms:W3CDTF">2011-01-20T15:58:08Z</dcterms:created>
  <dcterms:modified xsi:type="dcterms:W3CDTF">2019-02-26T01:04:17Z</dcterms:modified>
</cp:coreProperties>
</file>