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60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290" r:id="rId16"/>
    <p:sldId id="291" r:id="rId17"/>
    <p:sldId id="294" r:id="rId18"/>
    <p:sldId id="295" r:id="rId19"/>
    <p:sldId id="296" r:id="rId20"/>
    <p:sldId id="297" r:id="rId21"/>
    <p:sldId id="298" r:id="rId22"/>
    <p:sldId id="262" r:id="rId23"/>
    <p:sldId id="288" r:id="rId24"/>
    <p:sldId id="287" r:id="rId25"/>
    <p:sldId id="261" r:id="rId26"/>
    <p:sldId id="268" r:id="rId27"/>
    <p:sldId id="266" r:id="rId28"/>
    <p:sldId id="263" r:id="rId29"/>
    <p:sldId id="264" r:id="rId30"/>
    <p:sldId id="265" r:id="rId31"/>
    <p:sldId id="269" r:id="rId32"/>
    <p:sldId id="270" r:id="rId33"/>
    <p:sldId id="267" r:id="rId34"/>
    <p:sldId id="272" r:id="rId35"/>
    <p:sldId id="278" r:id="rId36"/>
    <p:sldId id="280" r:id="rId37"/>
    <p:sldId id="282" r:id="rId38"/>
    <p:sldId id="284" r:id="rId39"/>
    <p:sldId id="285" r:id="rId40"/>
    <p:sldId id="286" r:id="rId4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Wrap-up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</a:t>
            </a:r>
            <a:r>
              <a:rPr lang="en-US" dirty="0" err="1" smtClean="0"/>
              <a:t>gendoc</a:t>
            </a:r>
            <a:r>
              <a:rPr lang="en-US" dirty="0" smtClean="0"/>
              <a:t>&gt; &lt;/</a:t>
            </a:r>
            <a:r>
              <a:rPr lang="en-US" dirty="0" err="1" smtClean="0"/>
              <a:t>gendoc</a:t>
            </a:r>
            <a:r>
              <a:rPr lang="en-US" dirty="0" smtClean="0"/>
              <a:t>&gt; pair encompasses all processing.</a:t>
            </a:r>
          </a:p>
          <a:p>
            <a:pPr>
              <a:buNone/>
            </a:pPr>
            <a:r>
              <a:rPr lang="en-GB" sz="1800" b="1" dirty="0" smtClean="0"/>
              <a:t>Actors</a:t>
            </a:r>
            <a:endParaRPr lang="en-US" sz="1800" b="1" dirty="0" smtClean="0"/>
          </a:p>
          <a:p>
            <a:pPr>
              <a:buNone/>
            </a:pPr>
            <a:r>
              <a:rPr lang="en-GB" sz="1800" dirty="0" smtClean="0"/>
              <a:t>[for (</a:t>
            </a:r>
            <a:r>
              <a:rPr lang="en-GB" sz="1800" dirty="0" err="1" smtClean="0"/>
              <a:t>p.ownedElement</a:t>
            </a:r>
            <a:r>
              <a:rPr lang="en-GB" sz="1800" dirty="0" smtClean="0"/>
              <a:t>-&gt;filter(Actor)-&gt;</a:t>
            </a:r>
            <a:r>
              <a:rPr lang="en-GB" sz="1800" dirty="0" err="1" smtClean="0"/>
              <a:t>sortedBy</a:t>
            </a:r>
            <a:r>
              <a:rPr lang="en-GB" sz="1800" dirty="0" smtClean="0"/>
              <a:t>(name))]</a:t>
            </a:r>
            <a:endParaRPr lang="en-US" sz="1800" dirty="0" smtClean="0"/>
          </a:p>
          <a:p>
            <a:pPr lvl="0">
              <a:buNone/>
            </a:pPr>
            <a:r>
              <a:rPr lang="en-GB" sz="1800" b="1" dirty="0" smtClean="0"/>
              <a:t>[self.name/]</a:t>
            </a:r>
            <a:endParaRPr lang="en-US" sz="1800" b="1" dirty="0" smtClean="0"/>
          </a:p>
          <a:p>
            <a:pPr>
              <a:buNone/>
            </a:pPr>
            <a:r>
              <a:rPr lang="en-GB" sz="1800" dirty="0" smtClean="0"/>
              <a:t>[/for]</a:t>
            </a:r>
          </a:p>
          <a:p>
            <a:r>
              <a:rPr lang="en-GB" sz="1800" dirty="0" smtClean="0"/>
              <a:t>Becomes</a:t>
            </a:r>
          </a:p>
          <a:p>
            <a:pPr>
              <a:buNone/>
            </a:pPr>
            <a:r>
              <a:rPr lang="en-GB" sz="1800" b="1" dirty="0" smtClean="0"/>
              <a:t>Actors</a:t>
            </a:r>
            <a:endParaRPr lang="en-US" sz="1800" dirty="0" smtClean="0"/>
          </a:p>
          <a:p>
            <a:pPr lvl="0"/>
            <a:r>
              <a:rPr lang="en-GB" sz="1400" b="1" dirty="0" smtClean="0"/>
              <a:t>Installer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Mechanic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driver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driver</a:t>
            </a:r>
            <a:endParaRPr lang="en-US" sz="14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417638"/>
            <a:ext cx="82200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Right click on the </a:t>
            </a:r>
            <a:r>
              <a:rPr lang="en-US" sz="2000" dirty="0" err="1" smtClean="0"/>
              <a:t>templated</a:t>
            </a:r>
            <a:r>
              <a:rPr lang="en-US" sz="2000" dirty="0" smtClean="0"/>
              <a:t> Word file and select “Generate Document”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Acceleo</a:t>
            </a:r>
            <a:r>
              <a:rPr lang="en-US" sz="2000" dirty="0" smtClean="0"/>
              <a:t> generator produces the new Word document infoUses.docx 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9100" y="1417638"/>
            <a:ext cx="491490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7638"/>
            <a:ext cx="836295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hand 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dilbert-reu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52613"/>
            <a:ext cx="8183563" cy="297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grammar </a:t>
            </a:r>
            <a:r>
              <a:rPr lang="en-US" sz="1600" dirty="0" err="1" smtClean="0"/>
              <a:t>org.xtext.example.HelloLanguage.MyDsl</a:t>
            </a:r>
            <a:r>
              <a:rPr lang="en-US" sz="1600" dirty="0" smtClean="0"/>
              <a:t> with </a:t>
            </a:r>
            <a:r>
              <a:rPr lang="en-US" sz="1600" dirty="0" err="1" smtClean="0"/>
              <a:t>org.eclipse.xtext.common.Terminals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generate </a:t>
            </a:r>
            <a:r>
              <a:rPr lang="en-US" sz="1600" dirty="0" err="1" smtClean="0"/>
              <a:t>myDsl</a:t>
            </a:r>
            <a:r>
              <a:rPr lang="en-US" sz="1600" dirty="0" smtClean="0"/>
              <a:t> "http://www.xtext.org/example/HelloLanguage/MyDsl"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Messages:</a:t>
            </a:r>
          </a:p>
          <a:p>
            <a:pPr>
              <a:buNone/>
            </a:pPr>
            <a:r>
              <a:rPr lang="en-US" sz="1600" dirty="0" smtClean="0"/>
              <a:t>    (messages+=Message)*;</a:t>
            </a:r>
          </a:p>
          <a:p>
            <a:pPr>
              <a:buNone/>
            </a:pPr>
            <a:r>
              <a:rPr lang="en-US" sz="16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Message: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HelloWorld|HappyFourthOfJuly</a:t>
            </a:r>
            <a:r>
              <a:rPr lang="en-US" sz="1600" dirty="0" smtClean="0"/>
              <a:t>;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err="1" smtClean="0"/>
              <a:t>HelloWorld</a:t>
            </a:r>
            <a:r>
              <a:rPr lang="en-US" sz="1600" dirty="0" smtClean="0"/>
              <a:t> returns </a:t>
            </a:r>
            <a:r>
              <a:rPr lang="en-US" sz="1600" dirty="0" err="1" smtClean="0"/>
              <a:t>HelloWorld</a:t>
            </a:r>
            <a:r>
              <a:rPr lang="en-US" sz="1600" dirty="0" smtClean="0"/>
              <a:t>:</a:t>
            </a:r>
          </a:p>
          <a:p>
            <a:pPr>
              <a:buNone/>
            </a:pPr>
            <a:r>
              <a:rPr lang="en-US" sz="1600" dirty="0" smtClean="0"/>
              <a:t>	'</a:t>
            </a:r>
            <a:r>
              <a:rPr lang="en-US" sz="1600" dirty="0" err="1" smtClean="0"/>
              <a:t>Hello_World</a:t>
            </a:r>
            <a:r>
              <a:rPr lang="en-US" sz="1600" dirty="0" smtClean="0"/>
              <a:t>' name=STRING;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err="1" smtClean="0"/>
              <a:t>HappyFourthOfJuly</a:t>
            </a:r>
            <a:r>
              <a:rPr lang="en-US" sz="1600" dirty="0" smtClean="0"/>
              <a:t>:</a:t>
            </a:r>
          </a:p>
          <a:p>
            <a:pPr>
              <a:buNone/>
            </a:pPr>
            <a:r>
              <a:rPr lang="en-US" sz="1600" dirty="0" smtClean="0"/>
              <a:t>	'</a:t>
            </a:r>
            <a:r>
              <a:rPr lang="en-US" sz="1600" dirty="0" err="1" smtClean="0"/>
              <a:t>Happy_Fourth_Of_July</a:t>
            </a:r>
            <a:r>
              <a:rPr lang="en-US" sz="1600" dirty="0" smtClean="0"/>
              <a:t>' name=STRING;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Hello_World</a:t>
            </a:r>
            <a:r>
              <a:rPr lang="en-US" dirty="0" smtClean="0"/>
              <a:t> "John"</a:t>
            </a:r>
          </a:p>
          <a:p>
            <a:endParaRPr lang="en-US" dirty="0" smtClean="0"/>
          </a:p>
          <a:p>
            <a:r>
              <a:rPr lang="en-US" dirty="0" err="1" smtClean="0"/>
              <a:t>Hello_World</a:t>
            </a:r>
            <a:r>
              <a:rPr lang="en-US" dirty="0" smtClean="0"/>
              <a:t> "Reed"</a:t>
            </a:r>
          </a:p>
          <a:p>
            <a:endParaRPr lang="en-US" dirty="0" smtClean="0"/>
          </a:p>
          <a:p>
            <a:r>
              <a:rPr lang="en-US" dirty="0" err="1" smtClean="0"/>
              <a:t>Happy_Fourth_Of_July</a:t>
            </a:r>
            <a:r>
              <a:rPr lang="en-US" dirty="0" smtClean="0"/>
              <a:t> "</a:t>
            </a:r>
            <a:r>
              <a:rPr lang="en-US" u="sng" dirty="0" smtClean="0"/>
              <a:t>Jim"</a:t>
            </a:r>
          </a:p>
          <a:p>
            <a:endParaRPr lang="en-US" dirty="0" smtClean="0"/>
          </a:p>
          <a:p>
            <a:r>
              <a:rPr lang="en-US" dirty="0" err="1" smtClean="0"/>
              <a:t>Happy_Fourth_Of_July</a:t>
            </a:r>
            <a:r>
              <a:rPr lang="en-US" dirty="0" smtClean="0"/>
              <a:t> "Jill"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Main.xpt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IMPORT </a:t>
            </a:r>
            <a:r>
              <a:rPr lang="en-US" sz="2400" b="1" dirty="0" err="1" smtClean="0"/>
              <a:t>myDsl</a:t>
            </a:r>
            <a:r>
              <a:rPr lang="en-US" sz="2400" b="1" dirty="0" smtClean="0"/>
              <a:t>»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DEFINE main FOR Messages-»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Template::main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HappyFourthOfJuly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DAO::</a:t>
            </a:r>
            <a:r>
              <a:rPr lang="en-US" sz="2400" b="1" dirty="0" err="1" smtClean="0"/>
              <a:t>dao</a:t>
            </a:r>
            <a:r>
              <a:rPr lang="en-US" sz="2400" b="1" dirty="0" smtClean="0"/>
              <a:t>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HappyFourthOfJuly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Template::main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HelloWorld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DAO::</a:t>
            </a:r>
            <a:r>
              <a:rPr lang="en-US" sz="2400" b="1" dirty="0" err="1" smtClean="0"/>
              <a:t>dao</a:t>
            </a:r>
            <a:r>
              <a:rPr lang="en-US" sz="2400" b="1" dirty="0" smtClean="0"/>
              <a:t>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HelloWorld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ENDDEFINE»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HappyFourthofJuly.xpt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IMPORT </a:t>
            </a:r>
            <a:r>
              <a:rPr lang="en-US" sz="1400" b="1" dirty="0" err="1" smtClean="0"/>
              <a:t>myDsl</a:t>
            </a:r>
            <a:r>
              <a:rPr lang="en-US" sz="1400" b="1" dirty="0" smtClean="0"/>
              <a:t>»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DEFINE main FOR </a:t>
            </a:r>
            <a:r>
              <a:rPr lang="en-US" sz="1400" b="1" dirty="0" err="1" smtClean="0"/>
              <a:t>HappyFourthOfJuly</a:t>
            </a:r>
            <a:r>
              <a:rPr lang="en-US" sz="1400" b="1" dirty="0" smtClean="0"/>
              <a:t>»</a:t>
            </a:r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FILE "Greeting_"+name+".java"»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«"Greeting_"+name» {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   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 {</a:t>
            </a:r>
          </a:p>
          <a:p>
            <a:pPr>
              <a:buNone/>
            </a:pPr>
            <a:r>
              <a:rPr lang="en-US" sz="1400" dirty="0" smtClean="0"/>
              <a:t>       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("«"Happy Fourth of July "+ name»");</a:t>
            </a:r>
          </a:p>
          <a:p>
            <a:pPr>
              <a:buNone/>
            </a:pPr>
            <a:r>
              <a:rPr lang="en-US" sz="1400" dirty="0" smtClean="0"/>
              <a:t>    }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ENDFILE-»</a:t>
            </a:r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ENDDEFINE»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development (MDD)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Model-driven development refers to a development approach that focuses on models as the basic elements from which products are built.</a:t>
            </a:r>
          </a:p>
          <a:p>
            <a:r>
              <a:rPr lang="en-US" dirty="0" smtClean="0"/>
              <a:t>When a change is required it is the model that is changed not the detailed source code.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public class </a:t>
            </a:r>
            <a:r>
              <a:rPr lang="en-US" b="1" dirty="0" err="1" smtClean="0"/>
              <a:t>Greeting_Jill</a:t>
            </a:r>
            <a:r>
              <a:rPr lang="en-US" b="1" dirty="0" smtClean="0"/>
              <a:t>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public static void main(String[] </a:t>
            </a:r>
            <a:r>
              <a:rPr lang="en-US" b="1" dirty="0" err="1" smtClean="0"/>
              <a:t>args</a:t>
            </a:r>
            <a:r>
              <a:rPr lang="en-US" b="1" dirty="0" smtClean="0"/>
              <a:t>) {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("Happy Fourth of July Jill");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hand 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what you have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show up for a new project as the lead of the architecture team</a:t>
            </a:r>
          </a:p>
          <a:p>
            <a:r>
              <a:rPr lang="en-US" dirty="0" smtClean="0"/>
              <a:t>What do you do?</a:t>
            </a:r>
          </a:p>
          <a:p>
            <a:pPr lvl="1"/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Work the process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What the system must do</a:t>
            </a:r>
          </a:p>
          <a:p>
            <a:pPr lvl="1"/>
            <a:r>
              <a:rPr lang="en-US" dirty="0" smtClean="0"/>
              <a:t>What the system should do</a:t>
            </a:r>
          </a:p>
          <a:p>
            <a:r>
              <a:rPr lang="en-US" dirty="0" smtClean="0"/>
              <a:t>Non-functional </a:t>
            </a:r>
          </a:p>
          <a:p>
            <a:pPr lvl="1"/>
            <a:r>
              <a:rPr lang="en-US" dirty="0" smtClean="0"/>
              <a:t>Sets required levels of quality attributes</a:t>
            </a:r>
          </a:p>
          <a:p>
            <a:r>
              <a:rPr lang="en-US" dirty="0" smtClean="0"/>
              <a:t>Prioritize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Results mean code</a:t>
            </a:r>
          </a:p>
          <a:p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Agile or process heavy</a:t>
            </a:r>
          </a:p>
          <a:p>
            <a:r>
              <a:rPr lang="en-US" dirty="0" smtClean="0"/>
              <a:t>Training/experience</a:t>
            </a:r>
          </a:p>
          <a:p>
            <a:pPr lvl="1"/>
            <a:r>
              <a:rPr lang="en-US" dirty="0" smtClean="0"/>
              <a:t>Who do you have to work with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249929"/>
            <a:ext cx="2552700" cy="187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10400" y="6292334"/>
            <a:ext cx="1227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Your team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</a:t>
            </a:r>
            <a:r>
              <a:rPr lang="en-US" strike="sngStrike" dirty="0" smtClean="0"/>
              <a:t>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IEEE Std. 1061 </a:t>
            </a:r>
            <a:r>
              <a:rPr lang="en-US" sz="2000" dirty="0" err="1" smtClean="0"/>
              <a:t>subfactors</a:t>
            </a:r>
            <a:r>
              <a:rPr lang="en-US" sz="2000" dirty="0" smtClean="0"/>
              <a:t>:</a:t>
            </a:r>
            <a:br>
              <a:rPr lang="en-US" sz="2000" dirty="0" smtClean="0"/>
            </a:br>
            <a:r>
              <a:rPr lang="en-US" sz="2000" b="1" dirty="0" smtClean="0"/>
              <a:t>Efficiency                                    Portability</a:t>
            </a:r>
            <a:br>
              <a:rPr lang="en-US" sz="2000" b="1" dirty="0" smtClean="0"/>
            </a:br>
            <a:r>
              <a:rPr lang="en-US" sz="2000" b="1" dirty="0" smtClean="0"/>
              <a:t>• Time economy                           	• Hardware independence</a:t>
            </a:r>
            <a:br>
              <a:rPr lang="en-US" sz="2000" b="1" dirty="0" smtClean="0"/>
            </a:br>
            <a:r>
              <a:rPr lang="en-US" sz="2000" b="1" dirty="0" smtClean="0"/>
              <a:t>• Resource economy                    • Software independence</a:t>
            </a:r>
            <a:br>
              <a:rPr lang="en-US" sz="2000" b="1" dirty="0" smtClean="0"/>
            </a:br>
            <a:r>
              <a:rPr lang="en-US" sz="2000" b="1" dirty="0" smtClean="0"/>
              <a:t>Functionality                              	• </a:t>
            </a:r>
            <a:r>
              <a:rPr lang="en-US" sz="2000" b="1" dirty="0" err="1" smtClean="0"/>
              <a:t>Installability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• Completeness                           	• Reusability</a:t>
            </a:r>
            <a:br>
              <a:rPr lang="en-US" sz="2000" b="1" dirty="0" smtClean="0"/>
            </a:br>
            <a:r>
              <a:rPr lang="en-US" sz="2000" b="1" dirty="0" smtClean="0"/>
              <a:t>• Correctness                              Reliability</a:t>
            </a:r>
            <a:br>
              <a:rPr lang="en-US" sz="2000" b="1" dirty="0" smtClean="0"/>
            </a:br>
            <a:r>
              <a:rPr lang="en-US" sz="2000" b="1" dirty="0" smtClean="0"/>
              <a:t>• Security                                    	• Non-deficiency</a:t>
            </a:r>
            <a:br>
              <a:rPr lang="en-US" sz="2000" b="1" dirty="0" smtClean="0"/>
            </a:br>
            <a:r>
              <a:rPr lang="en-US" sz="2000" b="1" dirty="0" smtClean="0"/>
              <a:t>• Compatibility                             	• Error tolerance</a:t>
            </a:r>
            <a:br>
              <a:rPr lang="en-US" sz="2000" b="1" dirty="0" smtClean="0"/>
            </a:br>
            <a:r>
              <a:rPr lang="en-US" sz="2000" b="1" dirty="0" smtClean="0"/>
              <a:t>• Interoperability                          • Availability</a:t>
            </a:r>
            <a:br>
              <a:rPr lang="en-US" sz="2000" b="1" dirty="0" smtClean="0"/>
            </a:br>
            <a:r>
              <a:rPr lang="en-US" sz="2000" b="1" dirty="0" smtClean="0"/>
              <a:t>Maintainability                           Usability</a:t>
            </a:r>
            <a:br>
              <a:rPr lang="en-US" sz="2000" b="1" dirty="0" smtClean="0"/>
            </a:br>
            <a:r>
              <a:rPr lang="en-US" sz="2000" b="1" dirty="0" smtClean="0"/>
              <a:t>• </a:t>
            </a:r>
            <a:r>
              <a:rPr lang="en-US" sz="2000" b="1" dirty="0" err="1" smtClean="0"/>
              <a:t>Correctability</a:t>
            </a:r>
            <a:r>
              <a:rPr lang="en-US" sz="2000" b="1" dirty="0" smtClean="0"/>
              <a:t>                            	• Understandability</a:t>
            </a:r>
            <a:br>
              <a:rPr lang="en-US" sz="2000" b="1" dirty="0" smtClean="0"/>
            </a:br>
            <a:r>
              <a:rPr lang="en-US" sz="2000" b="1" dirty="0" smtClean="0"/>
              <a:t>• Expandability                            	• Ease of learning</a:t>
            </a:r>
            <a:br>
              <a:rPr lang="en-US" sz="2000" b="1" dirty="0" smtClean="0"/>
            </a:br>
            <a:r>
              <a:rPr lang="en-US" sz="2000" b="1" dirty="0" smtClean="0"/>
              <a:t>• Testability                                 	• Operability</a:t>
            </a:r>
            <a:br>
              <a:rPr lang="en-US" sz="2000" b="1" dirty="0" smtClean="0"/>
            </a:br>
            <a:r>
              <a:rPr lang="en-US" sz="2000" b="1" dirty="0" smtClean="0"/>
              <a:t>                                                  	• </a:t>
            </a:r>
            <a:r>
              <a:rPr lang="en-US" sz="2000" b="1" dirty="0" err="1" smtClean="0"/>
              <a:t>Comunicativeness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 rot="20111193">
            <a:off x="5148833" y="154598"/>
            <a:ext cx="9060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ies</a:t>
            </a:r>
            <a:endParaRPr lang="en-US" sz="4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measure?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2862263"/>
            <a:ext cx="4712633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536216"/>
            <a:ext cx="3900488" cy="532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/>
          <a:lstStyle/>
          <a:p>
            <a:r>
              <a:rPr lang="en-US" dirty="0" smtClean="0"/>
              <a:t>Decompose – module into sub modules. Pieces related to the whole </a:t>
            </a:r>
          </a:p>
          <a:p>
            <a:r>
              <a:rPr lang="en-US" dirty="0" smtClean="0"/>
              <a:t>Uses – one module expects another to be present </a:t>
            </a:r>
          </a:p>
          <a:p>
            <a:r>
              <a:rPr lang="en-US" dirty="0" smtClean="0"/>
              <a:t>Layered – decomposition in which there is an ordering </a:t>
            </a:r>
          </a:p>
          <a:p>
            <a:r>
              <a:rPr lang="en-US" dirty="0" smtClean="0"/>
              <a:t>Class – specialization relationships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644356" y="2428875"/>
            <a:ext cx="2830513" cy="2914650"/>
            <a:chOff x="4229100" y="1962150"/>
            <a:chExt cx="2830513" cy="2914650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5867400" y="1962150"/>
              <a:ext cx="8334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module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4229100" y="2895601"/>
              <a:ext cx="16383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decomposition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6480175" y="2895601"/>
              <a:ext cx="5794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class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5943600" y="3581400"/>
              <a:ext cx="536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uses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1"/>
            <p:cNvSpPr txBox="1">
              <a:spLocks noChangeArrowheads="1"/>
            </p:cNvSpPr>
            <p:nvPr/>
          </p:nvSpPr>
          <p:spPr bwMode="auto">
            <a:xfrm>
              <a:off x="5867400" y="4572000"/>
              <a:ext cx="8334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layered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5" idx="2"/>
              <a:endCxn id="6" idx="0"/>
            </p:cNvCxnSpPr>
            <p:nvPr/>
          </p:nvCxnSpPr>
          <p:spPr>
            <a:xfrm rot="5400000">
              <a:off x="5351860" y="1963341"/>
              <a:ext cx="628651" cy="12358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5" idx="2"/>
              <a:endCxn id="7" idx="0"/>
            </p:cNvCxnSpPr>
            <p:nvPr/>
          </p:nvCxnSpPr>
          <p:spPr>
            <a:xfrm rot="16200000" flipH="1">
              <a:off x="6212681" y="2338387"/>
              <a:ext cx="628651" cy="48577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5" idx="2"/>
              <a:endCxn id="8" idx="0"/>
            </p:cNvCxnSpPr>
            <p:nvPr/>
          </p:nvCxnSpPr>
          <p:spPr>
            <a:xfrm rot="5400000">
              <a:off x="5590779" y="2888060"/>
              <a:ext cx="1314450" cy="7223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8" idx="2"/>
              <a:endCxn id="9" idx="0"/>
            </p:cNvCxnSpPr>
            <p:nvPr/>
          </p:nvCxnSpPr>
          <p:spPr>
            <a:xfrm rot="16200000" flipH="1">
              <a:off x="5905103" y="4192984"/>
              <a:ext cx="685800" cy="7223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and Connector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r>
              <a:rPr lang="en-US" sz="2400" dirty="0" smtClean="0"/>
              <a:t>Client/server – multiple modules go to a common module for the same action </a:t>
            </a:r>
          </a:p>
          <a:p>
            <a:r>
              <a:rPr lang="en-US" sz="2400" dirty="0" smtClean="0"/>
              <a:t>Concurrency – logical threads </a:t>
            </a:r>
          </a:p>
          <a:p>
            <a:r>
              <a:rPr lang="en-US" sz="2400" dirty="0" smtClean="0"/>
              <a:t>Process – actual threads/ processes of the system </a:t>
            </a:r>
          </a:p>
          <a:p>
            <a:r>
              <a:rPr lang="en-US" sz="2400" dirty="0" smtClean="0"/>
              <a:t>Shared Data – how is data stored and accessed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672012" y="2612023"/>
            <a:ext cx="4014788" cy="2091154"/>
            <a:chOff x="4114800" y="2057400"/>
            <a:chExt cx="4014788" cy="2091154"/>
          </a:xfrm>
        </p:grpSpPr>
        <p:sp>
          <p:nvSpPr>
            <p:cNvPr id="5" name="Text Box 13"/>
            <p:cNvSpPr txBox="1">
              <a:spLocks noChangeArrowheads="1"/>
            </p:cNvSpPr>
            <p:nvPr/>
          </p:nvSpPr>
          <p:spPr bwMode="auto">
            <a:xfrm>
              <a:off x="4648200" y="2057400"/>
              <a:ext cx="3048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Component and Connector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4114800" y="2895600"/>
              <a:ext cx="1425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Client/server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6746875" y="2971800"/>
              <a:ext cx="13827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Shared data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6477000" y="3657600"/>
              <a:ext cx="889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process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953000" y="3657600"/>
              <a:ext cx="13827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4648200" y="3810000"/>
              <a:ext cx="153888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>
                  <a:cs typeface="Arial" pitchFamily="34" charset="0"/>
                </a:rPr>
                <a:t>concurrency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Straight Arrow Connector 10"/>
            <p:cNvCxnSpPr>
              <a:stCxn id="5" idx="2"/>
              <a:endCxn id="6" idx="0"/>
            </p:cNvCxnSpPr>
            <p:nvPr/>
          </p:nvCxnSpPr>
          <p:spPr>
            <a:xfrm rot="5400000">
              <a:off x="5233194" y="1956594"/>
              <a:ext cx="533400" cy="134461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5" idx="2"/>
              <a:endCxn id="7" idx="0"/>
            </p:cNvCxnSpPr>
            <p:nvPr/>
          </p:nvCxnSpPr>
          <p:spPr>
            <a:xfrm rot="16200000" flipH="1">
              <a:off x="6500416" y="2033984"/>
              <a:ext cx="609600" cy="12660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2"/>
              <a:endCxn id="10" idx="0"/>
            </p:cNvCxnSpPr>
            <p:nvPr/>
          </p:nvCxnSpPr>
          <p:spPr>
            <a:xfrm rot="5400000">
              <a:off x="5071021" y="2708821"/>
              <a:ext cx="1447800" cy="75455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5" idx="2"/>
              <a:endCxn id="8" idx="0"/>
            </p:cNvCxnSpPr>
            <p:nvPr/>
          </p:nvCxnSpPr>
          <p:spPr>
            <a:xfrm rot="16200000" flipH="1">
              <a:off x="5899150" y="2635250"/>
              <a:ext cx="1295400" cy="7493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MDD involves a sequence of tools that transform information from one form to another.</a:t>
            </a:r>
          </a:p>
          <a:p>
            <a:r>
              <a:rPr lang="en-US" dirty="0" smtClean="0"/>
              <a:t>This involves two types of languages:</a:t>
            </a:r>
          </a:p>
          <a:p>
            <a:pPr lvl="1"/>
            <a:r>
              <a:rPr lang="en-US" dirty="0" smtClean="0"/>
              <a:t>Primary modeling languages – </a:t>
            </a:r>
            <a:r>
              <a:rPr lang="en-US" dirty="0" err="1" smtClean="0"/>
              <a:t>SysML</a:t>
            </a:r>
            <a:r>
              <a:rPr lang="en-US" dirty="0" smtClean="0"/>
              <a:t> and UML</a:t>
            </a:r>
          </a:p>
          <a:p>
            <a:pPr lvl="1"/>
            <a:r>
              <a:rPr lang="en-US" dirty="0" smtClean="0"/>
              <a:t>Transformation languages such as </a:t>
            </a:r>
            <a:r>
              <a:rPr lang="en-US" dirty="0" err="1" smtClean="0"/>
              <a:t>Xtext</a:t>
            </a:r>
            <a:r>
              <a:rPr lang="en-US" dirty="0" smtClean="0"/>
              <a:t> and </a:t>
            </a:r>
            <a:r>
              <a:rPr lang="en-US" dirty="0" err="1" smtClean="0"/>
              <a:t>Xpand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/>
          <a:lstStyle/>
          <a:p>
            <a:r>
              <a:rPr lang="en-US" sz="2800" dirty="0" smtClean="0"/>
              <a:t>work assignment– module assigned to a team </a:t>
            </a:r>
          </a:p>
          <a:p>
            <a:r>
              <a:rPr lang="en-US" sz="2800" dirty="0" smtClean="0"/>
              <a:t>deployment – which processor has which threads </a:t>
            </a:r>
          </a:p>
          <a:p>
            <a:r>
              <a:rPr lang="en-US" sz="2800" dirty="0" smtClean="0"/>
              <a:t>implementation – where in CM are the files for this module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495800" y="1962150"/>
            <a:ext cx="3826670" cy="1924050"/>
            <a:chOff x="4495800" y="1962150"/>
            <a:chExt cx="3826670" cy="1924050"/>
          </a:xfrm>
        </p:grpSpPr>
        <p:sp>
          <p:nvSpPr>
            <p:cNvPr id="5" name="Text Box 20"/>
            <p:cNvSpPr txBox="1">
              <a:spLocks noChangeArrowheads="1"/>
            </p:cNvSpPr>
            <p:nvPr/>
          </p:nvSpPr>
          <p:spPr bwMode="auto">
            <a:xfrm>
              <a:off x="5867400" y="1962150"/>
              <a:ext cx="10747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allocation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4495800" y="2819400"/>
              <a:ext cx="1444306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Work </a:t>
              </a:r>
              <a:endPara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assignment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18"/>
            <p:cNvSpPr txBox="1">
              <a:spLocks noChangeArrowheads="1"/>
            </p:cNvSpPr>
            <p:nvPr/>
          </p:nvSpPr>
          <p:spPr bwMode="auto">
            <a:xfrm>
              <a:off x="6600032" y="2895600"/>
              <a:ext cx="17224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implementation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5943600" y="3581400"/>
              <a:ext cx="131286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deployment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Straight Arrow Connector 8"/>
            <p:cNvCxnSpPr>
              <a:stCxn id="5" idx="2"/>
              <a:endCxn id="6" idx="0"/>
            </p:cNvCxnSpPr>
            <p:nvPr/>
          </p:nvCxnSpPr>
          <p:spPr>
            <a:xfrm rot="5400000">
              <a:off x="5535136" y="1949767"/>
              <a:ext cx="552450" cy="11868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5" idx="2"/>
              <a:endCxn id="7" idx="0"/>
            </p:cNvCxnSpPr>
            <p:nvPr/>
          </p:nvCxnSpPr>
          <p:spPr>
            <a:xfrm rot="16200000" flipH="1">
              <a:off x="6618685" y="2053034"/>
              <a:ext cx="628650" cy="10564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5" idx="2"/>
              <a:endCxn id="8" idx="0"/>
            </p:cNvCxnSpPr>
            <p:nvPr/>
          </p:nvCxnSpPr>
          <p:spPr>
            <a:xfrm rot="16200000" flipH="1">
              <a:off x="5845175" y="2826543"/>
              <a:ext cx="1314450" cy="1952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Ocarina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905000"/>
            <a:ext cx="599122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124200" cy="4525963"/>
          </a:xfrm>
        </p:spPr>
        <p:txBody>
          <a:bodyPr/>
          <a:lstStyle/>
          <a:p>
            <a:r>
              <a:rPr lang="en-US" dirty="0" smtClean="0"/>
              <a:t>Petri net shows complexity</a:t>
            </a:r>
          </a:p>
          <a:p>
            <a:r>
              <a:rPr lang="en-US" dirty="0" smtClean="0"/>
              <a:t>This representation supports simulation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 and Filter DSM</a:t>
            </a:r>
            <a:endParaRPr lang="en-US" dirty="0"/>
          </a:p>
        </p:txBody>
      </p:sp>
      <p:pic>
        <p:nvPicPr>
          <p:cNvPr id="4" name="Content Placeholder 3" descr="pipeFilt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7340" y="2467574"/>
            <a:ext cx="2829320" cy="2791215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Conceptual Flow of ATAM</a:t>
            </a:r>
            <a:endParaRPr lang="en-US" dirty="0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sp>
        <p:nvSpPr>
          <p:cNvPr id="18" name="Rectangle 16"/>
          <p:cNvSpPr txBox="1">
            <a:spLocks noChangeArrowheads="1"/>
          </p:cNvSpPr>
          <p:nvPr/>
        </p:nvSpPr>
        <p:spPr bwMode="auto">
          <a:xfrm>
            <a:off x="1639887" y="1337469"/>
            <a:ext cx="6597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3000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MS PGothic" pitchFamily="34" charset="-128"/>
              <a:cs typeface="ＭＳ Ｐゴシック" pitchFamily="-65" charset="-128"/>
            </a:endParaRP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8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27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3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6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40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2" grpId="0" animBg="1" autoUpdateAnimBg="0"/>
      <p:bldP spid="3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of a software product will closely resemble the architecture of the organization that built it.</a:t>
            </a:r>
          </a:p>
          <a:p>
            <a:r>
              <a:rPr lang="en-US" dirty="0" smtClean="0"/>
              <a:t>So, structure the organization the way you want the product to look</a:t>
            </a:r>
          </a:p>
          <a:p>
            <a:r>
              <a:rPr lang="en-US" dirty="0" smtClean="0"/>
              <a:t>For example, using an SOA design? Services should be written by small disconnected groups.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Premise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Simple architectures have conceptual integrity</a:t>
            </a:r>
          </a:p>
          <a:p>
            <a:r>
              <a:rPr lang="en-US" smtClean="0"/>
              <a:t>Architectures that are simple are better than those that are more complex</a:t>
            </a:r>
          </a:p>
          <a:p>
            <a:r>
              <a:rPr lang="en-US" smtClean="0"/>
              <a:t>A process of continuous architectural refactoring helps to converge a system to its practical and optimal simplicity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5638800"/>
            <a:ext cx="407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few slides are from Grady </a:t>
            </a:r>
            <a:r>
              <a:rPr lang="en-US" dirty="0" err="1" smtClean="0"/>
              <a:t>Booch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Attending to Simplicity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fundamentals</a:t>
            </a:r>
          </a:p>
          <a:p>
            <a:pPr lvl="1"/>
            <a:r>
              <a:rPr lang="en-US" smtClean="0"/>
              <a:t>Define crisp abstractions</a:t>
            </a:r>
          </a:p>
          <a:p>
            <a:pPr lvl="1"/>
            <a:r>
              <a:rPr lang="en-US" smtClean="0"/>
              <a:t>Employ a good separation of concerns</a:t>
            </a:r>
          </a:p>
          <a:p>
            <a:pPr lvl="1"/>
            <a:r>
              <a:rPr lang="en-US" smtClean="0"/>
              <a:t>Have a balanced distribution of responsibilities</a:t>
            </a:r>
          </a:p>
          <a:p>
            <a:r>
              <a:rPr lang="en-US" smtClean="0"/>
              <a:t>Insofar as a system embraces these fundamentals, it is simple; when and where it strains these fundamentals, it is 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From Complexity to Simplicity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Complexity masks the essential elements of a system</a:t>
            </a:r>
          </a:p>
          <a:p>
            <a:r>
              <a:rPr lang="en-US" smtClean="0"/>
              <a:t>Insofar as we have to expend energy to brush away the surrounding crud that obscures that essence, we’ve lost something in the message and we’ve hidden the</a:t>
            </a:r>
          </a:p>
          <a:p>
            <a:pPr lvl="2"/>
            <a:r>
              <a:rPr lang="en-US" smtClean="0"/>
              <a:t>Underlying purpose</a:t>
            </a:r>
          </a:p>
          <a:p>
            <a:pPr lvl="2"/>
            <a:r>
              <a:rPr lang="en-US" smtClean="0"/>
              <a:t>Uniqueness</a:t>
            </a:r>
          </a:p>
          <a:p>
            <a:pPr lvl="2"/>
            <a:r>
              <a:rPr lang="en-US" smtClean="0"/>
              <a:t>Elegance</a:t>
            </a:r>
          </a:p>
          <a:p>
            <a:pPr lvl="2"/>
            <a:r>
              <a:rPr lang="en-US" smtClean="0"/>
              <a:t>Beauty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 Architectural Failure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Sometimes, systems fail because their architects have chosen a fundamentally wrong architecture</a:t>
            </a:r>
          </a:p>
          <a:p>
            <a:r>
              <a:rPr lang="en-US" smtClean="0"/>
              <a:t>Most of the time, projects</a:t>
            </a:r>
          </a:p>
          <a:p>
            <a:pPr lvl="1"/>
            <a:r>
              <a:rPr lang="en-US" smtClean="0"/>
              <a:t>Die the death of a thousand cuts</a:t>
            </a:r>
          </a:p>
          <a:p>
            <a:pPr lvl="1"/>
            <a:r>
              <a:rPr lang="en-US" smtClean="0"/>
              <a:t>Are nibbled to death by ducks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 Architectural Failure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thousand cuts</a:t>
            </a:r>
          </a:p>
          <a:p>
            <a:pPr lvl="1"/>
            <a:r>
              <a:rPr lang="en-US" smtClean="0"/>
              <a:t>Collapse happens because of the accumulated weight of well-intentioned and reasonable local decisions that assemble over time at the expense of global optimization and simplicity</a:t>
            </a:r>
          </a:p>
          <a:p>
            <a:r>
              <a:rPr lang="en-US" smtClean="0"/>
              <a:t>Nibble to death by ducks</a:t>
            </a:r>
          </a:p>
          <a:p>
            <a:pPr lvl="1"/>
            <a:r>
              <a:rPr lang="en-US" smtClean="0"/>
              <a:t>You rarely see the end coming, until some factor pushes your fragile, complex system over the edge into collapse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database of requirements statements is developed in Word or Excel or DOORS</a:t>
            </a:r>
          </a:p>
          <a:p>
            <a:r>
              <a:rPr lang="en-US" dirty="0" smtClean="0"/>
              <a:t>There is a standard format for each requirement statement such as:</a:t>
            </a:r>
          </a:p>
          <a:p>
            <a:pPr lvl="1"/>
            <a:r>
              <a:rPr lang="en-US" dirty="0" smtClean="0"/>
              <a:t>Id (standard form such as L1-00n)</a:t>
            </a:r>
          </a:p>
          <a:p>
            <a:pPr lvl="1"/>
            <a:r>
              <a:rPr lang="en-US" dirty="0" smtClean="0"/>
              <a:t>Statement </a:t>
            </a:r>
          </a:p>
          <a:p>
            <a:pPr lvl="1"/>
            <a:r>
              <a:rPr lang="en-US" dirty="0" smtClean="0"/>
              <a:t>Attributes such as “priority”</a:t>
            </a:r>
          </a:p>
          <a:p>
            <a:r>
              <a:rPr lang="en-US" dirty="0" smtClean="0"/>
              <a:t>These requirements are imported into a </a:t>
            </a:r>
            <a:r>
              <a:rPr lang="en-US" dirty="0" err="1" smtClean="0"/>
              <a:t>Topcased</a:t>
            </a:r>
            <a:r>
              <a:rPr lang="en-US" dirty="0" smtClean="0"/>
              <a:t> model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Architects have to be ever vigilant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9075" y="1600200"/>
            <a:ext cx="42658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dirty="0" smtClean="0"/>
              <a:t>set of requirements that are imported are referred to as the upstream requirements.</a:t>
            </a:r>
          </a:p>
          <a:p>
            <a:r>
              <a:rPr lang="en-US" sz="2800" dirty="0" smtClean="0"/>
              <a:t>The new requirements we will model are the “current” or “downstream” requirements.</a:t>
            </a:r>
          </a:p>
          <a:p>
            <a:r>
              <a:rPr lang="en-US" sz="2800" dirty="0" smtClean="0"/>
              <a:t>The downstream requirements are derived from the upstream requirements and made more specific in the process.</a:t>
            </a:r>
          </a:p>
          <a:p>
            <a:r>
              <a:rPr lang="en-US" sz="2800" dirty="0" smtClean="0"/>
              <a:t>In the </a:t>
            </a:r>
            <a:r>
              <a:rPr lang="en-US" sz="2800" dirty="0" err="1" smtClean="0"/>
              <a:t>DoD</a:t>
            </a:r>
            <a:r>
              <a:rPr lang="en-US" sz="2800" dirty="0" smtClean="0"/>
              <a:t> this is named L1 and L2 respectively.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28956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An upstream requirement can be dragged into the current requirement list.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There is a link attribute that points back to the upstream requirement.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The new L2_infotainmentModel_00020 requirement is linked to L1-003.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Note that in the upstream L1-003 is italicized.</a:t>
            </a:r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0900" y="1143000"/>
            <a:ext cx="57531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1600200" y="4419600"/>
            <a:ext cx="25146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dragging into the bottom box you could drag into a requirements diagram.</a:t>
            </a:r>
          </a:p>
          <a:p>
            <a:r>
              <a:rPr lang="en-US" dirty="0" smtClean="0"/>
              <a:t>You now have a traceable set of requirements so that changes can be rippled back up the hierarchy.</a:t>
            </a:r>
          </a:p>
          <a:p>
            <a:r>
              <a:rPr lang="en-US" dirty="0" err="1" smtClean="0"/>
              <a:t>DoD</a:t>
            </a:r>
            <a:r>
              <a:rPr lang="en-US" dirty="0" smtClean="0"/>
              <a:t> projects will derive L3 and L4 level requirements, each becoming more specific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DocGen2 is a tool that takes a </a:t>
            </a:r>
            <a:r>
              <a:rPr lang="en-US" dirty="0" err="1" smtClean="0"/>
              <a:t>templated</a:t>
            </a:r>
            <a:r>
              <a:rPr lang="en-US" dirty="0" smtClean="0"/>
              <a:t> Word file and a </a:t>
            </a:r>
            <a:r>
              <a:rPr lang="en-US" dirty="0" err="1" smtClean="0"/>
              <a:t>Topcased</a:t>
            </a:r>
            <a:r>
              <a:rPr lang="en-US" dirty="0" smtClean="0"/>
              <a:t> model as input and produces a Word file as output.</a:t>
            </a:r>
          </a:p>
          <a:p>
            <a:r>
              <a:rPr lang="en-US" dirty="0" smtClean="0"/>
              <a:t>The template in the Word file is defined using the </a:t>
            </a:r>
            <a:r>
              <a:rPr lang="en-US" dirty="0" err="1" smtClean="0"/>
              <a:t>Acceleo</a:t>
            </a:r>
            <a:r>
              <a:rPr lang="en-US" dirty="0" smtClean="0"/>
              <a:t> language – an Eclipse project.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config</a:t>
            </a:r>
            <a:r>
              <a:rPr lang="en-US" sz="2000" dirty="0" smtClean="0"/>
              <a:t>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key=’workspace’ value=’c:/Users/McGregor/workspace’ 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key=’project’ value=’${workspace}/</a:t>
            </a:r>
            <a:r>
              <a:rPr lang="en-US" sz="2000" dirty="0" err="1" smtClean="0"/>
              <a:t>infotainmentModel</a:t>
            </a:r>
            <a:r>
              <a:rPr lang="en-US" sz="2000" dirty="0" smtClean="0"/>
              <a:t>’ /&gt;</a:t>
            </a:r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key='model' value='${project}/Models/</a:t>
            </a:r>
            <a:r>
              <a:rPr lang="en-US" sz="2000" dirty="0" err="1" smtClean="0"/>
              <a:t>infoUses.sysml</a:t>
            </a:r>
            <a:r>
              <a:rPr lang="en-US" sz="2000" dirty="0" smtClean="0"/>
              <a:t>' /&gt; </a:t>
            </a:r>
          </a:p>
          <a:p>
            <a:pPr>
              <a:buNone/>
            </a:pPr>
            <a:r>
              <a:rPr lang="en-GB" sz="2000" dirty="0" smtClean="0"/>
              <a:t>&lt;output path='</a:t>
            </a:r>
            <a:r>
              <a:rPr lang="en-US" sz="2000" dirty="0" smtClean="0"/>
              <a:t>${project}/</a:t>
            </a:r>
            <a:r>
              <a:rPr lang="en-GB" sz="2000" dirty="0" smtClean="0"/>
              <a:t>infoUses.docx' /&gt;</a:t>
            </a:r>
            <a:endParaRPr lang="en-US" sz="2000" dirty="0" smtClean="0"/>
          </a:p>
          <a:p>
            <a:pPr>
              <a:buNone/>
            </a:pPr>
            <a:r>
              <a:rPr lang="fr-FR" sz="2000" dirty="0" smtClean="0"/>
              <a:t>&lt;/config&gt;</a:t>
            </a:r>
          </a:p>
          <a:p>
            <a:r>
              <a:rPr lang="fr-FR" sz="2000" dirty="0" err="1" smtClean="0"/>
              <a:t>Then</a:t>
            </a:r>
            <a:r>
              <a:rPr lang="fr-FR" sz="2000" dirty="0" smtClean="0"/>
              <a:t> </a:t>
            </a:r>
            <a:r>
              <a:rPr lang="fr-FR" sz="2000" dirty="0" err="1" smtClean="0"/>
              <a:t>context</a:t>
            </a:r>
            <a:r>
              <a:rPr lang="fr-FR" sz="2000" dirty="0" smtClean="0"/>
              <a:t> clauses are </a:t>
            </a:r>
            <a:r>
              <a:rPr lang="fr-FR" sz="2000" dirty="0" err="1" smtClean="0"/>
              <a:t>used</a:t>
            </a:r>
            <a:r>
              <a:rPr lang="fr-FR" sz="2000" dirty="0" smtClean="0"/>
              <a:t> to direct the </a:t>
            </a:r>
            <a:r>
              <a:rPr lang="fr-FR" sz="2000" dirty="0" err="1" smtClean="0"/>
              <a:t>tool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en-GB" sz="2000" dirty="0" smtClean="0"/>
              <a:t>&lt;context model=’${model}’ </a:t>
            </a:r>
            <a:r>
              <a:rPr lang="en-GB" sz="2000" dirty="0" err="1" smtClean="0"/>
              <a:t>importedBundles</a:t>
            </a:r>
            <a:r>
              <a:rPr lang="en-GB" sz="2000" dirty="0" smtClean="0"/>
              <a:t>=’</a:t>
            </a:r>
            <a:r>
              <a:rPr lang="en-GB" sz="2000" dirty="0" err="1" smtClean="0"/>
              <a:t>topcased</a:t>
            </a:r>
            <a:r>
              <a:rPr lang="en-GB" sz="2000" dirty="0" smtClean="0"/>
              <a:t>’ </a:t>
            </a:r>
            <a:r>
              <a:rPr lang="en-GB" sz="2000" dirty="0" err="1" smtClean="0"/>
              <a:t>searchMetamodels</a:t>
            </a:r>
            <a:r>
              <a:rPr lang="en-GB" sz="2000" dirty="0" smtClean="0"/>
              <a:t>=’true’/&gt;</a:t>
            </a:r>
            <a:endParaRPr lang="en-US" sz="2000" dirty="0" smtClean="0"/>
          </a:p>
          <a:p>
            <a:pPr lvl="1"/>
            <a:r>
              <a:rPr lang="en-US" sz="1600" dirty="0" smtClean="0"/>
              <a:t>Bundles are libraries of routines that will be called later</a:t>
            </a:r>
          </a:p>
          <a:p>
            <a:pPr lvl="1"/>
            <a:r>
              <a:rPr lang="en-US" sz="1600" dirty="0" err="1" smtClean="0"/>
              <a:t>searchMetamodels</a:t>
            </a:r>
            <a:r>
              <a:rPr lang="en-US" sz="1600" dirty="0" smtClean="0"/>
              <a:t> indicates if multiple  meta-models are used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1303</TotalTime>
  <Words>1207</Words>
  <Application>Microsoft Office PowerPoint</Application>
  <PresentationFormat>On-screen Show (4:3)</PresentationFormat>
  <Paragraphs>249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syse802Template</vt:lpstr>
      <vt:lpstr>CPSC 875</vt:lpstr>
      <vt:lpstr>Model-driven development (MDD)</vt:lpstr>
      <vt:lpstr>Tool chain</vt:lpstr>
      <vt:lpstr>Requirements management</vt:lpstr>
      <vt:lpstr>Requirements management - 2</vt:lpstr>
      <vt:lpstr>Requirements management - 3</vt:lpstr>
      <vt:lpstr>Requirements management - 4</vt:lpstr>
      <vt:lpstr>Documentation generation</vt:lpstr>
      <vt:lpstr>Configuring the document</vt:lpstr>
      <vt:lpstr>Setup</vt:lpstr>
      <vt:lpstr>Template </vt:lpstr>
      <vt:lpstr>Processing</vt:lpstr>
      <vt:lpstr>Producing</vt:lpstr>
      <vt:lpstr>Left hand turn</vt:lpstr>
      <vt:lpstr>Getting the code</vt:lpstr>
      <vt:lpstr>DSL Grammar</vt:lpstr>
      <vt:lpstr>Sample program</vt:lpstr>
      <vt:lpstr>Main.xpt</vt:lpstr>
      <vt:lpstr>HappyFourthofJuly.xpt</vt:lpstr>
      <vt:lpstr>*.java</vt:lpstr>
      <vt:lpstr>Right hand turn</vt:lpstr>
      <vt:lpstr>Using what you have learned</vt:lpstr>
      <vt:lpstr>Requirements</vt:lpstr>
      <vt:lpstr>Constraints</vt:lpstr>
      <vt:lpstr>Quality</vt:lpstr>
      <vt:lpstr>Factors</vt:lpstr>
      <vt:lpstr>Steps</vt:lpstr>
      <vt:lpstr>Module structures</vt:lpstr>
      <vt:lpstr>Component and Connector</vt:lpstr>
      <vt:lpstr>Allocation structures</vt:lpstr>
      <vt:lpstr>Ocarina</vt:lpstr>
      <vt:lpstr>Pipe and Filter DSM</vt:lpstr>
      <vt:lpstr>Conceptual Flow of ATAM</vt:lpstr>
      <vt:lpstr>Mirroring</vt:lpstr>
      <vt:lpstr>The Premise</vt:lpstr>
      <vt:lpstr>Attending to Simplicity</vt:lpstr>
      <vt:lpstr>From Complexity to Simplicity</vt:lpstr>
      <vt:lpstr>On Architectural Failure</vt:lpstr>
      <vt:lpstr>On Architectural Failure</vt:lpstr>
      <vt:lpstr>Architects have to be ever vigilant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11</cp:revision>
  <dcterms:created xsi:type="dcterms:W3CDTF">2012-04-23T12:47:17Z</dcterms:created>
  <dcterms:modified xsi:type="dcterms:W3CDTF">2012-04-24T10:30:22Z</dcterms:modified>
</cp:coreProperties>
</file>