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9" r:id="rId14"/>
    <p:sldId id="268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BADA40-507E-4471-801A-B2D81104D662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CC0B5-D9BF-4902-B779-8FD5B6F728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CC0B5-D9BF-4902-B779-8FD5B6F728B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060BD-A8F1-453D-9DBD-9E81A289BFB6}" type="datetimeFigureOut">
              <a:rPr lang="en-US" smtClean="0"/>
              <a:pPr/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FADD8-3F42-4DEC-8158-3ED301182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Infotainment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D. McGregor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browser cuts across our MVC architecture but we will buy the browser so how is the browser integrated? What options do we have?</a:t>
            </a:r>
          </a:p>
          <a:p>
            <a:r>
              <a:rPr lang="en-US" dirty="0" smtClean="0"/>
              <a:t>Do we want all displays to use a browser approach? Only the head unit display?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access info on the fly?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be able to get information such as traffic reports, weather, flight status on the fly. How do we do it? Options?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38" y="2628900"/>
            <a:ext cx="44291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 Architecture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6938" y="1828800"/>
            <a:ext cx="481012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 Architecture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6875" y="1590675"/>
            <a:ext cx="581025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 Architecture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157133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 logic server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2949222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57133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6"/>
          <p:cNvGrpSpPr/>
          <p:nvPr/>
        </p:nvGrpSpPr>
        <p:grpSpPr>
          <a:xfrm>
            <a:off x="457200" y="1524000"/>
            <a:ext cx="2957689" cy="4191000"/>
            <a:chOff x="457200" y="1752600"/>
            <a:chExt cx="2932101" cy="4572000"/>
          </a:xfrm>
        </p:grpSpPr>
        <p:sp>
          <p:nvSpPr>
            <p:cNvPr id="8" name="Rectangle 7"/>
            <p:cNvSpPr/>
            <p:nvPr/>
          </p:nvSpPr>
          <p:spPr>
            <a:xfrm>
              <a:off x="457200" y="17526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93701" y="3332018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" y="49530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26"/>
          <p:cNvGrpSpPr/>
          <p:nvPr/>
        </p:nvGrpSpPr>
        <p:grpSpPr>
          <a:xfrm>
            <a:off x="3406422" y="1828800"/>
            <a:ext cx="750711" cy="762000"/>
            <a:chOff x="3352800" y="2057400"/>
            <a:chExt cx="1447800" cy="762000"/>
          </a:xfrm>
        </p:grpSpPr>
        <p:sp>
          <p:nvSpPr>
            <p:cNvPr id="12" name="Right Arrow 11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27"/>
          <p:cNvGrpSpPr/>
          <p:nvPr/>
        </p:nvGrpSpPr>
        <p:grpSpPr>
          <a:xfrm>
            <a:off x="3406422" y="3200400"/>
            <a:ext cx="750711" cy="762000"/>
            <a:chOff x="3352800" y="2057400"/>
            <a:chExt cx="1447800" cy="762000"/>
          </a:xfrm>
        </p:grpSpPr>
        <p:sp>
          <p:nvSpPr>
            <p:cNvPr id="15" name="Right Arrow 14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30"/>
          <p:cNvGrpSpPr/>
          <p:nvPr/>
        </p:nvGrpSpPr>
        <p:grpSpPr>
          <a:xfrm>
            <a:off x="3406422" y="4724400"/>
            <a:ext cx="750711" cy="762000"/>
            <a:chOff x="3352800" y="2057400"/>
            <a:chExt cx="1447800" cy="762000"/>
          </a:xfrm>
        </p:grpSpPr>
        <p:sp>
          <p:nvSpPr>
            <p:cNvPr id="18" name="Right Arrow 17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934200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934200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6"/>
          <p:cNvGrpSpPr/>
          <p:nvPr/>
        </p:nvGrpSpPr>
        <p:grpSpPr>
          <a:xfrm>
            <a:off x="6172200" y="3200400"/>
            <a:ext cx="750711" cy="762000"/>
            <a:chOff x="3352800" y="2057400"/>
            <a:chExt cx="1447800" cy="762000"/>
          </a:xfrm>
        </p:grpSpPr>
        <p:sp>
          <p:nvSpPr>
            <p:cNvPr id="23" name="Right Arrow 22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2743200" y="38862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43200" y="53340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743200" y="24384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04800" y="1524000"/>
            <a:ext cx="3048000" cy="1252954"/>
            <a:chOff x="5943600" y="4648200"/>
            <a:chExt cx="3200400" cy="1633954"/>
          </a:xfrm>
        </p:grpSpPr>
        <p:sp>
          <p:nvSpPr>
            <p:cNvPr id="29" name="Rectangle 28"/>
            <p:cNvSpPr/>
            <p:nvPr/>
          </p:nvSpPr>
          <p:spPr>
            <a:xfrm>
              <a:off x="8229600" y="5943600"/>
              <a:ext cx="6412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client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543800" y="4648200"/>
              <a:ext cx="16002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943600" y="5029200"/>
              <a:ext cx="914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943600" y="5791200"/>
              <a:ext cx="1219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363017" y="56388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943600" y="5105400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views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943600" y="58674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controllers</a:t>
              </a:r>
              <a:endParaRPr lang="en-US" dirty="0"/>
            </a:p>
          </p:txBody>
        </p:sp>
        <p:cxnSp>
          <p:nvCxnSpPr>
            <p:cNvPr id="36" name="Straight Arrow Connector 35"/>
            <p:cNvCxnSpPr>
              <a:stCxn id="31" idx="3"/>
              <a:endCxn id="30" idx="1"/>
            </p:cNvCxnSpPr>
            <p:nvPr/>
          </p:nvCxnSpPr>
          <p:spPr>
            <a:xfrm>
              <a:off x="6858000" y="5257800"/>
              <a:ext cx="6858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35" idx="3"/>
              <a:endCxn id="30" idx="1"/>
            </p:cNvCxnSpPr>
            <p:nvPr/>
          </p:nvCxnSpPr>
          <p:spPr>
            <a:xfrm flipV="1">
              <a:off x="7162800" y="5334000"/>
              <a:ext cx="381000" cy="7180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32" idx="0"/>
              <a:endCxn id="34" idx="2"/>
            </p:cNvCxnSpPr>
            <p:nvPr/>
          </p:nvCxnSpPr>
          <p:spPr>
            <a:xfrm rot="16200000" flipV="1">
              <a:off x="6267378" y="5505378"/>
              <a:ext cx="316468" cy="2551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9" name="Picture 5" descr="C:\Users\McGregor\AppData\Local\Microsoft\Windows\Temporary Internet Files\Content.IE5\YUZD0NUO\MC900013221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01000" y="4724400"/>
              <a:ext cx="838199" cy="946021"/>
            </a:xfrm>
            <a:prstGeom prst="rect">
              <a:avLst/>
            </a:prstGeom>
            <a:noFill/>
          </p:spPr>
        </p:pic>
      </p:grpSp>
      <p:grpSp>
        <p:nvGrpSpPr>
          <p:cNvPr id="40" name="Group 39"/>
          <p:cNvGrpSpPr/>
          <p:nvPr/>
        </p:nvGrpSpPr>
        <p:grpSpPr>
          <a:xfrm>
            <a:off x="838200" y="1828800"/>
            <a:ext cx="1371600" cy="762000"/>
            <a:chOff x="1143000" y="1676400"/>
            <a:chExt cx="1371600" cy="762000"/>
          </a:xfrm>
        </p:grpSpPr>
        <p:sp>
          <p:nvSpPr>
            <p:cNvPr id="41" name="TextBox 40"/>
            <p:cNvSpPr txBox="1"/>
            <p:nvPr/>
          </p:nvSpPr>
          <p:spPr>
            <a:xfrm>
              <a:off x="1371600" y="1676400"/>
              <a:ext cx="955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Browser</a:t>
              </a:r>
              <a:endParaRPr lang="en-US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143000" y="1676400"/>
              <a:ext cx="1371600" cy="762000"/>
            </a:xfrm>
            <a:prstGeom prst="roundRect">
              <a:avLst/>
            </a:prstGeom>
            <a:solidFill>
              <a:srgbClr val="FFFF00">
                <a:alpha val="57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989943" y="1886857"/>
            <a:ext cx="5468257" cy="1828800"/>
            <a:chOff x="2989943" y="1886857"/>
            <a:chExt cx="5468257" cy="1828800"/>
          </a:xfrm>
        </p:grpSpPr>
        <p:sp>
          <p:nvSpPr>
            <p:cNvPr id="44" name="Flowchart: Magnetic Disk 43"/>
            <p:cNvSpPr/>
            <p:nvPr/>
          </p:nvSpPr>
          <p:spPr>
            <a:xfrm>
              <a:off x="7543800" y="2286000"/>
              <a:ext cx="914400" cy="612648"/>
            </a:xfrm>
            <a:prstGeom prst="flowChartMagneticDisk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55"/>
            <p:cNvGrpSpPr/>
            <p:nvPr/>
          </p:nvGrpSpPr>
          <p:grpSpPr>
            <a:xfrm>
              <a:off x="2989943" y="1886857"/>
              <a:ext cx="5007428" cy="1828800"/>
              <a:chOff x="2989943" y="1886857"/>
              <a:chExt cx="5007428" cy="1828800"/>
            </a:xfrm>
          </p:grpSpPr>
          <p:sp>
            <p:nvSpPr>
              <p:cNvPr id="46" name="Freeform 53"/>
              <p:cNvSpPr/>
              <p:nvPr/>
            </p:nvSpPr>
            <p:spPr>
              <a:xfrm>
                <a:off x="2989943" y="1886857"/>
                <a:ext cx="5007428" cy="1828800"/>
              </a:xfrm>
              <a:custGeom>
                <a:avLst/>
                <a:gdLst>
                  <a:gd name="connsiteX0" fmla="*/ 0 w 5007428"/>
                  <a:gd name="connsiteY0" fmla="*/ 0 h 2070705"/>
                  <a:gd name="connsiteX1" fmla="*/ 478971 w 5007428"/>
                  <a:gd name="connsiteY1" fmla="*/ 420914 h 2070705"/>
                  <a:gd name="connsiteX2" fmla="*/ 2133600 w 5007428"/>
                  <a:gd name="connsiteY2" fmla="*/ 493486 h 2070705"/>
                  <a:gd name="connsiteX3" fmla="*/ 2989943 w 5007428"/>
                  <a:gd name="connsiteY3" fmla="*/ 1828800 h 2070705"/>
                  <a:gd name="connsiteX4" fmla="*/ 4572000 w 5007428"/>
                  <a:gd name="connsiteY4" fmla="*/ 1930400 h 2070705"/>
                  <a:gd name="connsiteX5" fmla="*/ 5007428 w 5007428"/>
                  <a:gd name="connsiteY5" fmla="*/ 986972 h 2070705"/>
                  <a:gd name="connsiteX6" fmla="*/ 5007428 w 5007428"/>
                  <a:gd name="connsiteY6" fmla="*/ 986972 h 20707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007428" h="2070705">
                    <a:moveTo>
                      <a:pt x="0" y="0"/>
                    </a:moveTo>
                    <a:cubicBezTo>
                      <a:pt x="61685" y="169333"/>
                      <a:pt x="123371" y="338666"/>
                      <a:pt x="478971" y="420914"/>
                    </a:cubicBezTo>
                    <a:cubicBezTo>
                      <a:pt x="834571" y="503162"/>
                      <a:pt x="1715105" y="258838"/>
                      <a:pt x="2133600" y="493486"/>
                    </a:cubicBezTo>
                    <a:cubicBezTo>
                      <a:pt x="2552095" y="728134"/>
                      <a:pt x="2583543" y="1589314"/>
                      <a:pt x="2989943" y="1828800"/>
                    </a:cubicBezTo>
                    <a:cubicBezTo>
                      <a:pt x="3396343" y="2068286"/>
                      <a:pt x="4235753" y="2070705"/>
                      <a:pt x="4572000" y="1930400"/>
                    </a:cubicBezTo>
                    <a:cubicBezTo>
                      <a:pt x="4908248" y="1790095"/>
                      <a:pt x="5007428" y="986972"/>
                      <a:pt x="5007428" y="986972"/>
                    </a:cubicBezTo>
                    <a:lnTo>
                      <a:pt x="5007428" y="986972"/>
                    </a:lnTo>
                  </a:path>
                </a:pathLst>
              </a:cu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648200" y="2133600"/>
                <a:ext cx="863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logging</a:t>
                </a:r>
                <a:endParaRPr lang="en-US" dirty="0"/>
              </a:p>
            </p:txBody>
          </p:sp>
        </p:grpSp>
      </p:grpSp>
      <p:sp>
        <p:nvSpPr>
          <p:cNvPr id="48" name="Cloud 47"/>
          <p:cNvSpPr/>
          <p:nvPr/>
        </p:nvSpPr>
        <p:spPr>
          <a:xfrm>
            <a:off x="1066800" y="152400"/>
            <a:ext cx="1524000" cy="1066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49" name="Cloud 48"/>
          <p:cNvSpPr/>
          <p:nvPr/>
        </p:nvSpPr>
        <p:spPr>
          <a:xfrm>
            <a:off x="4343400" y="152400"/>
            <a:ext cx="1524000" cy="1066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50" name="Rounded Rectangle 49"/>
          <p:cNvSpPr/>
          <p:nvPr/>
        </p:nvSpPr>
        <p:spPr>
          <a:xfrm>
            <a:off x="609600" y="5943600"/>
            <a:ext cx="7620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cell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769527" y="762000"/>
            <a:ext cx="754474" cy="1270000"/>
          </a:xfrm>
          <a:custGeom>
            <a:avLst/>
            <a:gdLst>
              <a:gd name="connsiteX0" fmla="*/ 562563 w 822207"/>
              <a:gd name="connsiteY0" fmla="*/ 1388533 h 1388533"/>
              <a:gd name="connsiteX1" fmla="*/ 43274 w 822207"/>
              <a:gd name="connsiteY1" fmla="*/ 756355 h 1388533"/>
              <a:gd name="connsiteX2" fmla="*/ 822207 w 822207"/>
              <a:gd name="connsiteY2" fmla="*/ 0 h 1388533"/>
              <a:gd name="connsiteX3" fmla="*/ 822207 w 822207"/>
              <a:gd name="connsiteY3" fmla="*/ 0 h 1388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2207" h="1388533">
                <a:moveTo>
                  <a:pt x="562563" y="1388533"/>
                </a:moveTo>
                <a:cubicBezTo>
                  <a:pt x="281281" y="1188155"/>
                  <a:pt x="0" y="987777"/>
                  <a:pt x="43274" y="756355"/>
                </a:cubicBezTo>
                <a:cubicBezTo>
                  <a:pt x="86548" y="524933"/>
                  <a:pt x="822207" y="0"/>
                  <a:pt x="822207" y="0"/>
                </a:cubicBezTo>
                <a:lnTo>
                  <a:pt x="822207" y="0"/>
                </a:lnTo>
              </a:path>
            </a:pathLst>
          </a:cu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1143000" y="1524000"/>
            <a:ext cx="609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GPS</a:t>
            </a:r>
            <a:endParaRPr lang="en-US" dirty="0"/>
          </a:p>
        </p:txBody>
      </p:sp>
      <p:sp>
        <p:nvSpPr>
          <p:cNvPr id="54" name="Freeform 53"/>
          <p:cNvSpPr/>
          <p:nvPr/>
        </p:nvSpPr>
        <p:spPr>
          <a:xfrm>
            <a:off x="1761067" y="982133"/>
            <a:ext cx="3262489" cy="1098786"/>
          </a:xfrm>
          <a:custGeom>
            <a:avLst/>
            <a:gdLst>
              <a:gd name="connsiteX0" fmla="*/ 0 w 3262489"/>
              <a:gd name="connsiteY0" fmla="*/ 677334 h 1098786"/>
              <a:gd name="connsiteX1" fmla="*/ 1354666 w 3262489"/>
              <a:gd name="connsiteY1" fmla="*/ 903111 h 1098786"/>
              <a:gd name="connsiteX2" fmla="*/ 2438400 w 3262489"/>
              <a:gd name="connsiteY2" fmla="*/ 948267 h 1098786"/>
              <a:gd name="connsiteX3" fmla="*/ 3262489 w 3262489"/>
              <a:gd name="connsiteY3" fmla="*/ 0 h 109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2489" h="1098786">
                <a:moveTo>
                  <a:pt x="0" y="677334"/>
                </a:moveTo>
                <a:cubicBezTo>
                  <a:pt x="474133" y="767645"/>
                  <a:pt x="948266" y="857956"/>
                  <a:pt x="1354666" y="903111"/>
                </a:cubicBezTo>
                <a:cubicBezTo>
                  <a:pt x="1761066" y="948266"/>
                  <a:pt x="2120429" y="1098786"/>
                  <a:pt x="2438400" y="948267"/>
                </a:cubicBezTo>
                <a:cubicBezTo>
                  <a:pt x="2756371" y="797748"/>
                  <a:pt x="3009430" y="398874"/>
                  <a:pt x="3262489" y="0"/>
                </a:cubicBezTo>
              </a:path>
            </a:pathLst>
          </a:cu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do we stand?</a:t>
            </a:r>
          </a:p>
          <a:p>
            <a:r>
              <a:rPr lang="en-US" dirty="0" smtClean="0"/>
              <a:t>How have we done relative to our priorities?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199"/>
            <a:ext cx="8305800" cy="4773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57133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 logic server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715000"/>
            <a:ext cx="2949222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57133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1" y="1524000"/>
            <a:ext cx="2895599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1" name="Group 26"/>
          <p:cNvGrpSpPr/>
          <p:nvPr/>
        </p:nvGrpSpPr>
        <p:grpSpPr>
          <a:xfrm>
            <a:off x="3406422" y="1828800"/>
            <a:ext cx="750711" cy="762000"/>
            <a:chOff x="3352800" y="2057400"/>
            <a:chExt cx="1447800" cy="762000"/>
          </a:xfrm>
        </p:grpSpPr>
        <p:sp>
          <p:nvSpPr>
            <p:cNvPr id="12" name="Right Arrow 11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934200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934200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6"/>
          <p:cNvGrpSpPr/>
          <p:nvPr/>
        </p:nvGrpSpPr>
        <p:grpSpPr>
          <a:xfrm>
            <a:off x="6172200" y="3200400"/>
            <a:ext cx="750711" cy="762000"/>
            <a:chOff x="3352800" y="2057400"/>
            <a:chExt cx="1447800" cy="762000"/>
          </a:xfrm>
        </p:grpSpPr>
        <p:sp>
          <p:nvSpPr>
            <p:cNvPr id="23" name="Right Arrow 22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2743200" y="24384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838200" y="1828800"/>
            <a:ext cx="1371600" cy="762000"/>
            <a:chOff x="1143000" y="1676400"/>
            <a:chExt cx="1371600" cy="762000"/>
          </a:xfrm>
        </p:grpSpPr>
        <p:sp>
          <p:nvSpPr>
            <p:cNvPr id="41" name="TextBox 40"/>
            <p:cNvSpPr txBox="1"/>
            <p:nvPr/>
          </p:nvSpPr>
          <p:spPr>
            <a:xfrm>
              <a:off x="1371600" y="1676400"/>
              <a:ext cx="955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Browser</a:t>
              </a:r>
              <a:endParaRPr lang="en-US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143000" y="1676400"/>
              <a:ext cx="1371600" cy="762000"/>
            </a:xfrm>
            <a:prstGeom prst="roundRect">
              <a:avLst/>
            </a:prstGeom>
            <a:solidFill>
              <a:srgbClr val="FFFF00">
                <a:alpha val="57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2895600" cy="4123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304800" y="1524000"/>
            <a:ext cx="3048000" cy="1252954"/>
            <a:chOff x="5943600" y="4648200"/>
            <a:chExt cx="3200400" cy="1633954"/>
          </a:xfrm>
        </p:grpSpPr>
        <p:sp>
          <p:nvSpPr>
            <p:cNvPr id="29" name="Rectangle 28"/>
            <p:cNvSpPr/>
            <p:nvPr/>
          </p:nvSpPr>
          <p:spPr>
            <a:xfrm>
              <a:off x="8229600" y="5943600"/>
              <a:ext cx="6412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client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543800" y="4648200"/>
              <a:ext cx="16002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943600" y="5029200"/>
              <a:ext cx="914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943600" y="5791200"/>
              <a:ext cx="1219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363017" y="56388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943600" y="5105400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views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943600" y="58674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controllers</a:t>
              </a:r>
              <a:endParaRPr lang="en-US" dirty="0"/>
            </a:p>
          </p:txBody>
        </p:sp>
        <p:cxnSp>
          <p:nvCxnSpPr>
            <p:cNvPr id="36" name="Straight Arrow Connector 35"/>
            <p:cNvCxnSpPr>
              <a:stCxn id="31" idx="3"/>
              <a:endCxn id="30" idx="1"/>
            </p:cNvCxnSpPr>
            <p:nvPr/>
          </p:nvCxnSpPr>
          <p:spPr>
            <a:xfrm>
              <a:off x="6858000" y="5257800"/>
              <a:ext cx="6858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35" idx="3"/>
              <a:endCxn id="30" idx="1"/>
            </p:cNvCxnSpPr>
            <p:nvPr/>
          </p:nvCxnSpPr>
          <p:spPr>
            <a:xfrm flipV="1">
              <a:off x="7162800" y="5334000"/>
              <a:ext cx="381000" cy="7180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32" idx="0"/>
              <a:endCxn id="34" idx="2"/>
            </p:cNvCxnSpPr>
            <p:nvPr/>
          </p:nvCxnSpPr>
          <p:spPr>
            <a:xfrm rot="16200000" flipV="1">
              <a:off x="6267378" y="5505378"/>
              <a:ext cx="316468" cy="2551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9" name="Picture 5" descr="C:\Users\McGregor\AppData\Local\Microsoft\Windows\Temporary Internet Files\Content.IE5\YUZD0NUO\MC900013221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001000" y="4724400"/>
              <a:ext cx="838199" cy="946021"/>
            </a:xfrm>
            <a:prstGeom prst="rect">
              <a:avLst/>
            </a:prstGeom>
            <a:noFill/>
          </p:spPr>
        </p:pic>
      </p:grpSp>
      <p:grpSp>
        <p:nvGrpSpPr>
          <p:cNvPr id="49" name="Group 48"/>
          <p:cNvGrpSpPr/>
          <p:nvPr/>
        </p:nvGrpSpPr>
        <p:grpSpPr>
          <a:xfrm>
            <a:off x="1066800" y="1828800"/>
            <a:ext cx="1371600" cy="762000"/>
            <a:chOff x="1143000" y="1676400"/>
            <a:chExt cx="1371600" cy="762000"/>
          </a:xfrm>
        </p:grpSpPr>
        <p:sp>
          <p:nvSpPr>
            <p:cNvPr id="50" name="TextBox 49"/>
            <p:cNvSpPr txBox="1"/>
            <p:nvPr/>
          </p:nvSpPr>
          <p:spPr>
            <a:xfrm>
              <a:off x="1371600" y="1676400"/>
              <a:ext cx="955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Browser</a:t>
              </a:r>
              <a:endParaRPr lang="en-US" dirty="0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1143000" y="1676400"/>
              <a:ext cx="1371600" cy="762000"/>
            </a:xfrm>
            <a:prstGeom prst="roundRect">
              <a:avLst/>
            </a:prstGeom>
            <a:solidFill>
              <a:srgbClr val="FFFF00">
                <a:alpha val="57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Flowchart: Magnetic Disk 51"/>
          <p:cNvSpPr/>
          <p:nvPr/>
        </p:nvSpPr>
        <p:spPr>
          <a:xfrm>
            <a:off x="609600" y="3429000"/>
            <a:ext cx="533400" cy="460248"/>
          </a:xfrm>
          <a:prstGeom prst="flowChartMagneticDisk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1146629" y="2191657"/>
            <a:ext cx="1741714" cy="1335314"/>
          </a:xfrm>
          <a:custGeom>
            <a:avLst/>
            <a:gdLst>
              <a:gd name="connsiteX0" fmla="*/ 0 w 1741714"/>
              <a:gd name="connsiteY0" fmla="*/ 1335314 h 1335314"/>
              <a:gd name="connsiteX1" fmla="*/ 1480457 w 1741714"/>
              <a:gd name="connsiteY1" fmla="*/ 682172 h 1335314"/>
              <a:gd name="connsiteX2" fmla="*/ 1567542 w 1741714"/>
              <a:gd name="connsiteY2" fmla="*/ 0 h 1335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1714" h="1335314">
                <a:moveTo>
                  <a:pt x="0" y="1335314"/>
                </a:moveTo>
                <a:cubicBezTo>
                  <a:pt x="609600" y="1120019"/>
                  <a:pt x="1219200" y="904724"/>
                  <a:pt x="1480457" y="682172"/>
                </a:cubicBezTo>
                <a:cubicBezTo>
                  <a:pt x="1741714" y="459620"/>
                  <a:pt x="1654628" y="229810"/>
                  <a:pt x="1567542" y="0"/>
                </a:cubicBezTo>
              </a:path>
            </a:pathLst>
          </a:cu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2989943" y="1886857"/>
            <a:ext cx="5468257" cy="1828800"/>
            <a:chOff x="2989943" y="1886857"/>
            <a:chExt cx="5468257" cy="1828800"/>
          </a:xfrm>
        </p:grpSpPr>
        <p:sp>
          <p:nvSpPr>
            <p:cNvPr id="44" name="Flowchart: Magnetic Disk 43"/>
            <p:cNvSpPr/>
            <p:nvPr/>
          </p:nvSpPr>
          <p:spPr>
            <a:xfrm>
              <a:off x="7543800" y="2286000"/>
              <a:ext cx="914400" cy="612648"/>
            </a:xfrm>
            <a:prstGeom prst="flowChartMagneticDisk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55"/>
            <p:cNvGrpSpPr/>
            <p:nvPr/>
          </p:nvGrpSpPr>
          <p:grpSpPr>
            <a:xfrm>
              <a:off x="2989943" y="1886857"/>
              <a:ext cx="5007428" cy="1828800"/>
              <a:chOff x="2989943" y="1886857"/>
              <a:chExt cx="5007428" cy="1828800"/>
            </a:xfrm>
          </p:grpSpPr>
          <p:sp>
            <p:nvSpPr>
              <p:cNvPr id="46" name="Freeform 53"/>
              <p:cNvSpPr/>
              <p:nvPr/>
            </p:nvSpPr>
            <p:spPr>
              <a:xfrm>
                <a:off x="2989943" y="1886857"/>
                <a:ext cx="5007428" cy="1828800"/>
              </a:xfrm>
              <a:custGeom>
                <a:avLst/>
                <a:gdLst>
                  <a:gd name="connsiteX0" fmla="*/ 0 w 5007428"/>
                  <a:gd name="connsiteY0" fmla="*/ 0 h 2070705"/>
                  <a:gd name="connsiteX1" fmla="*/ 478971 w 5007428"/>
                  <a:gd name="connsiteY1" fmla="*/ 420914 h 2070705"/>
                  <a:gd name="connsiteX2" fmla="*/ 2133600 w 5007428"/>
                  <a:gd name="connsiteY2" fmla="*/ 493486 h 2070705"/>
                  <a:gd name="connsiteX3" fmla="*/ 2989943 w 5007428"/>
                  <a:gd name="connsiteY3" fmla="*/ 1828800 h 2070705"/>
                  <a:gd name="connsiteX4" fmla="*/ 4572000 w 5007428"/>
                  <a:gd name="connsiteY4" fmla="*/ 1930400 h 2070705"/>
                  <a:gd name="connsiteX5" fmla="*/ 5007428 w 5007428"/>
                  <a:gd name="connsiteY5" fmla="*/ 986972 h 2070705"/>
                  <a:gd name="connsiteX6" fmla="*/ 5007428 w 5007428"/>
                  <a:gd name="connsiteY6" fmla="*/ 986972 h 20707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007428" h="2070705">
                    <a:moveTo>
                      <a:pt x="0" y="0"/>
                    </a:moveTo>
                    <a:cubicBezTo>
                      <a:pt x="61685" y="169333"/>
                      <a:pt x="123371" y="338666"/>
                      <a:pt x="478971" y="420914"/>
                    </a:cubicBezTo>
                    <a:cubicBezTo>
                      <a:pt x="834571" y="503162"/>
                      <a:pt x="1715105" y="258838"/>
                      <a:pt x="2133600" y="493486"/>
                    </a:cubicBezTo>
                    <a:cubicBezTo>
                      <a:pt x="2552095" y="728134"/>
                      <a:pt x="2583543" y="1589314"/>
                      <a:pt x="2989943" y="1828800"/>
                    </a:cubicBezTo>
                    <a:cubicBezTo>
                      <a:pt x="3396343" y="2068286"/>
                      <a:pt x="4235753" y="2070705"/>
                      <a:pt x="4572000" y="1930400"/>
                    </a:cubicBezTo>
                    <a:cubicBezTo>
                      <a:pt x="4908248" y="1790095"/>
                      <a:pt x="5007428" y="986972"/>
                      <a:pt x="5007428" y="986972"/>
                    </a:cubicBezTo>
                    <a:lnTo>
                      <a:pt x="5007428" y="986972"/>
                    </a:lnTo>
                  </a:path>
                </a:pathLst>
              </a:cu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648200" y="2133600"/>
                <a:ext cx="863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logging</a:t>
                </a:r>
                <a:endParaRPr lang="en-US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157133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 logic server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2949222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57133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6"/>
          <p:cNvGrpSpPr/>
          <p:nvPr/>
        </p:nvGrpSpPr>
        <p:grpSpPr>
          <a:xfrm>
            <a:off x="457200" y="1524000"/>
            <a:ext cx="2957689" cy="4191000"/>
            <a:chOff x="457200" y="1752600"/>
            <a:chExt cx="2932101" cy="4572000"/>
          </a:xfrm>
        </p:grpSpPr>
        <p:sp>
          <p:nvSpPr>
            <p:cNvPr id="8" name="Rectangle 7"/>
            <p:cNvSpPr/>
            <p:nvPr/>
          </p:nvSpPr>
          <p:spPr>
            <a:xfrm>
              <a:off x="457200" y="17526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93701" y="3332018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" y="49530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26"/>
          <p:cNvGrpSpPr/>
          <p:nvPr/>
        </p:nvGrpSpPr>
        <p:grpSpPr>
          <a:xfrm>
            <a:off x="3406422" y="1828800"/>
            <a:ext cx="750711" cy="762000"/>
            <a:chOff x="3352800" y="2057400"/>
            <a:chExt cx="1447800" cy="762000"/>
          </a:xfrm>
        </p:grpSpPr>
        <p:sp>
          <p:nvSpPr>
            <p:cNvPr id="12" name="Right Arrow 11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27"/>
          <p:cNvGrpSpPr/>
          <p:nvPr/>
        </p:nvGrpSpPr>
        <p:grpSpPr>
          <a:xfrm>
            <a:off x="3406422" y="3200400"/>
            <a:ext cx="750711" cy="762000"/>
            <a:chOff x="3352800" y="2057400"/>
            <a:chExt cx="1447800" cy="762000"/>
          </a:xfrm>
        </p:grpSpPr>
        <p:sp>
          <p:nvSpPr>
            <p:cNvPr id="15" name="Right Arrow 14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30"/>
          <p:cNvGrpSpPr/>
          <p:nvPr/>
        </p:nvGrpSpPr>
        <p:grpSpPr>
          <a:xfrm>
            <a:off x="3406422" y="4724400"/>
            <a:ext cx="750711" cy="762000"/>
            <a:chOff x="3352800" y="2057400"/>
            <a:chExt cx="1447800" cy="762000"/>
          </a:xfrm>
        </p:grpSpPr>
        <p:sp>
          <p:nvSpPr>
            <p:cNvPr id="18" name="Right Arrow 17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934200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934200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6"/>
          <p:cNvGrpSpPr/>
          <p:nvPr/>
        </p:nvGrpSpPr>
        <p:grpSpPr>
          <a:xfrm>
            <a:off x="6172200" y="3200400"/>
            <a:ext cx="750711" cy="762000"/>
            <a:chOff x="3352800" y="2057400"/>
            <a:chExt cx="1447800" cy="762000"/>
          </a:xfrm>
        </p:grpSpPr>
        <p:sp>
          <p:nvSpPr>
            <p:cNvPr id="23" name="Right Arrow 22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2743200" y="38862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43200" y="53340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743200" y="24384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09800" y="1752600"/>
            <a:ext cx="1143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7200" y="15240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7200" y="2286000"/>
            <a:ext cx="1219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590800" y="190500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57200" y="1600200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57200" y="236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controllers</a:t>
            </a:r>
            <a:endParaRPr lang="en-US" dirty="0"/>
          </a:p>
        </p:txBody>
      </p:sp>
      <p:cxnSp>
        <p:nvCxnSpPr>
          <p:cNvPr id="35" name="Straight Arrow Connector 34"/>
          <p:cNvCxnSpPr>
            <a:stCxn id="29" idx="3"/>
            <a:endCxn id="28" idx="1"/>
          </p:cNvCxnSpPr>
          <p:nvPr/>
        </p:nvCxnSpPr>
        <p:spPr>
          <a:xfrm>
            <a:off x="1371600" y="17526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3" idx="3"/>
            <a:endCxn id="28" idx="1"/>
          </p:cNvCxnSpPr>
          <p:nvPr/>
        </p:nvCxnSpPr>
        <p:spPr>
          <a:xfrm flipV="1">
            <a:off x="1676400" y="2133600"/>
            <a:ext cx="533400" cy="413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0" idx="0"/>
            <a:endCxn id="32" idx="2"/>
          </p:cNvCxnSpPr>
          <p:nvPr/>
        </p:nvCxnSpPr>
        <p:spPr>
          <a:xfrm rot="16200000" flipV="1">
            <a:off x="780978" y="2000178"/>
            <a:ext cx="316468" cy="255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 </a:t>
            </a:r>
            <a:r>
              <a:rPr lang="en-US" dirty="0" err="1" smtClean="0"/>
              <a:t>url</a:t>
            </a:r>
            <a:r>
              <a:rPr lang="en-US" dirty="0" smtClean="0"/>
              <a:t> request</a:t>
            </a:r>
            <a:endParaRPr lang="en-US" dirty="0"/>
          </a:p>
        </p:txBody>
      </p:sp>
      <p:pic>
        <p:nvPicPr>
          <p:cNvPr id="5" name="Content Placeholder 4" descr="MVC4Tier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7750" y="2324894"/>
            <a:ext cx="7048500" cy="30765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MVC4Tier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7750" y="2324894"/>
            <a:ext cx="7048500" cy="3076575"/>
          </a:xfrm>
        </p:spPr>
      </p:pic>
      <p:sp>
        <p:nvSpPr>
          <p:cNvPr id="5" name="Rectangle 4"/>
          <p:cNvSpPr/>
          <p:nvPr/>
        </p:nvSpPr>
        <p:spPr>
          <a:xfrm>
            <a:off x="914400" y="2133600"/>
            <a:ext cx="4038600" cy="3352800"/>
          </a:xfrm>
          <a:prstGeom prst="rect">
            <a:avLst/>
          </a:prstGeom>
          <a:solidFill>
            <a:srgbClr val="FFFF0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057400" y="5029200"/>
            <a:ext cx="955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Browser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157133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 logic server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5867400"/>
            <a:ext cx="2949222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57133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6"/>
          <p:cNvGrpSpPr/>
          <p:nvPr/>
        </p:nvGrpSpPr>
        <p:grpSpPr>
          <a:xfrm>
            <a:off x="457200" y="1524000"/>
            <a:ext cx="2957689" cy="4191000"/>
            <a:chOff x="457200" y="1752600"/>
            <a:chExt cx="2932101" cy="4572000"/>
          </a:xfrm>
        </p:grpSpPr>
        <p:sp>
          <p:nvSpPr>
            <p:cNvPr id="8" name="Rectangle 7"/>
            <p:cNvSpPr/>
            <p:nvPr/>
          </p:nvSpPr>
          <p:spPr>
            <a:xfrm>
              <a:off x="457200" y="17526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93701" y="3332018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" y="49530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26"/>
          <p:cNvGrpSpPr/>
          <p:nvPr/>
        </p:nvGrpSpPr>
        <p:grpSpPr>
          <a:xfrm>
            <a:off x="3406422" y="1828800"/>
            <a:ext cx="750711" cy="762000"/>
            <a:chOff x="3352800" y="2057400"/>
            <a:chExt cx="1447800" cy="762000"/>
          </a:xfrm>
        </p:grpSpPr>
        <p:sp>
          <p:nvSpPr>
            <p:cNvPr id="12" name="Right Arrow 11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27"/>
          <p:cNvGrpSpPr/>
          <p:nvPr/>
        </p:nvGrpSpPr>
        <p:grpSpPr>
          <a:xfrm>
            <a:off x="3406422" y="3200400"/>
            <a:ext cx="750711" cy="762000"/>
            <a:chOff x="3352800" y="2057400"/>
            <a:chExt cx="1447800" cy="762000"/>
          </a:xfrm>
        </p:grpSpPr>
        <p:sp>
          <p:nvSpPr>
            <p:cNvPr id="15" name="Right Arrow 14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30"/>
          <p:cNvGrpSpPr/>
          <p:nvPr/>
        </p:nvGrpSpPr>
        <p:grpSpPr>
          <a:xfrm>
            <a:off x="3406422" y="4724400"/>
            <a:ext cx="750711" cy="762000"/>
            <a:chOff x="3352800" y="2057400"/>
            <a:chExt cx="1447800" cy="762000"/>
          </a:xfrm>
        </p:grpSpPr>
        <p:sp>
          <p:nvSpPr>
            <p:cNvPr id="18" name="Right Arrow 17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934200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934200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6"/>
          <p:cNvGrpSpPr/>
          <p:nvPr/>
        </p:nvGrpSpPr>
        <p:grpSpPr>
          <a:xfrm>
            <a:off x="6172200" y="3200400"/>
            <a:ext cx="750711" cy="762000"/>
            <a:chOff x="3352800" y="2057400"/>
            <a:chExt cx="1447800" cy="762000"/>
          </a:xfrm>
        </p:grpSpPr>
        <p:sp>
          <p:nvSpPr>
            <p:cNvPr id="23" name="Right Arrow 22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ight Arrow 23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2743200" y="38862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743200" y="53340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743200" y="24384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09800" y="1752600"/>
            <a:ext cx="1143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7200" y="15240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57200" y="2286000"/>
            <a:ext cx="1219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590800" y="190500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57200" y="1600200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views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57200" y="236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controllers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29" idx="3"/>
            <a:endCxn id="28" idx="1"/>
          </p:cNvCxnSpPr>
          <p:nvPr/>
        </p:nvCxnSpPr>
        <p:spPr>
          <a:xfrm>
            <a:off x="1371600" y="1752600"/>
            <a:ext cx="8382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3" idx="3"/>
            <a:endCxn id="28" idx="1"/>
          </p:cNvCxnSpPr>
          <p:nvPr/>
        </p:nvCxnSpPr>
        <p:spPr>
          <a:xfrm flipV="1">
            <a:off x="1676400" y="2133600"/>
            <a:ext cx="533400" cy="4132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0" idx="0"/>
            <a:endCxn id="32" idx="2"/>
          </p:cNvCxnSpPr>
          <p:nvPr/>
        </p:nvCxnSpPr>
        <p:spPr>
          <a:xfrm rot="16200000" flipV="1">
            <a:off x="780978" y="2000178"/>
            <a:ext cx="316468" cy="255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1143000" y="1676400"/>
            <a:ext cx="1371600" cy="762000"/>
          </a:xfrm>
          <a:prstGeom prst="roundRect">
            <a:avLst/>
          </a:prstGeom>
          <a:solidFill>
            <a:srgbClr val="FFFF0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371600" y="1676400"/>
            <a:ext cx="955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Browser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rotation sensing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4581236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McGregor\AppData\Local\Microsoft\Windows\Temporary Internet Files\Content.IE5\GSZJL8D1\MC90025027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3733800"/>
            <a:ext cx="1676400" cy="1152333"/>
          </a:xfrm>
          <a:prstGeom prst="rect">
            <a:avLst/>
          </a:prstGeom>
          <a:noFill/>
        </p:spPr>
      </p:pic>
      <p:pic>
        <p:nvPicPr>
          <p:cNvPr id="1028" name="Picture 4" descr="C:\Users\McGregor\AppData\Local\Microsoft\Windows\Temporary Internet Files\Content.IE5\TK5T3WM0\MC9002795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3124200"/>
            <a:ext cx="914400" cy="293943"/>
          </a:xfrm>
          <a:prstGeom prst="rect">
            <a:avLst/>
          </a:prstGeom>
          <a:noFill/>
        </p:spPr>
      </p:pic>
      <p:pic>
        <p:nvPicPr>
          <p:cNvPr id="7" name="Picture 4" descr="C:\Users\McGregor\AppData\Local\Microsoft\Windows\Temporary Internet Files\Content.IE5\TK5T3WM0\MC9002795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2819400"/>
            <a:ext cx="914400" cy="293943"/>
          </a:xfrm>
          <a:prstGeom prst="rect">
            <a:avLst/>
          </a:prstGeom>
          <a:noFill/>
        </p:spPr>
      </p:pic>
      <p:sp>
        <p:nvSpPr>
          <p:cNvPr id="8" name="Freeform 7"/>
          <p:cNvSpPr/>
          <p:nvPr/>
        </p:nvSpPr>
        <p:spPr>
          <a:xfrm>
            <a:off x="2477729" y="3357716"/>
            <a:ext cx="1415845" cy="1895168"/>
          </a:xfrm>
          <a:custGeom>
            <a:avLst/>
            <a:gdLst>
              <a:gd name="connsiteX0" fmla="*/ 0 w 1415845"/>
              <a:gd name="connsiteY0" fmla="*/ 0 h 1895168"/>
              <a:gd name="connsiteX1" fmla="*/ 530942 w 1415845"/>
              <a:gd name="connsiteY1" fmla="*/ 1681316 h 1895168"/>
              <a:gd name="connsiteX2" fmla="*/ 1401097 w 1415845"/>
              <a:gd name="connsiteY2" fmla="*/ 1283110 h 1895168"/>
              <a:gd name="connsiteX3" fmla="*/ 1401097 w 1415845"/>
              <a:gd name="connsiteY3" fmla="*/ 1283110 h 1895168"/>
              <a:gd name="connsiteX4" fmla="*/ 1415845 w 1415845"/>
              <a:gd name="connsiteY4" fmla="*/ 1297858 h 1895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5845" h="1895168">
                <a:moveTo>
                  <a:pt x="0" y="0"/>
                </a:moveTo>
                <a:cubicBezTo>
                  <a:pt x="148713" y="733732"/>
                  <a:pt x="297426" y="1467464"/>
                  <a:pt x="530942" y="1681316"/>
                </a:cubicBezTo>
                <a:cubicBezTo>
                  <a:pt x="764458" y="1895168"/>
                  <a:pt x="1401097" y="1283110"/>
                  <a:pt x="1401097" y="1283110"/>
                </a:cubicBezTo>
                <a:lnTo>
                  <a:pt x="1401097" y="1283110"/>
                </a:lnTo>
                <a:lnTo>
                  <a:pt x="1415845" y="1297858"/>
                </a:lnTo>
              </a:path>
            </a:pathLst>
          </a:cu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336026" y="2989006"/>
            <a:ext cx="943896" cy="1327355"/>
          </a:xfrm>
          <a:custGeom>
            <a:avLst/>
            <a:gdLst>
              <a:gd name="connsiteX0" fmla="*/ 0 w 943896"/>
              <a:gd name="connsiteY0" fmla="*/ 0 h 1327355"/>
              <a:gd name="connsiteX1" fmla="*/ 899651 w 943896"/>
              <a:gd name="connsiteY1" fmla="*/ 1076633 h 1327355"/>
              <a:gd name="connsiteX2" fmla="*/ 265471 w 943896"/>
              <a:gd name="connsiteY2" fmla="*/ 1327355 h 132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3896" h="1327355">
                <a:moveTo>
                  <a:pt x="0" y="0"/>
                </a:moveTo>
                <a:cubicBezTo>
                  <a:pt x="427703" y="427703"/>
                  <a:pt x="855406" y="855407"/>
                  <a:pt x="899651" y="1076633"/>
                </a:cubicBezTo>
                <a:cubicBezTo>
                  <a:pt x="943896" y="1297859"/>
                  <a:pt x="604683" y="1312607"/>
                  <a:pt x="265471" y="1327355"/>
                </a:cubicBezTo>
              </a:path>
            </a:pathLst>
          </a:cu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114800" y="4343400"/>
            <a:ext cx="1752600" cy="1524000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8995776">
            <a:off x="4641562" y="5009410"/>
            <a:ext cx="976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CAN bus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rot="16200000" flipH="1">
            <a:off x="4114800" y="45720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4267200" y="44958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5943600" y="4648200"/>
            <a:ext cx="3200400" cy="1633954"/>
            <a:chOff x="5943600" y="4648200"/>
            <a:chExt cx="3200400" cy="1633954"/>
          </a:xfrm>
        </p:grpSpPr>
        <p:sp>
          <p:nvSpPr>
            <p:cNvPr id="15" name="Rectangle 14"/>
            <p:cNvSpPr/>
            <p:nvPr/>
          </p:nvSpPr>
          <p:spPr>
            <a:xfrm>
              <a:off x="8229600" y="5943600"/>
              <a:ext cx="6412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client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543800" y="4648200"/>
              <a:ext cx="16002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943600" y="5029200"/>
              <a:ext cx="914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43600" y="5791200"/>
              <a:ext cx="1219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63017" y="56388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43600" y="5105400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views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943600" y="58674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controllers</a:t>
              </a:r>
              <a:endParaRPr lang="en-US" dirty="0"/>
            </a:p>
          </p:txBody>
        </p:sp>
        <p:cxnSp>
          <p:nvCxnSpPr>
            <p:cNvPr id="22" name="Straight Arrow Connector 21"/>
            <p:cNvCxnSpPr>
              <a:stCxn id="17" idx="3"/>
              <a:endCxn id="16" idx="1"/>
            </p:cNvCxnSpPr>
            <p:nvPr/>
          </p:nvCxnSpPr>
          <p:spPr>
            <a:xfrm>
              <a:off x="6858000" y="5257800"/>
              <a:ext cx="6858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21" idx="3"/>
              <a:endCxn id="16" idx="1"/>
            </p:cNvCxnSpPr>
            <p:nvPr/>
          </p:nvCxnSpPr>
          <p:spPr>
            <a:xfrm flipV="1">
              <a:off x="7162800" y="5334000"/>
              <a:ext cx="381000" cy="7180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8" idx="0"/>
              <a:endCxn id="20" idx="2"/>
            </p:cNvCxnSpPr>
            <p:nvPr/>
          </p:nvCxnSpPr>
          <p:spPr>
            <a:xfrm rot="16200000" flipV="1">
              <a:off x="6267378" y="5505378"/>
              <a:ext cx="316468" cy="2551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29" name="Picture 5" descr="C:\Users\McGregor\AppData\Local\Microsoft\Windows\Temporary Internet Files\Content.IE5\YUZD0NUO\MC900013221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001000" y="4724400"/>
              <a:ext cx="838199" cy="946021"/>
            </a:xfrm>
            <a:prstGeom prst="rect">
              <a:avLst/>
            </a:prstGeom>
            <a:noFill/>
          </p:spPr>
        </p:pic>
      </p:grpSp>
      <p:cxnSp>
        <p:nvCxnSpPr>
          <p:cNvPr id="38" name="Straight Arrow Connector 37"/>
          <p:cNvCxnSpPr/>
          <p:nvPr/>
        </p:nvCxnSpPr>
        <p:spPr>
          <a:xfrm>
            <a:off x="5562600" y="4572000"/>
            <a:ext cx="1981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 architecture</a:t>
            </a:r>
            <a:endParaRPr lang="en-US" dirty="0"/>
          </a:p>
        </p:txBody>
      </p:sp>
      <p:grpSp>
        <p:nvGrpSpPr>
          <p:cNvPr id="4" name="Content Placeholder 3"/>
          <p:cNvGrpSpPr>
            <a:grpSpLocks noGrp="1"/>
          </p:cNvGrpSpPr>
          <p:nvPr>
            <p:ph idx="1"/>
          </p:nvPr>
        </p:nvGrpSpPr>
        <p:grpSpPr>
          <a:xfrm>
            <a:off x="685800" y="1676400"/>
            <a:ext cx="8458200" cy="4525963"/>
            <a:chOff x="5943600" y="4648200"/>
            <a:chExt cx="3383280" cy="1633954"/>
          </a:xfrm>
        </p:grpSpPr>
        <p:sp>
          <p:nvSpPr>
            <p:cNvPr id="5" name="Rectangle 4"/>
            <p:cNvSpPr/>
            <p:nvPr/>
          </p:nvSpPr>
          <p:spPr>
            <a:xfrm>
              <a:off x="8229600" y="5943600"/>
              <a:ext cx="6412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client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7543800" y="4648200"/>
              <a:ext cx="16002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943600" y="5029200"/>
              <a:ext cx="914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943600" y="5791200"/>
              <a:ext cx="1219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778240" y="5583525"/>
              <a:ext cx="548640" cy="1333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43600" y="5105400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views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43600" y="58674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controllers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7" idx="3"/>
              <a:endCxn id="6" idx="1"/>
            </p:cNvCxnSpPr>
            <p:nvPr/>
          </p:nvCxnSpPr>
          <p:spPr>
            <a:xfrm>
              <a:off x="6858000" y="5257800"/>
              <a:ext cx="6858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1" idx="3"/>
              <a:endCxn id="6" idx="1"/>
            </p:cNvCxnSpPr>
            <p:nvPr/>
          </p:nvCxnSpPr>
          <p:spPr>
            <a:xfrm flipV="1">
              <a:off x="7162800" y="5334000"/>
              <a:ext cx="381000" cy="7180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8" idx="0"/>
              <a:endCxn id="10" idx="2"/>
            </p:cNvCxnSpPr>
            <p:nvPr/>
          </p:nvCxnSpPr>
          <p:spPr>
            <a:xfrm rot="16200000" flipV="1">
              <a:off x="6267378" y="5505378"/>
              <a:ext cx="316468" cy="2551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5" descr="C:\Users\McGregor\AppData\Local\Microsoft\Windows\Temporary Internet Files\Content.IE5\YUZD0NUO\MC900013221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516326" y="4703220"/>
              <a:ext cx="536232" cy="605211"/>
            </a:xfrm>
            <a:prstGeom prst="rect">
              <a:avLst/>
            </a:prstGeom>
            <a:noFill/>
          </p:spPr>
        </p:pic>
      </p:grpSp>
      <p:pic>
        <p:nvPicPr>
          <p:cNvPr id="21" name="Picture 2" descr="C:\Users\McGregor\AppData\Local\Microsoft\Windows\Temporary Internet Files\Content.IE5\T264PTY1\MC90005961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828800"/>
            <a:ext cx="1337310" cy="1501956"/>
          </a:xfrm>
          <a:prstGeom prst="rect">
            <a:avLst/>
          </a:prstGeom>
          <a:noFill/>
        </p:spPr>
      </p:pic>
      <p:cxnSp>
        <p:nvCxnSpPr>
          <p:cNvPr id="23" name="Straight Arrow Connector 22"/>
          <p:cNvCxnSpPr/>
          <p:nvPr/>
        </p:nvCxnSpPr>
        <p:spPr>
          <a:xfrm flipV="1">
            <a:off x="5867400" y="2971800"/>
            <a:ext cx="1219200" cy="76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943600" y="2743200"/>
            <a:ext cx="1219200" cy="762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" descr="C:\Users\McGregor\AppData\Local\Microsoft\Windows\Temporary Internet Files\Content.IE5\T264PTY1\MC90005961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657600"/>
            <a:ext cx="1337310" cy="1501956"/>
          </a:xfrm>
          <a:prstGeom prst="rect">
            <a:avLst/>
          </a:prstGeom>
          <a:noFill/>
        </p:spPr>
      </p:pic>
      <p:cxnSp>
        <p:nvCxnSpPr>
          <p:cNvPr id="28" name="Straight Arrow Connector 27"/>
          <p:cNvCxnSpPr/>
          <p:nvPr/>
        </p:nvCxnSpPr>
        <p:spPr>
          <a:xfrm flipV="1">
            <a:off x="6324600" y="3505200"/>
            <a:ext cx="1066800" cy="7620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6324600" y="3352800"/>
            <a:ext cx="838200" cy="6096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5105400"/>
            <a:ext cx="2861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Shift power between wheels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762000" y="1828800"/>
            <a:ext cx="3200400" cy="1588"/>
          </a:xfrm>
          <a:prstGeom prst="straightConnector1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362200" y="1828800"/>
            <a:ext cx="2362200" cy="1066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676400" y="152400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57133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 logic server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5867400"/>
            <a:ext cx="2949222" cy="533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57133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6"/>
          <p:cNvGrpSpPr/>
          <p:nvPr/>
        </p:nvGrpSpPr>
        <p:grpSpPr>
          <a:xfrm>
            <a:off x="457200" y="1524000"/>
            <a:ext cx="2957689" cy="4191000"/>
            <a:chOff x="457200" y="1752600"/>
            <a:chExt cx="2932101" cy="4572000"/>
          </a:xfrm>
        </p:grpSpPr>
        <p:sp>
          <p:nvSpPr>
            <p:cNvPr id="9" name="Rectangle 8"/>
            <p:cNvSpPr/>
            <p:nvPr/>
          </p:nvSpPr>
          <p:spPr>
            <a:xfrm>
              <a:off x="457200" y="17526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3701" y="3332018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57200" y="4953000"/>
              <a:ext cx="28956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26"/>
          <p:cNvGrpSpPr/>
          <p:nvPr/>
        </p:nvGrpSpPr>
        <p:grpSpPr>
          <a:xfrm>
            <a:off x="3406422" y="1828800"/>
            <a:ext cx="750711" cy="762000"/>
            <a:chOff x="3352800" y="2057400"/>
            <a:chExt cx="1447800" cy="762000"/>
          </a:xfrm>
        </p:grpSpPr>
        <p:sp>
          <p:nvSpPr>
            <p:cNvPr id="13" name="Right Arrow 12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27"/>
          <p:cNvGrpSpPr/>
          <p:nvPr/>
        </p:nvGrpSpPr>
        <p:grpSpPr>
          <a:xfrm>
            <a:off x="3406422" y="3200400"/>
            <a:ext cx="750711" cy="762000"/>
            <a:chOff x="3352800" y="2057400"/>
            <a:chExt cx="1447800" cy="762000"/>
          </a:xfrm>
        </p:grpSpPr>
        <p:sp>
          <p:nvSpPr>
            <p:cNvPr id="16" name="Right Arrow 15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30"/>
          <p:cNvGrpSpPr/>
          <p:nvPr/>
        </p:nvGrpSpPr>
        <p:grpSpPr>
          <a:xfrm>
            <a:off x="3406422" y="4724400"/>
            <a:ext cx="750711" cy="762000"/>
            <a:chOff x="3352800" y="2057400"/>
            <a:chExt cx="1447800" cy="762000"/>
          </a:xfrm>
        </p:grpSpPr>
        <p:sp>
          <p:nvSpPr>
            <p:cNvPr id="19" name="Right Arrow 18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Arrow 19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6934200" y="1524000"/>
            <a:ext cx="2015067" cy="411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Database server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6934200" y="5715000"/>
            <a:ext cx="2015067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6"/>
          <p:cNvGrpSpPr/>
          <p:nvPr/>
        </p:nvGrpSpPr>
        <p:grpSpPr>
          <a:xfrm>
            <a:off x="6172200" y="3200400"/>
            <a:ext cx="750711" cy="762000"/>
            <a:chOff x="3352800" y="2057400"/>
            <a:chExt cx="1447800" cy="762000"/>
          </a:xfrm>
        </p:grpSpPr>
        <p:sp>
          <p:nvSpPr>
            <p:cNvPr id="24" name="Right Arrow 23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Arrow 24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43200" y="38862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743200" y="53340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43200" y="24384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304800" y="1524000"/>
            <a:ext cx="3048000" cy="1252954"/>
            <a:chOff x="5943600" y="4648200"/>
            <a:chExt cx="3200400" cy="1633954"/>
          </a:xfrm>
        </p:grpSpPr>
        <p:sp>
          <p:nvSpPr>
            <p:cNvPr id="42" name="Rectangle 41"/>
            <p:cNvSpPr/>
            <p:nvPr/>
          </p:nvSpPr>
          <p:spPr>
            <a:xfrm>
              <a:off x="8229600" y="5943600"/>
              <a:ext cx="6412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client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543800" y="4648200"/>
              <a:ext cx="16002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43600" y="5029200"/>
              <a:ext cx="914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943600" y="5791200"/>
              <a:ext cx="1219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363017" y="56388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943600" y="5105400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views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943600" y="58674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controllers</a:t>
              </a:r>
              <a:endParaRPr lang="en-US" dirty="0"/>
            </a:p>
          </p:txBody>
        </p:sp>
        <p:cxnSp>
          <p:nvCxnSpPr>
            <p:cNvPr id="49" name="Straight Arrow Connector 48"/>
            <p:cNvCxnSpPr>
              <a:stCxn id="44" idx="3"/>
              <a:endCxn id="43" idx="1"/>
            </p:cNvCxnSpPr>
            <p:nvPr/>
          </p:nvCxnSpPr>
          <p:spPr>
            <a:xfrm>
              <a:off x="6858000" y="5257800"/>
              <a:ext cx="6858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48" idx="3"/>
              <a:endCxn id="43" idx="1"/>
            </p:cNvCxnSpPr>
            <p:nvPr/>
          </p:nvCxnSpPr>
          <p:spPr>
            <a:xfrm flipV="1">
              <a:off x="7162800" y="5334000"/>
              <a:ext cx="381000" cy="71806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45" idx="0"/>
              <a:endCxn id="47" idx="2"/>
            </p:cNvCxnSpPr>
            <p:nvPr/>
          </p:nvCxnSpPr>
          <p:spPr>
            <a:xfrm rot="16200000" flipV="1">
              <a:off x="6267378" y="5505378"/>
              <a:ext cx="316468" cy="2551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2" name="Picture 5" descr="C:\Users\McGregor\AppData\Local\Microsoft\Windows\Temporary Internet Files\Content.IE5\YUZD0NUO\MC900013221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00" y="4724400"/>
              <a:ext cx="838199" cy="946021"/>
            </a:xfrm>
            <a:prstGeom prst="rect">
              <a:avLst/>
            </a:prstGeom>
            <a:noFill/>
          </p:spPr>
        </p:pic>
      </p:grpSp>
      <p:grpSp>
        <p:nvGrpSpPr>
          <p:cNvPr id="40" name="Group 39"/>
          <p:cNvGrpSpPr/>
          <p:nvPr/>
        </p:nvGrpSpPr>
        <p:grpSpPr>
          <a:xfrm>
            <a:off x="838200" y="1828800"/>
            <a:ext cx="1371600" cy="762000"/>
            <a:chOff x="1143000" y="1676400"/>
            <a:chExt cx="1371600" cy="762000"/>
          </a:xfrm>
        </p:grpSpPr>
        <p:sp>
          <p:nvSpPr>
            <p:cNvPr id="39" name="TextBox 38"/>
            <p:cNvSpPr txBox="1"/>
            <p:nvPr/>
          </p:nvSpPr>
          <p:spPr>
            <a:xfrm>
              <a:off x="1371600" y="1676400"/>
              <a:ext cx="955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Browser</a:t>
              </a:r>
              <a:endParaRPr lang="en-US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1143000" y="1676400"/>
              <a:ext cx="1371600" cy="762000"/>
            </a:xfrm>
            <a:prstGeom prst="roundRect">
              <a:avLst/>
            </a:prstGeom>
            <a:solidFill>
              <a:srgbClr val="FFFF00">
                <a:alpha val="57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989943" y="1886857"/>
            <a:ext cx="5468257" cy="1828800"/>
            <a:chOff x="2989943" y="1886857"/>
            <a:chExt cx="5468257" cy="1828800"/>
          </a:xfrm>
        </p:grpSpPr>
        <p:sp>
          <p:nvSpPr>
            <p:cNvPr id="53" name="Flowchart: Magnetic Disk 52"/>
            <p:cNvSpPr/>
            <p:nvPr/>
          </p:nvSpPr>
          <p:spPr>
            <a:xfrm>
              <a:off x="7543800" y="2286000"/>
              <a:ext cx="914400" cy="612648"/>
            </a:xfrm>
            <a:prstGeom prst="flowChartMagneticDisk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2989943" y="1886857"/>
              <a:ext cx="5007428" cy="1828800"/>
              <a:chOff x="2989943" y="1886857"/>
              <a:chExt cx="5007428" cy="1828800"/>
            </a:xfrm>
          </p:grpSpPr>
          <p:sp>
            <p:nvSpPr>
              <p:cNvPr id="54" name="Freeform 53"/>
              <p:cNvSpPr/>
              <p:nvPr/>
            </p:nvSpPr>
            <p:spPr>
              <a:xfrm>
                <a:off x="2989943" y="1886857"/>
                <a:ext cx="5007428" cy="1828800"/>
              </a:xfrm>
              <a:custGeom>
                <a:avLst/>
                <a:gdLst>
                  <a:gd name="connsiteX0" fmla="*/ 0 w 5007428"/>
                  <a:gd name="connsiteY0" fmla="*/ 0 h 2070705"/>
                  <a:gd name="connsiteX1" fmla="*/ 478971 w 5007428"/>
                  <a:gd name="connsiteY1" fmla="*/ 420914 h 2070705"/>
                  <a:gd name="connsiteX2" fmla="*/ 2133600 w 5007428"/>
                  <a:gd name="connsiteY2" fmla="*/ 493486 h 2070705"/>
                  <a:gd name="connsiteX3" fmla="*/ 2989943 w 5007428"/>
                  <a:gd name="connsiteY3" fmla="*/ 1828800 h 2070705"/>
                  <a:gd name="connsiteX4" fmla="*/ 4572000 w 5007428"/>
                  <a:gd name="connsiteY4" fmla="*/ 1930400 h 2070705"/>
                  <a:gd name="connsiteX5" fmla="*/ 5007428 w 5007428"/>
                  <a:gd name="connsiteY5" fmla="*/ 986972 h 2070705"/>
                  <a:gd name="connsiteX6" fmla="*/ 5007428 w 5007428"/>
                  <a:gd name="connsiteY6" fmla="*/ 986972 h 20707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007428" h="2070705">
                    <a:moveTo>
                      <a:pt x="0" y="0"/>
                    </a:moveTo>
                    <a:cubicBezTo>
                      <a:pt x="61685" y="169333"/>
                      <a:pt x="123371" y="338666"/>
                      <a:pt x="478971" y="420914"/>
                    </a:cubicBezTo>
                    <a:cubicBezTo>
                      <a:pt x="834571" y="503162"/>
                      <a:pt x="1715105" y="258838"/>
                      <a:pt x="2133600" y="493486"/>
                    </a:cubicBezTo>
                    <a:cubicBezTo>
                      <a:pt x="2552095" y="728134"/>
                      <a:pt x="2583543" y="1589314"/>
                      <a:pt x="2989943" y="1828800"/>
                    </a:cubicBezTo>
                    <a:cubicBezTo>
                      <a:pt x="3396343" y="2068286"/>
                      <a:pt x="4235753" y="2070705"/>
                      <a:pt x="4572000" y="1930400"/>
                    </a:cubicBezTo>
                    <a:cubicBezTo>
                      <a:pt x="4908248" y="1790095"/>
                      <a:pt x="5007428" y="986972"/>
                      <a:pt x="5007428" y="986972"/>
                    </a:cubicBezTo>
                    <a:lnTo>
                      <a:pt x="5007428" y="986972"/>
                    </a:lnTo>
                  </a:path>
                </a:pathLst>
              </a:cu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4648200" y="2133600"/>
                <a:ext cx="8632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logging</a:t>
                </a:r>
                <a:endParaRPr lang="en-US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Browser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2392363"/>
          </a:xfrm>
        </p:spPr>
        <p:txBody>
          <a:bodyPr/>
          <a:lstStyle/>
          <a:p>
            <a:r>
              <a:rPr lang="en-US" dirty="0" smtClean="0"/>
              <a:t>What travels between a controller and model in the browser?</a:t>
            </a:r>
          </a:p>
          <a:p>
            <a:r>
              <a:rPr lang="en-US" dirty="0" smtClean="0"/>
              <a:t>What does the model do about it?</a:t>
            </a:r>
          </a:p>
          <a:p>
            <a:r>
              <a:rPr lang="en-US" dirty="0" smtClean="0"/>
              <a:t>What happens about the view?</a:t>
            </a:r>
            <a:endParaRPr lang="en-US" dirty="0"/>
          </a:p>
        </p:txBody>
      </p:sp>
      <p:grpSp>
        <p:nvGrpSpPr>
          <p:cNvPr id="4" name="Group 26"/>
          <p:cNvGrpSpPr/>
          <p:nvPr/>
        </p:nvGrpSpPr>
        <p:grpSpPr>
          <a:xfrm>
            <a:off x="3406422" y="1828800"/>
            <a:ext cx="750711" cy="762000"/>
            <a:chOff x="3352800" y="2057400"/>
            <a:chExt cx="1447800" cy="762000"/>
          </a:xfrm>
        </p:grpSpPr>
        <p:sp>
          <p:nvSpPr>
            <p:cNvPr id="5" name="Right Arrow 4"/>
            <p:cNvSpPr/>
            <p:nvPr/>
          </p:nvSpPr>
          <p:spPr>
            <a:xfrm>
              <a:off x="3352800" y="2057400"/>
              <a:ext cx="1447800" cy="228600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 rot="10800000">
              <a:off x="3352800" y="2286000"/>
              <a:ext cx="1447800" cy="53340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2743200" y="2438400"/>
            <a:ext cx="6412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client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04800" y="1524000"/>
            <a:ext cx="3048000" cy="1304243"/>
            <a:chOff x="5943600" y="4648200"/>
            <a:chExt cx="3200400" cy="1700839"/>
          </a:xfrm>
        </p:grpSpPr>
        <p:sp>
          <p:nvSpPr>
            <p:cNvPr id="9" name="Rectangle 8"/>
            <p:cNvSpPr/>
            <p:nvPr/>
          </p:nvSpPr>
          <p:spPr>
            <a:xfrm>
              <a:off x="8229600" y="5943600"/>
              <a:ext cx="64120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client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543800" y="4648200"/>
              <a:ext cx="1600200" cy="1371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43600" y="5029200"/>
              <a:ext cx="914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943600" y="5791200"/>
              <a:ext cx="12192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363017" y="5638800"/>
              <a:ext cx="7809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model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43600" y="5105400"/>
              <a:ext cx="708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views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43600" y="5867400"/>
              <a:ext cx="1600200" cy="481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controllers</a:t>
              </a:r>
              <a:endParaRPr lang="en-US" dirty="0"/>
            </a:p>
          </p:txBody>
        </p:sp>
        <p:cxnSp>
          <p:nvCxnSpPr>
            <p:cNvPr id="16" name="Straight Arrow Connector 15"/>
            <p:cNvCxnSpPr>
              <a:stCxn id="11" idx="3"/>
              <a:endCxn id="10" idx="1"/>
            </p:cNvCxnSpPr>
            <p:nvPr/>
          </p:nvCxnSpPr>
          <p:spPr>
            <a:xfrm>
              <a:off x="6858000" y="5257800"/>
              <a:ext cx="685800" cy="762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 rot="5400000" flipH="1" flipV="1">
              <a:off x="7031083" y="5526677"/>
              <a:ext cx="705393" cy="32004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2" idx="0"/>
              <a:endCxn id="14" idx="2"/>
            </p:cNvCxnSpPr>
            <p:nvPr/>
          </p:nvCxnSpPr>
          <p:spPr>
            <a:xfrm rot="16200000" flipV="1">
              <a:off x="6267378" y="5505378"/>
              <a:ext cx="316468" cy="2551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Picture 5" descr="C:\Users\McGregor\AppData\Local\Microsoft\Windows\Temporary Internet Files\Content.IE5\YUZD0NUO\MC900013221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01000" y="4724400"/>
              <a:ext cx="838199" cy="946021"/>
            </a:xfrm>
            <a:prstGeom prst="rect">
              <a:avLst/>
            </a:prstGeom>
            <a:noFill/>
          </p:spPr>
        </p:pic>
      </p:grpSp>
      <p:grpSp>
        <p:nvGrpSpPr>
          <p:cNvPr id="20" name="Group 19"/>
          <p:cNvGrpSpPr/>
          <p:nvPr/>
        </p:nvGrpSpPr>
        <p:grpSpPr>
          <a:xfrm>
            <a:off x="914400" y="1828800"/>
            <a:ext cx="1371600" cy="762000"/>
            <a:chOff x="1143000" y="1676400"/>
            <a:chExt cx="1371600" cy="762000"/>
          </a:xfrm>
        </p:grpSpPr>
        <p:sp>
          <p:nvSpPr>
            <p:cNvPr id="21" name="TextBox 20"/>
            <p:cNvSpPr txBox="1"/>
            <p:nvPr/>
          </p:nvSpPr>
          <p:spPr>
            <a:xfrm>
              <a:off x="1371600" y="1676400"/>
              <a:ext cx="9554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Browser</a:t>
              </a:r>
              <a:endParaRPr lang="en-US" dirty="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143000" y="1676400"/>
              <a:ext cx="1371600" cy="762000"/>
            </a:xfrm>
            <a:prstGeom prst="roundRect">
              <a:avLst/>
            </a:prstGeom>
            <a:solidFill>
              <a:srgbClr val="FFFF00">
                <a:alpha val="57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219200"/>
            <a:ext cx="4267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9414</TotalTime>
  <Words>249</Words>
  <Application>Microsoft Office PowerPoint</Application>
  <PresentationFormat>On-screen Show (4:3)</PresentationFormat>
  <Paragraphs>95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Infotainment architecture</vt:lpstr>
      <vt:lpstr>Slide 2</vt:lpstr>
      <vt:lpstr>Handling a url request</vt:lpstr>
      <vt:lpstr>Slide 4</vt:lpstr>
      <vt:lpstr>Slide 5</vt:lpstr>
      <vt:lpstr>Wheel rotation sensing</vt:lpstr>
      <vt:lpstr>Blackboard architecture</vt:lpstr>
      <vt:lpstr>Logging</vt:lpstr>
      <vt:lpstr>Browser</vt:lpstr>
      <vt:lpstr>Integration</vt:lpstr>
      <vt:lpstr>How to access info on the fly?</vt:lpstr>
      <vt:lpstr>Service Oriented Architecture</vt:lpstr>
      <vt:lpstr>Service Oriented Architecture - 2</vt:lpstr>
      <vt:lpstr>Service Oriented Architecture - 3</vt:lpstr>
      <vt:lpstr>Service Oriented Architecture - 4</vt:lpstr>
      <vt:lpstr>Quality Attributes</vt:lpstr>
      <vt:lpstr>AUTOSAR</vt:lpstr>
      <vt:lpstr>Slide 18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Infotainment architecture</dc:title>
  <dc:creator>McGregor</dc:creator>
  <cp:lastModifiedBy>McGregor</cp:lastModifiedBy>
  <cp:revision>16</cp:revision>
  <dcterms:created xsi:type="dcterms:W3CDTF">2011-02-14T12:40:22Z</dcterms:created>
  <dcterms:modified xsi:type="dcterms:W3CDTF">2011-02-22T16:24:24Z</dcterms:modified>
</cp:coreProperties>
</file>