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60" r:id="rId2"/>
    <p:sldId id="261" r:id="rId3"/>
    <p:sldId id="277" r:id="rId4"/>
    <p:sldId id="286" r:id="rId5"/>
    <p:sldId id="287" r:id="rId6"/>
    <p:sldId id="263" r:id="rId7"/>
    <p:sldId id="264" r:id="rId8"/>
    <p:sldId id="265" r:id="rId9"/>
    <p:sldId id="266" r:id="rId10"/>
    <p:sldId id="267" r:id="rId11"/>
    <p:sldId id="268" r:id="rId12"/>
    <p:sldId id="269" r:id="rId13"/>
    <p:sldId id="270" r:id="rId14"/>
    <p:sldId id="271" r:id="rId15"/>
    <p:sldId id="272" r:id="rId16"/>
    <p:sldId id="273" r:id="rId17"/>
    <p:sldId id="284" r:id="rId18"/>
    <p:sldId id="283" r:id="rId19"/>
    <p:sldId id="275" r:id="rId20"/>
    <p:sldId id="276"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274" r:id="rId37"/>
    <p:sldId id="278" r:id="rId38"/>
    <p:sldId id="280" r:id="rId39"/>
    <p:sldId id="279" r:id="rId40"/>
    <p:sldId id="288" r:id="rId41"/>
    <p:sldId id="282" r:id="rId42"/>
    <p:sldId id="285" r:id="rId43"/>
    <p:sldId id="262" r:id="rId44"/>
    <p:sldId id="304" r:id="rId4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94660"/>
  </p:normalViewPr>
  <p:slideViewPr>
    <p:cSldViewPr snapToObjects="1">
      <p:cViewPr varScale="1">
        <p:scale>
          <a:sx n="62" d="100"/>
          <a:sy n="62" d="100"/>
        </p:scale>
        <p:origin x="-69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9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3/16/2011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a:lstStyle/>
          <a:p>
            <a:pPr>
              <a:buFontTx/>
              <a:buChar char="-"/>
            </a:pPr>
            <a:r>
              <a:rPr lang="en-US" b="1" dirty="0" smtClean="0"/>
              <a:t>Determine a representative sample of scenarios that provide good coverage of the system. Using a reasoning framework, determine response value for each scenario</a:t>
            </a:r>
          </a:p>
          <a:p>
            <a:pPr marL="0" lvl="1"/>
            <a:r>
              <a:rPr lang="en-US" sz="1500" b="1" dirty="0" smtClean="0"/>
              <a:t>- Set a confidence level for the median of the availability scenarios values (usually 95%)</a:t>
            </a:r>
          </a:p>
          <a:p>
            <a:pPr marL="0" lvl="1"/>
            <a:r>
              <a:rPr lang="en-US" sz="1500" b="1" dirty="0" smtClean="0"/>
              <a:t>- For the number of scenarios and p = 0.50 (since the median is where 50 percent of the values lie above and 50 percent lie below), read from the binomial distribution table the value for which the summed probabilities surpass 0.05 (assuming a 95% C.L.). This value is 2 for n = 9 and will be denoted as c = 2.</a:t>
            </a:r>
          </a:p>
          <a:p>
            <a:endParaRPr lang="en-US" dirty="0" smtClean="0"/>
          </a:p>
          <a:p>
            <a:endParaRPr lang="en-US" dirty="0" smtClean="0"/>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3/16/2011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3/16/2011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3/16/2011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3/16/2011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3/16/2011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3/16/2011</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3/16/2011</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3/16/2011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3/16/2011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3/16/2011</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3/16/2011</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3/16/2011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Directed_graph" TargetMode="External"/><Relationship Id="rId2" Type="http://schemas.openxmlformats.org/officeDocument/2006/relationships/hyperlink" Target="http://en.wikipedia.org/wiki/Structured_programming" TargetMode="External"/><Relationship Id="rId1" Type="http://schemas.openxmlformats.org/officeDocument/2006/relationships/slideLayout" Target="../slideLayouts/slideLayout2.xml"/><Relationship Id="rId5" Type="http://schemas.openxmlformats.org/officeDocument/2006/relationships/hyperlink" Target="http://en.wikipedia.org/wiki/Connected_component_(graph_theory)" TargetMode="External"/><Relationship Id="rId4" Type="http://schemas.openxmlformats.org/officeDocument/2006/relationships/hyperlink" Target="http://en.wikipedia.org/wiki/Basic_bloc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sei.cmu.edu/reports/00tn017.pdf" TargetMode="External"/><Relationship Id="rId2" Type="http://schemas.openxmlformats.org/officeDocument/2006/relationships/hyperlink" Target="http://repository.cmu.edu/cgi/viewcontent.cgi?article=1315&amp;context=sei" TargetMode="External"/><Relationship Id="rId1" Type="http://schemas.openxmlformats.org/officeDocument/2006/relationships/slideLayout" Target="../slideLayouts/slideLayout2.xml"/><Relationship Id="rId4" Type="http://schemas.openxmlformats.org/officeDocument/2006/relationships/hyperlink" Target="http://www.ieee.org.ar/downloads/Barbacci-05-notas1.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err="1" smtClean="0"/>
              <a:t>CpSc</a:t>
            </a:r>
            <a:r>
              <a:rPr lang="en-US" dirty="0" smtClean="0"/>
              <a:t> 875</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C14 - Analysis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sequence</a:t>
            </a:r>
            <a:endParaRPr lang="en-US" dirty="0"/>
          </a:p>
        </p:txBody>
      </p:sp>
      <p:sp>
        <p:nvSpPr>
          <p:cNvPr id="3" name="Content Placeholder 2"/>
          <p:cNvSpPr>
            <a:spLocks noGrp="1"/>
          </p:cNvSpPr>
          <p:nvPr>
            <p:ph idx="1"/>
          </p:nvPr>
        </p:nvSpPr>
        <p:spPr/>
        <p:txBody>
          <a:bodyPr/>
          <a:lstStyle/>
          <a:p>
            <a:r>
              <a:rPr lang="en-US" dirty="0" smtClean="0"/>
              <a:t>A flow sequence takes one of two forms:</a:t>
            </a:r>
          </a:p>
          <a:p>
            <a:pPr lvl="1"/>
            <a:r>
              <a:rPr lang="en-US" dirty="0" smtClean="0"/>
              <a:t>A flow implementation describes how a flow specification of a component is realized in its component implementation.</a:t>
            </a:r>
          </a:p>
          <a:p>
            <a:pPr lvl="1"/>
            <a:r>
              <a:rPr lang="en-US" dirty="0" smtClean="0"/>
              <a:t>An end-to-end flow specifies a flow that starts within one subcomponent and ends within another subcomponent.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spec</a:t>
            </a:r>
            <a:endParaRPr lang="en-US" dirty="0"/>
          </a:p>
        </p:txBody>
      </p:sp>
      <p:sp>
        <p:nvSpPr>
          <p:cNvPr id="3" name="Content Placeholder 2"/>
          <p:cNvSpPr>
            <a:spLocks noGrp="1"/>
          </p:cNvSpPr>
          <p:nvPr>
            <p:ph idx="1"/>
          </p:nvPr>
        </p:nvSpPr>
        <p:spPr/>
        <p:txBody>
          <a:bodyPr/>
          <a:lstStyle/>
          <a:p>
            <a:r>
              <a:rPr lang="en-US" dirty="0" smtClean="0"/>
              <a:t>A flow spec is the information contained in the system specification that contains the flow.</a:t>
            </a:r>
            <a:endParaRPr lang="en-US" dirty="0"/>
          </a:p>
        </p:txBody>
      </p:sp>
      <p:pic>
        <p:nvPicPr>
          <p:cNvPr id="1026" name="Picture 2"/>
          <p:cNvPicPr>
            <a:picLocks noChangeAspect="1" noChangeArrowheads="1"/>
          </p:cNvPicPr>
          <p:nvPr/>
        </p:nvPicPr>
        <p:blipFill>
          <a:blip r:embed="rId2"/>
          <a:srcRect/>
          <a:stretch>
            <a:fillRect/>
          </a:stretch>
        </p:blipFill>
        <p:spPr bwMode="auto">
          <a:xfrm>
            <a:off x="3657600" y="4219575"/>
            <a:ext cx="4429125"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thru component</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947737" y="2186781"/>
            <a:ext cx="724852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End-to-end  flows</a:t>
            </a:r>
            <a:endParaRPr lang="en-US" dirty="0"/>
          </a:p>
        </p:txBody>
      </p:sp>
      <p:sp>
        <p:nvSpPr>
          <p:cNvPr id="3" name="Content Placeholder 2"/>
          <p:cNvSpPr>
            <a:spLocks noGrp="1"/>
          </p:cNvSpPr>
          <p:nvPr>
            <p:ph idx="1"/>
          </p:nvPr>
        </p:nvSpPr>
        <p:spPr/>
        <p:txBody>
          <a:bodyPr/>
          <a:lstStyle/>
          <a:p>
            <a:r>
              <a:rPr lang="en-US" dirty="0" smtClean="0"/>
              <a:t>The inclusion of flow latency information in the specification allows very early assessment of the end-to-end low (although at low fidelity)</a:t>
            </a:r>
            <a:endParaRPr lang="en-US" dirty="0"/>
          </a:p>
        </p:txBody>
      </p:sp>
      <p:pic>
        <p:nvPicPr>
          <p:cNvPr id="3074" name="Picture 2"/>
          <p:cNvPicPr>
            <a:picLocks noChangeAspect="1" noChangeArrowheads="1"/>
          </p:cNvPicPr>
          <p:nvPr/>
        </p:nvPicPr>
        <p:blipFill>
          <a:blip r:embed="rId2"/>
          <a:srcRect/>
          <a:stretch>
            <a:fillRect/>
          </a:stretch>
        </p:blipFill>
        <p:spPr bwMode="auto">
          <a:xfrm>
            <a:off x="2200275" y="3581400"/>
            <a:ext cx="6486525" cy="292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Instantiation hierarchy</a:t>
            </a:r>
            <a:endParaRPr lang="en-US" dirty="0"/>
          </a:p>
        </p:txBody>
      </p:sp>
      <p:sp>
        <p:nvSpPr>
          <p:cNvPr id="3" name="Content Placeholder 2"/>
          <p:cNvSpPr>
            <a:spLocks noGrp="1"/>
          </p:cNvSpPr>
          <p:nvPr>
            <p:ph idx="1"/>
          </p:nvPr>
        </p:nvSpPr>
        <p:spPr/>
        <p:txBody>
          <a:bodyPr/>
          <a:lstStyle/>
          <a:p>
            <a:r>
              <a:rPr lang="en-US" dirty="0" smtClean="0"/>
              <a:t>Instantiation is a recursive process until a base definition is found.</a:t>
            </a:r>
            <a:endParaRPr lang="en-US" dirty="0"/>
          </a:p>
        </p:txBody>
      </p:sp>
      <p:pic>
        <p:nvPicPr>
          <p:cNvPr id="4098" name="Picture 2"/>
          <p:cNvPicPr>
            <a:picLocks noChangeAspect="1" noChangeArrowheads="1"/>
          </p:cNvPicPr>
          <p:nvPr/>
        </p:nvPicPr>
        <p:blipFill>
          <a:blip r:embed="rId2"/>
          <a:srcRect/>
          <a:stretch>
            <a:fillRect/>
          </a:stretch>
        </p:blipFill>
        <p:spPr bwMode="auto">
          <a:xfrm>
            <a:off x="2466975" y="2971800"/>
            <a:ext cx="6677025" cy="368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complex hierarchy</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1057275" y="1752600"/>
            <a:ext cx="7629525" cy="467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Pre-declared latency properties</a:t>
            </a:r>
            <a:endParaRPr lang="en-US" dirty="0"/>
          </a:p>
        </p:txBody>
      </p:sp>
      <p:sp>
        <p:nvSpPr>
          <p:cNvPr id="3" name="Content Placeholder 2"/>
          <p:cNvSpPr>
            <a:spLocks noGrp="1"/>
          </p:cNvSpPr>
          <p:nvPr>
            <p:ph idx="1"/>
          </p:nvPr>
        </p:nvSpPr>
        <p:spPr/>
        <p:txBody>
          <a:bodyPr/>
          <a:lstStyle/>
          <a:p>
            <a:r>
              <a:rPr lang="en-US" sz="2400" dirty="0" smtClean="0"/>
              <a:t>The Latency property can be specified for end-to-end flows, flow specifications, and connections. It represents the “maximum amount of elapsed time allowed between the time the data or [event] enters a flow or connection and the time it exits” [SAE AS5506 2004, p. 209].</a:t>
            </a:r>
          </a:p>
          <a:p>
            <a:r>
              <a:rPr lang="en-US" sz="2400" dirty="0" smtClean="0"/>
              <a:t>The </a:t>
            </a:r>
            <a:r>
              <a:rPr lang="en-US" sz="2400" dirty="0" err="1" smtClean="0"/>
              <a:t>Expected_Latency</a:t>
            </a:r>
            <a:r>
              <a:rPr lang="en-US" sz="2400" dirty="0" smtClean="0"/>
              <a:t> property specifies “the expected latency for a flow specification” [SAE AS5506 2004, p.207].</a:t>
            </a:r>
          </a:p>
          <a:p>
            <a:r>
              <a:rPr lang="en-US" sz="2400" dirty="0" smtClean="0"/>
              <a:t>The </a:t>
            </a:r>
            <a:r>
              <a:rPr lang="en-US" sz="2400" dirty="0" err="1" smtClean="0"/>
              <a:t>Actual_Latency</a:t>
            </a:r>
            <a:r>
              <a:rPr lang="en-US" sz="2400" dirty="0" smtClean="0"/>
              <a:t> property specifies “the actual latency as determined by the implementation of the end-to-end flow” [SAE AS5506 2004, p.189].</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latency</a:t>
            </a:r>
            <a:endParaRPr lang="en-US" dirty="0"/>
          </a:p>
        </p:txBody>
      </p:sp>
      <p:sp>
        <p:nvSpPr>
          <p:cNvPr id="3" name="Content Placeholder 2"/>
          <p:cNvSpPr>
            <a:spLocks noGrp="1"/>
          </p:cNvSpPr>
          <p:nvPr>
            <p:ph idx="1"/>
          </p:nvPr>
        </p:nvSpPr>
        <p:spPr/>
        <p:txBody>
          <a:bodyPr/>
          <a:lstStyle/>
          <a:p>
            <a:r>
              <a:rPr lang="en-US" dirty="0" smtClean="0"/>
              <a:t>Often only interested in missed deadlines but if interested in the entire system</a:t>
            </a:r>
          </a:p>
          <a:p>
            <a:r>
              <a:rPr lang="en-US" dirty="0" smtClean="0"/>
              <a:t>Sample over the operational profile (see next slide)</a:t>
            </a:r>
          </a:p>
          <a:p>
            <a:r>
              <a:rPr lang="en-US" dirty="0" smtClean="0"/>
              <a:t>Get latency for each distinct branch of profile</a:t>
            </a:r>
          </a:p>
          <a:p>
            <a:r>
              <a:rPr lang="en-US" dirty="0" smtClean="0"/>
              <a:t>Use probabilities to identify best/worst case latency and determine how often each might occur.</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profile</a:t>
            </a:r>
            <a:endParaRPr lang="en-US" dirty="0"/>
          </a:p>
        </p:txBody>
      </p:sp>
      <p:grpSp>
        <p:nvGrpSpPr>
          <p:cNvPr id="5" name="Group 4"/>
          <p:cNvGrpSpPr/>
          <p:nvPr/>
        </p:nvGrpSpPr>
        <p:grpSpPr>
          <a:xfrm>
            <a:off x="2190750" y="1417638"/>
            <a:ext cx="6848475" cy="4524375"/>
            <a:chOff x="914400" y="1219200"/>
            <a:chExt cx="6848475" cy="4524375"/>
          </a:xfrm>
        </p:grpSpPr>
        <p:pic>
          <p:nvPicPr>
            <p:cNvPr id="6" name="Picture 4"/>
            <p:cNvPicPr>
              <a:picLocks noChangeAspect="1" noChangeArrowheads="1"/>
            </p:cNvPicPr>
            <p:nvPr/>
          </p:nvPicPr>
          <p:blipFill>
            <a:blip r:embed="rId2"/>
            <a:srcRect/>
            <a:stretch>
              <a:fillRect/>
            </a:stretch>
          </p:blipFill>
          <p:spPr bwMode="auto">
            <a:xfrm>
              <a:off x="914400" y="1447800"/>
              <a:ext cx="6848475" cy="4295775"/>
            </a:xfrm>
            <a:prstGeom prst="rect">
              <a:avLst/>
            </a:prstGeom>
            <a:noFill/>
            <a:ln w="9525">
              <a:noFill/>
              <a:miter lim="800000"/>
              <a:headEnd/>
              <a:tailEnd/>
            </a:ln>
          </p:spPr>
        </p:pic>
        <p:sp>
          <p:nvSpPr>
            <p:cNvPr id="7" name="Text Box 5"/>
            <p:cNvSpPr txBox="1">
              <a:spLocks noChangeArrowheads="1"/>
            </p:cNvSpPr>
            <p:nvPr/>
          </p:nvSpPr>
          <p:spPr bwMode="auto">
            <a:xfrm>
              <a:off x="2286000" y="2514600"/>
              <a:ext cx="393700" cy="457200"/>
            </a:xfrm>
            <a:prstGeom prst="rect">
              <a:avLst/>
            </a:prstGeom>
            <a:noFill/>
            <a:ln w="9525">
              <a:noFill/>
              <a:miter lim="800000"/>
              <a:headEnd/>
              <a:tailEnd/>
            </a:ln>
          </p:spPr>
          <p:txBody>
            <a:bodyPr wrap="none" lIns="92075" tIns="46038" rIns="92075" bIns="46038" anchor="ctr">
              <a:spAutoFit/>
            </a:bodyPr>
            <a:lstStyle/>
            <a:p>
              <a:r>
                <a:rPr lang="en-US" sz="2400"/>
                <a:t>.1</a:t>
              </a:r>
              <a:endParaRPr lang="en-US"/>
            </a:p>
          </p:txBody>
        </p:sp>
        <p:sp>
          <p:nvSpPr>
            <p:cNvPr id="8" name="Text Box 6"/>
            <p:cNvSpPr txBox="1">
              <a:spLocks noChangeArrowheads="1"/>
            </p:cNvSpPr>
            <p:nvPr/>
          </p:nvSpPr>
          <p:spPr bwMode="auto">
            <a:xfrm>
              <a:off x="3048000" y="2133600"/>
              <a:ext cx="393700" cy="457200"/>
            </a:xfrm>
            <a:prstGeom prst="rect">
              <a:avLst/>
            </a:prstGeom>
            <a:noFill/>
            <a:ln w="9525">
              <a:noFill/>
              <a:miter lim="800000"/>
              <a:headEnd/>
              <a:tailEnd/>
            </a:ln>
          </p:spPr>
          <p:txBody>
            <a:bodyPr wrap="none" lIns="92075" tIns="46038" rIns="92075" bIns="46038" anchor="ctr">
              <a:spAutoFit/>
            </a:bodyPr>
            <a:lstStyle/>
            <a:p>
              <a:r>
                <a:rPr lang="en-US" sz="2400"/>
                <a:t>.8</a:t>
              </a:r>
              <a:endParaRPr lang="en-US"/>
            </a:p>
          </p:txBody>
        </p:sp>
        <p:sp>
          <p:nvSpPr>
            <p:cNvPr id="9" name="Rectangle 7"/>
            <p:cNvSpPr>
              <a:spLocks noChangeArrowheads="1"/>
            </p:cNvSpPr>
            <p:nvPr/>
          </p:nvSpPr>
          <p:spPr bwMode="auto">
            <a:xfrm>
              <a:off x="2971800" y="1219200"/>
              <a:ext cx="393700" cy="457200"/>
            </a:xfrm>
            <a:prstGeom prst="rect">
              <a:avLst/>
            </a:prstGeom>
            <a:noFill/>
            <a:ln w="9525">
              <a:noFill/>
              <a:miter lim="800000"/>
              <a:headEnd/>
              <a:tailEnd/>
            </a:ln>
          </p:spPr>
          <p:txBody>
            <a:bodyPr wrap="none" lIns="92075" tIns="46038" rIns="92075" bIns="46038" anchor="ctr">
              <a:spAutoFit/>
            </a:bodyPr>
            <a:lstStyle/>
            <a:p>
              <a:r>
                <a:rPr lang="en-US" sz="2400"/>
                <a:t>.1</a:t>
              </a:r>
            </a:p>
          </p:txBody>
        </p:sp>
        <p:sp>
          <p:nvSpPr>
            <p:cNvPr id="10" name="Text Box 10"/>
            <p:cNvSpPr txBox="1">
              <a:spLocks noChangeArrowheads="1"/>
            </p:cNvSpPr>
            <p:nvPr/>
          </p:nvSpPr>
          <p:spPr bwMode="auto">
            <a:xfrm>
              <a:off x="5326063" y="2346325"/>
              <a:ext cx="322262" cy="336550"/>
            </a:xfrm>
            <a:prstGeom prst="rect">
              <a:avLst/>
            </a:prstGeom>
            <a:noFill/>
            <a:ln w="9525">
              <a:noFill/>
              <a:miter lim="800000"/>
              <a:headEnd/>
              <a:tailEnd/>
            </a:ln>
          </p:spPr>
          <p:txBody>
            <a:bodyPr wrap="none" lIns="92075" tIns="46038" rIns="92075" bIns="46038" anchor="ctr">
              <a:spAutoFit/>
            </a:bodyPr>
            <a:lstStyle/>
            <a:p>
              <a:r>
                <a:rPr lang="en-US" sz="1600"/>
                <a:t>.2</a:t>
              </a:r>
            </a:p>
          </p:txBody>
        </p:sp>
        <p:sp>
          <p:nvSpPr>
            <p:cNvPr id="11" name="Text Box 11"/>
            <p:cNvSpPr txBox="1">
              <a:spLocks noChangeArrowheads="1"/>
            </p:cNvSpPr>
            <p:nvPr/>
          </p:nvSpPr>
          <p:spPr bwMode="auto">
            <a:xfrm>
              <a:off x="5105400" y="2971800"/>
              <a:ext cx="322263" cy="336550"/>
            </a:xfrm>
            <a:prstGeom prst="rect">
              <a:avLst/>
            </a:prstGeom>
            <a:noFill/>
            <a:ln w="9525">
              <a:noFill/>
              <a:miter lim="800000"/>
              <a:headEnd/>
              <a:tailEnd/>
            </a:ln>
          </p:spPr>
          <p:txBody>
            <a:bodyPr wrap="none" lIns="92075" tIns="46038" rIns="92075" bIns="46038" anchor="ctr">
              <a:spAutoFit/>
            </a:bodyPr>
            <a:lstStyle/>
            <a:p>
              <a:r>
                <a:rPr lang="en-US" sz="1600"/>
                <a:t>.6</a:t>
              </a:r>
            </a:p>
          </p:txBody>
        </p:sp>
        <p:sp>
          <p:nvSpPr>
            <p:cNvPr id="12" name="Text Box 12"/>
            <p:cNvSpPr txBox="1">
              <a:spLocks noChangeArrowheads="1"/>
            </p:cNvSpPr>
            <p:nvPr/>
          </p:nvSpPr>
          <p:spPr bwMode="auto">
            <a:xfrm>
              <a:off x="6629400" y="3733800"/>
              <a:ext cx="322263" cy="336550"/>
            </a:xfrm>
            <a:prstGeom prst="rect">
              <a:avLst/>
            </a:prstGeom>
            <a:noFill/>
            <a:ln w="9525">
              <a:noFill/>
              <a:miter lim="800000"/>
              <a:headEnd/>
              <a:tailEnd/>
            </a:ln>
          </p:spPr>
          <p:txBody>
            <a:bodyPr wrap="none" lIns="92075" tIns="46038" rIns="92075" bIns="46038" anchor="ctr">
              <a:spAutoFit/>
            </a:bodyPr>
            <a:lstStyle/>
            <a:p>
              <a:r>
                <a:rPr lang="en-US" sz="1600" dirty="0"/>
                <a:t>.4</a:t>
              </a:r>
            </a:p>
          </p:txBody>
        </p:sp>
        <p:sp>
          <p:nvSpPr>
            <p:cNvPr id="13" name="Text Box 13"/>
            <p:cNvSpPr txBox="1">
              <a:spLocks noChangeArrowheads="1"/>
            </p:cNvSpPr>
            <p:nvPr/>
          </p:nvSpPr>
          <p:spPr bwMode="auto">
            <a:xfrm>
              <a:off x="5638800" y="3733800"/>
              <a:ext cx="322263" cy="336550"/>
            </a:xfrm>
            <a:prstGeom prst="rect">
              <a:avLst/>
            </a:prstGeom>
            <a:noFill/>
            <a:ln w="9525">
              <a:noFill/>
              <a:miter lim="800000"/>
              <a:headEnd/>
              <a:tailEnd/>
            </a:ln>
          </p:spPr>
          <p:txBody>
            <a:bodyPr wrap="none" lIns="92075" tIns="46038" rIns="92075" bIns="46038" anchor="ctr">
              <a:spAutoFit/>
            </a:bodyPr>
            <a:lstStyle/>
            <a:p>
              <a:r>
                <a:rPr lang="en-US" sz="1600"/>
                <a:t>.2</a:t>
              </a:r>
            </a:p>
          </p:txBody>
        </p:sp>
        <p:sp>
          <p:nvSpPr>
            <p:cNvPr id="14" name="Text Box 14"/>
            <p:cNvSpPr txBox="1">
              <a:spLocks noChangeArrowheads="1"/>
            </p:cNvSpPr>
            <p:nvPr/>
          </p:nvSpPr>
          <p:spPr bwMode="auto">
            <a:xfrm>
              <a:off x="2544763" y="4114800"/>
              <a:ext cx="414337" cy="336550"/>
            </a:xfrm>
            <a:prstGeom prst="rect">
              <a:avLst/>
            </a:prstGeom>
            <a:noFill/>
            <a:ln w="9525">
              <a:noFill/>
              <a:miter lim="800000"/>
              <a:headEnd/>
              <a:tailEnd/>
            </a:ln>
          </p:spPr>
          <p:txBody>
            <a:bodyPr wrap="none" lIns="92075" tIns="46038" rIns="92075" bIns="46038" anchor="ctr">
              <a:spAutoFit/>
            </a:bodyPr>
            <a:lstStyle/>
            <a:p>
              <a:r>
                <a:rPr lang="en-US" sz="1600"/>
                <a:t>.03</a:t>
              </a:r>
            </a:p>
          </p:txBody>
        </p:sp>
        <p:sp>
          <p:nvSpPr>
            <p:cNvPr id="15" name="Text Box 15"/>
            <p:cNvSpPr txBox="1">
              <a:spLocks noChangeArrowheads="1"/>
            </p:cNvSpPr>
            <p:nvPr/>
          </p:nvSpPr>
          <p:spPr bwMode="auto">
            <a:xfrm>
              <a:off x="3382963" y="4267200"/>
              <a:ext cx="414337" cy="336550"/>
            </a:xfrm>
            <a:prstGeom prst="rect">
              <a:avLst/>
            </a:prstGeom>
            <a:noFill/>
            <a:ln w="9525">
              <a:noFill/>
              <a:miter lim="800000"/>
              <a:headEnd/>
              <a:tailEnd/>
            </a:ln>
          </p:spPr>
          <p:txBody>
            <a:bodyPr wrap="none" lIns="92075" tIns="46038" rIns="92075" bIns="46038" anchor="ctr">
              <a:spAutoFit/>
            </a:bodyPr>
            <a:lstStyle/>
            <a:p>
              <a:r>
                <a:rPr lang="en-US" sz="1600"/>
                <a:t>.04</a:t>
              </a:r>
            </a:p>
          </p:txBody>
        </p:sp>
        <p:sp>
          <p:nvSpPr>
            <p:cNvPr id="16" name="Text Box 16"/>
            <p:cNvSpPr txBox="1">
              <a:spLocks noChangeArrowheads="1"/>
            </p:cNvSpPr>
            <p:nvPr/>
          </p:nvSpPr>
          <p:spPr bwMode="auto">
            <a:xfrm>
              <a:off x="4144963" y="4800600"/>
              <a:ext cx="414337" cy="336550"/>
            </a:xfrm>
            <a:prstGeom prst="rect">
              <a:avLst/>
            </a:prstGeom>
            <a:noFill/>
            <a:ln w="9525">
              <a:noFill/>
              <a:miter lim="800000"/>
              <a:headEnd/>
              <a:tailEnd/>
            </a:ln>
          </p:spPr>
          <p:txBody>
            <a:bodyPr wrap="none" lIns="92075" tIns="46038" rIns="92075" bIns="46038" anchor="ctr">
              <a:spAutoFit/>
            </a:bodyPr>
            <a:lstStyle/>
            <a:p>
              <a:r>
                <a:rPr lang="en-US" sz="1600"/>
                <a:t>.03</a:t>
              </a:r>
            </a:p>
          </p:txBody>
        </p:sp>
      </p:grpSp>
      <p:sp>
        <p:nvSpPr>
          <p:cNvPr id="17" name="TextBox 16"/>
          <p:cNvSpPr txBox="1"/>
          <p:nvPr/>
        </p:nvSpPr>
        <p:spPr>
          <a:xfrm>
            <a:off x="152400" y="1874838"/>
            <a:ext cx="2541310" cy="923330"/>
          </a:xfrm>
          <a:prstGeom prst="rect">
            <a:avLst/>
          </a:prstGeom>
          <a:noFill/>
        </p:spPr>
        <p:txBody>
          <a:bodyPr wrap="square" rtlCol="0">
            <a:spAutoFit/>
          </a:bodyPr>
          <a:lstStyle/>
          <a:p>
            <a:r>
              <a:rPr lang="en-US" dirty="0" smtClean="0"/>
              <a:t>Gives the frequency with which each flow is used.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for latency</a:t>
            </a:r>
            <a:endParaRPr lang="en-US" dirty="0"/>
          </a:p>
        </p:txBody>
      </p:sp>
      <p:sp>
        <p:nvSpPr>
          <p:cNvPr id="3" name="Content Placeholder 2"/>
          <p:cNvSpPr>
            <a:spLocks noGrp="1"/>
          </p:cNvSpPr>
          <p:nvPr>
            <p:ph idx="1"/>
          </p:nvPr>
        </p:nvSpPr>
        <p:spPr/>
        <p:txBody>
          <a:bodyPr/>
          <a:lstStyle/>
          <a:p>
            <a:r>
              <a:rPr lang="en-US" dirty="0" smtClean="0"/>
              <a:t>The first reference gives a detailed explanation of different types of computation depending upon the types of connections and sampling procedures.</a:t>
            </a:r>
          </a:p>
          <a:p>
            <a:r>
              <a:rPr lang="en-US" dirty="0" smtClean="0"/>
              <a:t>An appendix also gives the AADL code for an architecture illustrating many of the situations.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Analysis</a:t>
            </a:r>
            <a:endParaRPr lang="en-US" dirty="0"/>
          </a:p>
        </p:txBody>
      </p:sp>
      <p:sp>
        <p:nvSpPr>
          <p:cNvPr id="3" name="Content Placeholder 2"/>
          <p:cNvSpPr>
            <a:spLocks noGrp="1"/>
          </p:cNvSpPr>
          <p:nvPr>
            <p:ph idx="1"/>
          </p:nvPr>
        </p:nvSpPr>
        <p:spPr/>
        <p:txBody>
          <a:bodyPr/>
          <a:lstStyle/>
          <a:p>
            <a:r>
              <a:rPr lang="en-US" dirty="0" smtClean="0"/>
              <a:t>We have focused on quality attributes</a:t>
            </a:r>
          </a:p>
          <a:p>
            <a:r>
              <a:rPr lang="en-US" dirty="0" smtClean="0"/>
              <a:t>We need ways to measure each attribute</a:t>
            </a:r>
          </a:p>
          <a:p>
            <a:r>
              <a:rPr lang="en-US" dirty="0" smtClean="0"/>
              <a:t>First latency based on SEI report CMU/SEI-2007-TN-010</a:t>
            </a:r>
          </a:p>
          <a:p>
            <a:r>
              <a:rPr lang="en-US" dirty="0" smtClean="0"/>
              <a:t>Then a small example for security</a:t>
            </a:r>
          </a:p>
          <a:p>
            <a:r>
              <a:rPr lang="en-US" dirty="0" smtClean="0"/>
              <a:t>Finally, Modifiability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idx="1"/>
          </p:nvPr>
        </p:nvSpPr>
        <p:spPr/>
        <p:txBody>
          <a:bodyPr/>
          <a:lstStyle/>
          <a:p>
            <a:r>
              <a:rPr lang="en-US" dirty="0" smtClean="0"/>
              <a:t>A simple example for security is to:</a:t>
            </a:r>
          </a:p>
          <a:p>
            <a:pPr lvl="1"/>
            <a:r>
              <a:rPr lang="en-US" dirty="0" smtClean="0"/>
              <a:t>Define a property for each component called “</a:t>
            </a:r>
            <a:r>
              <a:rPr lang="en-US" dirty="0" err="1" smtClean="0"/>
              <a:t>security_level</a:t>
            </a:r>
            <a:r>
              <a:rPr lang="en-US" dirty="0" smtClean="0"/>
              <a:t>”</a:t>
            </a:r>
          </a:p>
          <a:p>
            <a:pPr lvl="1"/>
            <a:r>
              <a:rPr lang="en-US" dirty="0" smtClean="0"/>
              <a:t>Then define a plug-in that walks an end-to-end flow checking as it goes whether data from a component ever flows to a component with a lower security level.</a:t>
            </a:r>
          </a:p>
          <a:p>
            <a:pPr lvl="1"/>
            <a:r>
              <a:rPr lang="en-US" dirty="0" smtClean="0"/>
              <a:t>Any violation is added to the security </a:t>
            </a:r>
            <a:r>
              <a:rPr lang="en-US" dirty="0" smtClean="0"/>
              <a:t>report</a:t>
            </a:r>
          </a:p>
          <a:p>
            <a:pPr>
              <a:buFont typeface="Arial" charset="0"/>
              <a:buNone/>
            </a:pPr>
            <a:r>
              <a:rPr lang="en-US" dirty="0" smtClean="0"/>
              <a:t> </a:t>
            </a:r>
            <a:r>
              <a:rPr lang="en-US" sz="1600" b="1" dirty="0" smtClean="0">
                <a:latin typeface="Courier New" charset="0"/>
                <a:cs typeface="Courier New" charset="0"/>
              </a:rPr>
              <a:t>property set CUSE is</a:t>
            </a:r>
          </a:p>
          <a:p>
            <a:pPr>
              <a:buFont typeface="Arial" charset="0"/>
              <a:buNone/>
            </a:pPr>
            <a:r>
              <a:rPr lang="en-US" sz="1600" dirty="0" smtClean="0">
                <a:latin typeface="Courier New" charset="0"/>
                <a:cs typeface="Courier New" charset="0"/>
              </a:rPr>
              <a:t>	  </a:t>
            </a:r>
            <a:r>
              <a:rPr lang="en-US" sz="1600" dirty="0" err="1" smtClean="0">
                <a:latin typeface="Courier New" charset="0"/>
                <a:cs typeface="Courier New" charset="0"/>
              </a:rPr>
              <a:t>readAuthorization</a:t>
            </a:r>
            <a:r>
              <a:rPr lang="en-US" sz="1600" dirty="0" smtClean="0">
                <a:latin typeface="Courier New" charset="0"/>
                <a:cs typeface="Courier New" charset="0"/>
              </a:rPr>
              <a:t>: </a:t>
            </a:r>
            <a:r>
              <a:rPr lang="en-US" sz="1600" b="1" dirty="0" err="1" smtClean="0">
                <a:latin typeface="Courier New" charset="0"/>
                <a:cs typeface="Courier New" charset="0"/>
              </a:rPr>
              <a:t>aadlinteger</a:t>
            </a:r>
            <a:r>
              <a:rPr lang="en-US" sz="1600" b="1" dirty="0" smtClean="0">
                <a:latin typeface="Courier New" charset="0"/>
                <a:cs typeface="Courier New" charset="0"/>
              </a:rPr>
              <a:t> 1 .. 9 applies to (all);</a:t>
            </a:r>
          </a:p>
          <a:p>
            <a:pPr>
              <a:buFont typeface="Arial" charset="0"/>
              <a:buNone/>
            </a:pPr>
            <a:r>
              <a:rPr lang="en-US" sz="1600" dirty="0" smtClean="0">
                <a:latin typeface="Courier New" charset="0"/>
                <a:cs typeface="Courier New" charset="0"/>
              </a:rPr>
              <a:t>	  </a:t>
            </a:r>
            <a:r>
              <a:rPr lang="en-US" sz="1600" dirty="0" err="1" smtClean="0">
                <a:latin typeface="Courier New" charset="0"/>
                <a:cs typeface="Courier New" charset="0"/>
              </a:rPr>
              <a:t>writeAuthorization</a:t>
            </a:r>
            <a:r>
              <a:rPr lang="en-US" sz="1600" dirty="0" smtClean="0">
                <a:latin typeface="Courier New" charset="0"/>
                <a:cs typeface="Courier New" charset="0"/>
              </a:rPr>
              <a:t>: </a:t>
            </a:r>
            <a:r>
              <a:rPr lang="en-US" sz="1600" b="1" dirty="0" err="1" smtClean="0">
                <a:latin typeface="Courier New" charset="0"/>
                <a:cs typeface="Courier New" charset="0"/>
              </a:rPr>
              <a:t>aadlinteger</a:t>
            </a:r>
            <a:r>
              <a:rPr lang="en-US" sz="1600" b="1" dirty="0" smtClean="0">
                <a:latin typeface="Courier New" charset="0"/>
                <a:cs typeface="Courier New" charset="0"/>
              </a:rPr>
              <a:t> 1 .. 9 applies to (all);</a:t>
            </a:r>
          </a:p>
          <a:p>
            <a:pPr>
              <a:buFont typeface="Arial" charset="0"/>
              <a:buNone/>
            </a:pPr>
            <a:r>
              <a:rPr lang="en-US" sz="1600" b="1" dirty="0" smtClean="0">
                <a:latin typeface="Courier New" charset="0"/>
                <a:cs typeface="Courier New" charset="0"/>
              </a:rPr>
              <a:t>	end CUSE;</a:t>
            </a:r>
            <a:endParaRPr lang="en-US" sz="2800" dirty="0" smtClean="0">
              <a:latin typeface="Goudy Old Style" charset="0"/>
            </a:endParaRPr>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latin typeface="Goudy Old Style" charset="0"/>
              </a:rPr>
              <a:t>Non-Conformance to a Pattern</a:t>
            </a:r>
          </a:p>
        </p:txBody>
      </p:sp>
      <p:sp>
        <p:nvSpPr>
          <p:cNvPr id="79875" name="Content Placeholder 2"/>
          <p:cNvSpPr>
            <a:spLocks noGrp="1"/>
          </p:cNvSpPr>
          <p:nvPr>
            <p:ph idx="1"/>
          </p:nvPr>
        </p:nvSpPr>
        <p:spPr>
          <a:xfrm>
            <a:off x="457200" y="1295400"/>
            <a:ext cx="8229600" cy="4525963"/>
          </a:xfrm>
        </p:spPr>
        <p:txBody>
          <a:bodyPr/>
          <a:lstStyle/>
          <a:p>
            <a:r>
              <a:rPr lang="en-US" sz="2800" smtClean="0">
                <a:latin typeface="Goudy Old Style" charset="0"/>
              </a:rPr>
              <a:t>Non-conformance to an architectural pattern</a:t>
            </a:r>
          </a:p>
          <a:p>
            <a:pPr lvl="1"/>
            <a:r>
              <a:rPr lang="en-US" sz="2400" smtClean="0">
                <a:latin typeface="Goudy Old Style" charset="0"/>
              </a:rPr>
              <a:t>Map components of the architecture to responsibilities and verify they match</a:t>
            </a:r>
          </a:p>
          <a:p>
            <a:endParaRPr lang="en-US" sz="2800" smtClean="0">
              <a:latin typeface="Goudy Old Style" charset="0"/>
            </a:endParaRPr>
          </a:p>
        </p:txBody>
      </p:sp>
      <p:sp>
        <p:nvSpPr>
          <p:cNvPr id="79876" name="Slide Number Placeholder 3"/>
          <p:cNvSpPr>
            <a:spLocks noGrp="1"/>
          </p:cNvSpPr>
          <p:nvPr>
            <p:ph type="sldNum" sz="quarter" idx="12"/>
          </p:nvPr>
        </p:nvSpPr>
        <p:spPr bwMode="auto">
          <a:noFill/>
          <a:ln>
            <a:miter lim="800000"/>
            <a:headEnd/>
            <a:tailEnd/>
          </a:ln>
        </p:spPr>
        <p:txBody>
          <a:bodyPr/>
          <a:lstStyle/>
          <a:p>
            <a:fld id="{F4AAA30B-17A6-43D0-8563-41B577C29E6E}" type="slidenum">
              <a:rPr lang="en-US"/>
              <a:pPr/>
              <a:t>21</a:t>
            </a:fld>
            <a:endParaRPr lang="en-US"/>
          </a:p>
        </p:txBody>
      </p:sp>
      <p:pic>
        <p:nvPicPr>
          <p:cNvPr id="79877" name="Picture 4" descr="Screen shot 2010-09-21 at 4.51.19 PM.png"/>
          <p:cNvPicPr>
            <a:picLocks noChangeAspect="1"/>
          </p:cNvPicPr>
          <p:nvPr/>
        </p:nvPicPr>
        <p:blipFill>
          <a:blip r:embed="rId2"/>
          <a:srcRect/>
          <a:stretch>
            <a:fillRect/>
          </a:stretch>
        </p:blipFill>
        <p:spPr bwMode="auto">
          <a:xfrm>
            <a:off x="685800" y="2590800"/>
            <a:ext cx="7239000" cy="2843213"/>
          </a:xfrm>
          <a:prstGeom prst="rect">
            <a:avLst/>
          </a:prstGeom>
          <a:noFill/>
          <a:ln w="9525">
            <a:noFill/>
            <a:miter lim="800000"/>
            <a:headEnd/>
            <a:tailEnd/>
          </a:ln>
        </p:spPr>
      </p:pic>
      <p:pic>
        <p:nvPicPr>
          <p:cNvPr id="79878" name="Picture 5" descr="Screen shot 2010-09-21 at 4.51.57 PM.png"/>
          <p:cNvPicPr>
            <a:picLocks noChangeAspect="1"/>
          </p:cNvPicPr>
          <p:nvPr/>
        </p:nvPicPr>
        <p:blipFill>
          <a:blip r:embed="rId3"/>
          <a:srcRect/>
          <a:stretch>
            <a:fillRect/>
          </a:stretch>
        </p:blipFill>
        <p:spPr bwMode="auto">
          <a:xfrm>
            <a:off x="1143000" y="5334000"/>
            <a:ext cx="6096000" cy="1524000"/>
          </a:xfrm>
          <a:prstGeom prst="rect">
            <a:avLst/>
          </a:prstGeom>
          <a:noFill/>
          <a:ln w="9525">
            <a:noFill/>
            <a:miter lim="800000"/>
            <a:headEnd/>
            <a:tailEnd/>
          </a:ln>
        </p:spPr>
      </p:pic>
      <p:sp>
        <p:nvSpPr>
          <p:cNvPr id="7" name="TextBox 6"/>
          <p:cNvSpPr txBox="1"/>
          <p:nvPr/>
        </p:nvSpPr>
        <p:spPr>
          <a:xfrm>
            <a:off x="6934200" y="6488668"/>
            <a:ext cx="1415772" cy="369332"/>
          </a:xfrm>
          <a:prstGeom prst="rect">
            <a:avLst/>
          </a:prstGeom>
          <a:noFill/>
        </p:spPr>
        <p:txBody>
          <a:bodyPr wrap="none" rtlCol="0">
            <a:spAutoFit/>
          </a:bodyPr>
          <a:lstStyle/>
          <a:p>
            <a:r>
              <a:rPr lang="en-US" dirty="0" err="1" smtClean="0"/>
              <a:t>Kungsoo</a:t>
            </a:r>
            <a:r>
              <a:rPr lang="en-US" dirty="0" smtClean="0"/>
              <a:t> </a:t>
            </a:r>
            <a:r>
              <a:rPr lang="en-US" dirty="0" err="1" smtClean="0"/>
              <a:t>Im</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latin typeface="Goudy Old Style" charset="0"/>
              </a:rPr>
              <a:t>Non-Conformance to a Pattern</a:t>
            </a:r>
          </a:p>
        </p:txBody>
      </p:sp>
      <p:sp>
        <p:nvSpPr>
          <p:cNvPr id="80899" name="Content Placeholder 2"/>
          <p:cNvSpPr>
            <a:spLocks noGrp="1"/>
          </p:cNvSpPr>
          <p:nvPr>
            <p:ph idx="1"/>
          </p:nvPr>
        </p:nvSpPr>
        <p:spPr>
          <a:xfrm>
            <a:off x="457200" y="1417638"/>
            <a:ext cx="8229600" cy="4525962"/>
          </a:xfrm>
        </p:spPr>
        <p:txBody>
          <a:bodyPr/>
          <a:lstStyle/>
          <a:p>
            <a:r>
              <a:rPr lang="en-US" sz="2800" i="1" smtClean="0">
                <a:latin typeface="Goudy Old Style" charset="0"/>
              </a:rPr>
              <a:t>Inner connections </a:t>
            </a:r>
            <a:r>
              <a:rPr lang="en-US" sz="2800" smtClean="0">
                <a:latin typeface="Goudy Old Style" charset="0"/>
              </a:rPr>
              <a:t>are connections between modules inside a responsibility</a:t>
            </a:r>
          </a:p>
          <a:p>
            <a:pPr lvl="1"/>
            <a:r>
              <a:rPr lang="en-US" sz="2400" i="1" smtClean="0">
                <a:latin typeface="Goudy Old Style" charset="0"/>
              </a:rPr>
              <a:t>cohesive </a:t>
            </a:r>
            <a:r>
              <a:rPr lang="en-US" sz="2400" smtClean="0">
                <a:latin typeface="Goudy Old Style" charset="0"/>
              </a:rPr>
              <a:t>as the modules inside a responsibility are highly dependent on each other to perform the task of that responsibility </a:t>
            </a:r>
          </a:p>
          <a:p>
            <a:r>
              <a:rPr lang="en-US" sz="2800" i="1" smtClean="0">
                <a:latin typeface="Goudy Old Style" charset="0"/>
              </a:rPr>
              <a:t>Outer connections </a:t>
            </a:r>
            <a:r>
              <a:rPr lang="en-US" sz="2800" smtClean="0">
                <a:latin typeface="Goudy Old Style" charset="0"/>
              </a:rPr>
              <a:t>are connections between the responsibilities realized by connections from a module in one responsibility to another module in a different responsibility</a:t>
            </a:r>
          </a:p>
          <a:p>
            <a:pPr lvl="1"/>
            <a:r>
              <a:rPr lang="en-US" sz="2400" i="1" smtClean="0">
                <a:latin typeface="Goudy Old Style" charset="0"/>
              </a:rPr>
              <a:t>loosely coupled </a:t>
            </a:r>
            <a:r>
              <a:rPr lang="en-US" sz="2400" smtClean="0">
                <a:latin typeface="Goudy Old Style" charset="0"/>
              </a:rPr>
              <a:t>as each responsibility is responsible for one logical task and have little dependency with others</a:t>
            </a:r>
          </a:p>
        </p:txBody>
      </p:sp>
      <p:sp>
        <p:nvSpPr>
          <p:cNvPr id="80900" name="Slide Number Placeholder 3"/>
          <p:cNvSpPr>
            <a:spLocks noGrp="1"/>
          </p:cNvSpPr>
          <p:nvPr>
            <p:ph type="sldNum" sz="quarter" idx="12"/>
          </p:nvPr>
        </p:nvSpPr>
        <p:spPr bwMode="auto">
          <a:noFill/>
          <a:ln>
            <a:miter lim="800000"/>
            <a:headEnd/>
            <a:tailEnd/>
          </a:ln>
        </p:spPr>
        <p:txBody>
          <a:bodyPr/>
          <a:lstStyle/>
          <a:p>
            <a:fld id="{64070980-AC4D-4FCC-BAB6-DAF716FB8887}" type="slidenum">
              <a:rPr lang="en-US"/>
              <a:pPr/>
              <a:t>22</a:t>
            </a:fld>
            <a:endParaRPr lang="en-US"/>
          </a:p>
        </p:txBody>
      </p:sp>
      <p:sp>
        <p:nvSpPr>
          <p:cNvPr id="5" name="TextBox 4"/>
          <p:cNvSpPr txBox="1"/>
          <p:nvPr/>
        </p:nvSpPr>
        <p:spPr>
          <a:xfrm>
            <a:off x="3352800" y="6356350"/>
            <a:ext cx="1415772" cy="369332"/>
          </a:xfrm>
          <a:prstGeom prst="rect">
            <a:avLst/>
          </a:prstGeom>
          <a:noFill/>
        </p:spPr>
        <p:txBody>
          <a:bodyPr wrap="none" rtlCol="0">
            <a:spAutoFit/>
          </a:bodyPr>
          <a:lstStyle/>
          <a:p>
            <a:r>
              <a:rPr lang="en-US" dirty="0" err="1" smtClean="0"/>
              <a:t>Kungsoo</a:t>
            </a:r>
            <a:r>
              <a:rPr lang="en-US" dirty="0" smtClean="0"/>
              <a:t> </a:t>
            </a:r>
            <a:r>
              <a:rPr lang="en-US" dirty="0" err="1" smtClean="0"/>
              <a:t>Im</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latin typeface="Goudy Old Style" charset="0"/>
              </a:rPr>
              <a:t>DSM Clustering</a:t>
            </a:r>
          </a:p>
        </p:txBody>
      </p:sp>
      <p:sp>
        <p:nvSpPr>
          <p:cNvPr id="81923" name="Content Placeholder 2"/>
          <p:cNvSpPr>
            <a:spLocks noGrp="1"/>
          </p:cNvSpPr>
          <p:nvPr>
            <p:ph idx="1"/>
          </p:nvPr>
        </p:nvSpPr>
        <p:spPr>
          <a:xfrm>
            <a:off x="457200" y="1219200"/>
            <a:ext cx="3657600" cy="533400"/>
          </a:xfrm>
        </p:spPr>
        <p:txBody>
          <a:bodyPr/>
          <a:lstStyle/>
          <a:p>
            <a:pPr>
              <a:buFont typeface="Arial" charset="0"/>
              <a:buNone/>
            </a:pPr>
            <a:r>
              <a:rPr lang="en-US" sz="2000" smtClean="0">
                <a:latin typeface="Tahoma" charset="0"/>
                <a:cs typeface="Tahoma" charset="0"/>
              </a:rPr>
              <a:t>Architecture as intended</a:t>
            </a:r>
          </a:p>
        </p:txBody>
      </p:sp>
      <p:sp>
        <p:nvSpPr>
          <p:cNvPr id="81924" name="Slide Number Placeholder 3"/>
          <p:cNvSpPr>
            <a:spLocks noGrp="1"/>
          </p:cNvSpPr>
          <p:nvPr>
            <p:ph type="sldNum" sz="quarter" idx="12"/>
          </p:nvPr>
        </p:nvSpPr>
        <p:spPr bwMode="auto">
          <a:xfrm>
            <a:off x="6934200" y="6492875"/>
            <a:ext cx="2133600" cy="365125"/>
          </a:xfrm>
          <a:noFill/>
          <a:ln>
            <a:miter lim="800000"/>
            <a:headEnd/>
            <a:tailEnd/>
          </a:ln>
        </p:spPr>
        <p:txBody>
          <a:bodyPr/>
          <a:lstStyle/>
          <a:p>
            <a:fld id="{4A1FA62B-9E5F-4E79-B610-0A79945B3DE9}" type="slidenum">
              <a:rPr lang="en-US"/>
              <a:pPr/>
              <a:t>23</a:t>
            </a:fld>
            <a:endParaRPr lang="en-US"/>
          </a:p>
        </p:txBody>
      </p:sp>
      <p:sp>
        <p:nvSpPr>
          <p:cNvPr id="81925" name="TextBox 4"/>
          <p:cNvSpPr txBox="1">
            <a:spLocks noChangeArrowheads="1"/>
          </p:cNvSpPr>
          <p:nvPr/>
        </p:nvSpPr>
        <p:spPr bwMode="auto">
          <a:xfrm>
            <a:off x="5181600" y="1200150"/>
            <a:ext cx="3886200" cy="400050"/>
          </a:xfrm>
          <a:prstGeom prst="rect">
            <a:avLst/>
          </a:prstGeom>
          <a:noFill/>
          <a:ln w="9525">
            <a:noFill/>
            <a:miter lim="800000"/>
            <a:headEnd/>
            <a:tailEnd/>
          </a:ln>
        </p:spPr>
        <p:txBody>
          <a:bodyPr>
            <a:spAutoFit/>
          </a:bodyPr>
          <a:lstStyle/>
          <a:p>
            <a:r>
              <a:rPr lang="en-US" sz="2000"/>
              <a:t>Architecture as represented</a:t>
            </a:r>
          </a:p>
          <a:p>
            <a:endParaRPr lang="en-US" sz="2000"/>
          </a:p>
        </p:txBody>
      </p:sp>
      <p:sp>
        <p:nvSpPr>
          <p:cNvPr id="7" name="Rectangle 6"/>
          <p:cNvSpPr>
            <a:spLocks noChangeArrowheads="1"/>
          </p:cNvSpPr>
          <p:nvPr/>
        </p:nvSpPr>
        <p:spPr bwMode="auto">
          <a:xfrm>
            <a:off x="533400" y="1644650"/>
            <a:ext cx="3276600" cy="175260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anchor="ctr"/>
          <a:lstStyle/>
          <a:p>
            <a:pPr algn="ctr"/>
            <a:endParaRPr lang="en-US">
              <a:solidFill>
                <a:srgbClr val="000000"/>
              </a:solidFill>
              <a:latin typeface="Calibri" charset="0"/>
            </a:endParaRPr>
          </a:p>
        </p:txBody>
      </p:sp>
      <p:cxnSp>
        <p:nvCxnSpPr>
          <p:cNvPr id="22" name="Straight Arrow Connector 21"/>
          <p:cNvCxnSpPr>
            <a:cxnSpLocks noChangeShapeType="1"/>
            <a:endCxn id="94" idx="1"/>
          </p:cNvCxnSpPr>
          <p:nvPr/>
        </p:nvCxnSpPr>
        <p:spPr bwMode="auto">
          <a:xfrm flipV="1">
            <a:off x="1905000" y="2628900"/>
            <a:ext cx="762000" cy="19685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7" name="Straight Arrow Connector 26"/>
          <p:cNvCxnSpPr>
            <a:cxnSpLocks noChangeShapeType="1"/>
            <a:endCxn id="90" idx="2"/>
          </p:cNvCxnSpPr>
          <p:nvPr/>
        </p:nvCxnSpPr>
        <p:spPr bwMode="auto">
          <a:xfrm rot="5400000" flipH="1" flipV="1">
            <a:off x="1752600" y="2362200"/>
            <a:ext cx="533400" cy="2286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47" name="Rectangle 46"/>
          <p:cNvSpPr>
            <a:spLocks noChangeArrowheads="1"/>
          </p:cNvSpPr>
          <p:nvPr/>
        </p:nvSpPr>
        <p:spPr bwMode="auto">
          <a:xfrm>
            <a:off x="5257800" y="1600200"/>
            <a:ext cx="3276600" cy="175260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anchor="ctr"/>
          <a:lstStyle/>
          <a:p>
            <a:pPr algn="ctr"/>
            <a:endParaRPr lang="en-US">
              <a:solidFill>
                <a:srgbClr val="000000"/>
              </a:solidFill>
              <a:latin typeface="Calibri" charset="0"/>
            </a:endParaRPr>
          </a:p>
        </p:txBody>
      </p:sp>
      <p:sp>
        <p:nvSpPr>
          <p:cNvPr id="61" name="Oval 60"/>
          <p:cNvSpPr>
            <a:spLocks noChangeArrowheads="1"/>
          </p:cNvSpPr>
          <p:nvPr/>
        </p:nvSpPr>
        <p:spPr bwMode="auto">
          <a:xfrm>
            <a:off x="5562600" y="20574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62" name="Oval 61"/>
          <p:cNvSpPr>
            <a:spLocks noChangeArrowheads="1"/>
          </p:cNvSpPr>
          <p:nvPr/>
        </p:nvSpPr>
        <p:spPr bwMode="auto">
          <a:xfrm>
            <a:off x="5638800" y="25146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63" name="Oval 62"/>
          <p:cNvSpPr>
            <a:spLocks noChangeArrowheads="1"/>
          </p:cNvSpPr>
          <p:nvPr/>
        </p:nvSpPr>
        <p:spPr bwMode="auto">
          <a:xfrm>
            <a:off x="6096000" y="19050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64" name="Oval 63"/>
          <p:cNvSpPr>
            <a:spLocks noChangeArrowheads="1"/>
          </p:cNvSpPr>
          <p:nvPr/>
        </p:nvSpPr>
        <p:spPr bwMode="auto">
          <a:xfrm>
            <a:off x="6172200" y="24384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65" name="Oval 64"/>
          <p:cNvSpPr>
            <a:spLocks noChangeArrowheads="1"/>
          </p:cNvSpPr>
          <p:nvPr/>
        </p:nvSpPr>
        <p:spPr bwMode="auto">
          <a:xfrm>
            <a:off x="6553200" y="28194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66" name="Oval 65"/>
          <p:cNvSpPr>
            <a:spLocks noChangeArrowheads="1"/>
          </p:cNvSpPr>
          <p:nvPr/>
        </p:nvSpPr>
        <p:spPr bwMode="auto">
          <a:xfrm>
            <a:off x="6705600" y="22860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67" name="Oval 66"/>
          <p:cNvSpPr>
            <a:spLocks noChangeArrowheads="1"/>
          </p:cNvSpPr>
          <p:nvPr/>
        </p:nvSpPr>
        <p:spPr bwMode="auto">
          <a:xfrm>
            <a:off x="7239000" y="25908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68" name="Oval 67"/>
          <p:cNvSpPr>
            <a:spLocks noChangeArrowheads="1"/>
          </p:cNvSpPr>
          <p:nvPr/>
        </p:nvSpPr>
        <p:spPr bwMode="auto">
          <a:xfrm>
            <a:off x="7010400" y="19050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69" name="Oval 68"/>
          <p:cNvSpPr>
            <a:spLocks noChangeArrowheads="1"/>
          </p:cNvSpPr>
          <p:nvPr/>
        </p:nvSpPr>
        <p:spPr bwMode="auto">
          <a:xfrm>
            <a:off x="7696200" y="22860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cxnSp>
        <p:nvCxnSpPr>
          <p:cNvPr id="71" name="Straight Arrow Connector 70"/>
          <p:cNvCxnSpPr>
            <a:cxnSpLocks noChangeShapeType="1"/>
            <a:stCxn id="61" idx="3"/>
            <a:endCxn id="62" idx="1"/>
          </p:cNvCxnSpPr>
          <p:nvPr/>
        </p:nvCxnSpPr>
        <p:spPr bwMode="auto">
          <a:xfrm rot="16200000" flipH="1">
            <a:off x="5486400" y="2362201"/>
            <a:ext cx="295275" cy="762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73" name="Straight Arrow Connector 72"/>
          <p:cNvCxnSpPr>
            <a:cxnSpLocks noChangeShapeType="1"/>
            <a:endCxn id="64" idx="3"/>
          </p:cNvCxnSpPr>
          <p:nvPr/>
        </p:nvCxnSpPr>
        <p:spPr bwMode="auto">
          <a:xfrm flipV="1">
            <a:off x="5867400" y="2633663"/>
            <a:ext cx="338138" cy="3333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75" name="Straight Arrow Connector 74"/>
          <p:cNvCxnSpPr>
            <a:cxnSpLocks noChangeShapeType="1"/>
            <a:stCxn id="62" idx="0"/>
            <a:endCxn id="61" idx="4"/>
          </p:cNvCxnSpPr>
          <p:nvPr/>
        </p:nvCxnSpPr>
        <p:spPr bwMode="auto">
          <a:xfrm rot="16200000" flipV="1">
            <a:off x="5600700" y="2362200"/>
            <a:ext cx="228600" cy="762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77" name="Straight Arrow Connector 76"/>
          <p:cNvCxnSpPr>
            <a:cxnSpLocks noChangeShapeType="1"/>
            <a:stCxn id="64" idx="0"/>
            <a:endCxn id="63" idx="5"/>
          </p:cNvCxnSpPr>
          <p:nvPr/>
        </p:nvCxnSpPr>
        <p:spPr bwMode="auto">
          <a:xfrm rot="5400000" flipH="1" flipV="1">
            <a:off x="6119813" y="2266950"/>
            <a:ext cx="338137" cy="4763"/>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79" name="Straight Arrow Connector 78"/>
          <p:cNvCxnSpPr>
            <a:cxnSpLocks noChangeShapeType="1"/>
            <a:stCxn id="64" idx="6"/>
            <a:endCxn id="66" idx="3"/>
          </p:cNvCxnSpPr>
          <p:nvPr/>
        </p:nvCxnSpPr>
        <p:spPr bwMode="auto">
          <a:xfrm flipV="1">
            <a:off x="6400800" y="2481263"/>
            <a:ext cx="338138" cy="7143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81" name="Straight Arrow Connector 80"/>
          <p:cNvCxnSpPr>
            <a:cxnSpLocks noChangeShapeType="1"/>
            <a:stCxn id="67" idx="3"/>
            <a:endCxn id="65" idx="6"/>
          </p:cNvCxnSpPr>
          <p:nvPr/>
        </p:nvCxnSpPr>
        <p:spPr bwMode="auto">
          <a:xfrm rot="5400000">
            <a:off x="6953250" y="2614613"/>
            <a:ext cx="147637" cy="49053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83" name="Straight Arrow Connector 82"/>
          <p:cNvCxnSpPr>
            <a:cxnSpLocks noChangeShapeType="1"/>
            <a:stCxn id="66" idx="4"/>
            <a:endCxn id="67" idx="1"/>
          </p:cNvCxnSpPr>
          <p:nvPr/>
        </p:nvCxnSpPr>
        <p:spPr bwMode="auto">
          <a:xfrm rot="16200000" flipH="1">
            <a:off x="6991350" y="2343150"/>
            <a:ext cx="109538" cy="45243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87" name="Straight Arrow Connector 86"/>
          <p:cNvCxnSpPr>
            <a:cxnSpLocks noChangeShapeType="1"/>
            <a:stCxn id="66" idx="7"/>
            <a:endCxn id="68" idx="3"/>
          </p:cNvCxnSpPr>
          <p:nvPr/>
        </p:nvCxnSpPr>
        <p:spPr bwMode="auto">
          <a:xfrm rot="5400000" flipH="1" flipV="1">
            <a:off x="6862763" y="2138363"/>
            <a:ext cx="219075" cy="14287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89" name="Straight Arrow Connector 88"/>
          <p:cNvCxnSpPr>
            <a:cxnSpLocks noChangeShapeType="1"/>
            <a:stCxn id="58" idx="4"/>
            <a:endCxn id="69" idx="0"/>
          </p:cNvCxnSpPr>
          <p:nvPr/>
        </p:nvCxnSpPr>
        <p:spPr bwMode="auto">
          <a:xfrm rot="16200000" flipH="1">
            <a:off x="7581900" y="2057400"/>
            <a:ext cx="304800" cy="1524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91" name="Straight Arrow Connector 90"/>
          <p:cNvCxnSpPr>
            <a:cxnSpLocks noChangeShapeType="1"/>
            <a:stCxn id="69" idx="2"/>
            <a:endCxn id="58" idx="4"/>
          </p:cNvCxnSpPr>
          <p:nvPr/>
        </p:nvCxnSpPr>
        <p:spPr bwMode="auto">
          <a:xfrm rot="10800000">
            <a:off x="7658100" y="1981200"/>
            <a:ext cx="38100" cy="4191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93" name="Straight Arrow Connector 92"/>
          <p:cNvCxnSpPr>
            <a:cxnSpLocks noChangeShapeType="1"/>
            <a:stCxn id="65" idx="0"/>
            <a:endCxn id="67" idx="2"/>
          </p:cNvCxnSpPr>
          <p:nvPr/>
        </p:nvCxnSpPr>
        <p:spPr bwMode="auto">
          <a:xfrm rot="5400000" flipH="1" flipV="1">
            <a:off x="6896100" y="2476500"/>
            <a:ext cx="114300" cy="5715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97" name="Straight Arrow Connector 96"/>
          <p:cNvCxnSpPr>
            <a:cxnSpLocks noChangeShapeType="1"/>
            <a:stCxn id="64" idx="4"/>
            <a:endCxn id="65" idx="3"/>
          </p:cNvCxnSpPr>
          <p:nvPr/>
        </p:nvCxnSpPr>
        <p:spPr bwMode="auto">
          <a:xfrm rot="16200000" flipH="1">
            <a:off x="6262687" y="2690813"/>
            <a:ext cx="347663" cy="30003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99" name="Straight Arrow Connector 98"/>
          <p:cNvCxnSpPr>
            <a:cxnSpLocks noChangeShapeType="1"/>
            <a:stCxn id="63" idx="4"/>
            <a:endCxn id="64" idx="1"/>
          </p:cNvCxnSpPr>
          <p:nvPr/>
        </p:nvCxnSpPr>
        <p:spPr bwMode="auto">
          <a:xfrm rot="5400000">
            <a:off x="6038850" y="2300288"/>
            <a:ext cx="338138" cy="4762"/>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03" name="Straight Arrow Connector 102"/>
          <p:cNvCxnSpPr>
            <a:cxnSpLocks noChangeShapeType="1"/>
            <a:stCxn id="66" idx="2"/>
            <a:endCxn id="63" idx="6"/>
          </p:cNvCxnSpPr>
          <p:nvPr/>
        </p:nvCxnSpPr>
        <p:spPr bwMode="auto">
          <a:xfrm rot="10800000">
            <a:off x="6324600" y="2019300"/>
            <a:ext cx="381000" cy="3810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07" name="Straight Arrow Connector 106"/>
          <p:cNvCxnSpPr>
            <a:cxnSpLocks noChangeShapeType="1"/>
            <a:stCxn id="65" idx="1"/>
            <a:endCxn id="64" idx="5"/>
          </p:cNvCxnSpPr>
          <p:nvPr/>
        </p:nvCxnSpPr>
        <p:spPr bwMode="auto">
          <a:xfrm rot="16200000" flipV="1">
            <a:off x="6367463" y="2633663"/>
            <a:ext cx="219075" cy="21907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110" name="Down Arrow 109"/>
          <p:cNvSpPr>
            <a:spLocks noChangeArrowheads="1"/>
          </p:cNvSpPr>
          <p:nvPr/>
        </p:nvSpPr>
        <p:spPr bwMode="auto">
          <a:xfrm rot="-5400000">
            <a:off x="4038600" y="2209800"/>
            <a:ext cx="838200" cy="685800"/>
          </a:xfrm>
          <a:prstGeom prst="downArrow">
            <a:avLst>
              <a:gd name="adj1" fmla="val 50000"/>
              <a:gd name="adj2" fmla="val 50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anchor="ctr"/>
          <a:lstStyle/>
          <a:p>
            <a:pPr algn="ctr"/>
            <a:endParaRPr lang="en-US">
              <a:solidFill>
                <a:srgbClr val="000000"/>
              </a:solidFill>
              <a:latin typeface="Calibri" charset="0"/>
            </a:endParaRPr>
          </a:p>
        </p:txBody>
      </p:sp>
      <p:sp>
        <p:nvSpPr>
          <p:cNvPr id="111" name="Down Arrow 110"/>
          <p:cNvSpPr>
            <a:spLocks noChangeArrowheads="1"/>
          </p:cNvSpPr>
          <p:nvPr/>
        </p:nvSpPr>
        <p:spPr bwMode="auto">
          <a:xfrm>
            <a:off x="6553200" y="3429000"/>
            <a:ext cx="838200" cy="533400"/>
          </a:xfrm>
          <a:prstGeom prst="downArrow">
            <a:avLst>
              <a:gd name="adj1" fmla="val 50000"/>
              <a:gd name="adj2" fmla="val 50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anchor="ctr"/>
          <a:lstStyle/>
          <a:p>
            <a:pPr algn="ctr"/>
            <a:endParaRPr lang="en-US">
              <a:solidFill>
                <a:srgbClr val="000000"/>
              </a:solidFill>
              <a:latin typeface="Calibri" charset="0"/>
            </a:endParaRPr>
          </a:p>
        </p:txBody>
      </p:sp>
      <p:cxnSp>
        <p:nvCxnSpPr>
          <p:cNvPr id="114" name="Straight Arrow Connector 113"/>
          <p:cNvCxnSpPr>
            <a:cxnSpLocks noChangeShapeType="1"/>
            <a:stCxn id="86" idx="2"/>
          </p:cNvCxnSpPr>
          <p:nvPr/>
        </p:nvCxnSpPr>
        <p:spPr bwMode="auto">
          <a:xfrm rot="16200000" flipH="1">
            <a:off x="1028700" y="2171700"/>
            <a:ext cx="381000" cy="6096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53" name="Down Arrow 52"/>
          <p:cNvSpPr>
            <a:spLocks noChangeArrowheads="1"/>
          </p:cNvSpPr>
          <p:nvPr/>
        </p:nvSpPr>
        <p:spPr bwMode="auto">
          <a:xfrm rot="10800000">
            <a:off x="1600200" y="3429000"/>
            <a:ext cx="838200" cy="533400"/>
          </a:xfrm>
          <a:prstGeom prst="downArrow">
            <a:avLst>
              <a:gd name="adj1" fmla="val 50000"/>
              <a:gd name="adj2" fmla="val 50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anchor="ctr"/>
          <a:lstStyle/>
          <a:p>
            <a:pPr algn="ctr"/>
            <a:endParaRPr lang="en-US">
              <a:solidFill>
                <a:srgbClr val="000000"/>
              </a:solidFill>
              <a:latin typeface="Calibri" charset="0"/>
            </a:endParaRPr>
          </a:p>
        </p:txBody>
      </p:sp>
      <p:sp>
        <p:nvSpPr>
          <p:cNvPr id="54" name="Oval 53"/>
          <p:cNvSpPr>
            <a:spLocks noChangeArrowheads="1"/>
          </p:cNvSpPr>
          <p:nvPr/>
        </p:nvSpPr>
        <p:spPr bwMode="auto">
          <a:xfrm>
            <a:off x="7467600" y="24384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55" name="Oval 54"/>
          <p:cNvSpPr>
            <a:spLocks noChangeArrowheads="1"/>
          </p:cNvSpPr>
          <p:nvPr/>
        </p:nvSpPr>
        <p:spPr bwMode="auto">
          <a:xfrm>
            <a:off x="6553200" y="16002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56" name="Oval 55"/>
          <p:cNvSpPr>
            <a:spLocks noChangeArrowheads="1"/>
          </p:cNvSpPr>
          <p:nvPr/>
        </p:nvSpPr>
        <p:spPr bwMode="auto">
          <a:xfrm>
            <a:off x="8153400" y="17526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57" name="Oval 56"/>
          <p:cNvSpPr>
            <a:spLocks noChangeArrowheads="1"/>
          </p:cNvSpPr>
          <p:nvPr/>
        </p:nvSpPr>
        <p:spPr bwMode="auto">
          <a:xfrm>
            <a:off x="8229600" y="22098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58" name="Oval 57"/>
          <p:cNvSpPr>
            <a:spLocks noChangeArrowheads="1"/>
          </p:cNvSpPr>
          <p:nvPr/>
        </p:nvSpPr>
        <p:spPr bwMode="auto">
          <a:xfrm>
            <a:off x="7543800" y="17526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59" name="Oval 58"/>
          <p:cNvSpPr>
            <a:spLocks noChangeArrowheads="1"/>
          </p:cNvSpPr>
          <p:nvPr/>
        </p:nvSpPr>
        <p:spPr bwMode="auto">
          <a:xfrm>
            <a:off x="7391400" y="30480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60" name="Oval 59"/>
          <p:cNvSpPr>
            <a:spLocks noChangeArrowheads="1"/>
          </p:cNvSpPr>
          <p:nvPr/>
        </p:nvSpPr>
        <p:spPr bwMode="auto">
          <a:xfrm>
            <a:off x="5943600" y="28956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70" name="Oval 69"/>
          <p:cNvSpPr>
            <a:spLocks noChangeArrowheads="1"/>
          </p:cNvSpPr>
          <p:nvPr/>
        </p:nvSpPr>
        <p:spPr bwMode="auto">
          <a:xfrm>
            <a:off x="5791200" y="16764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72" name="Oval 71"/>
          <p:cNvSpPr>
            <a:spLocks noChangeArrowheads="1"/>
          </p:cNvSpPr>
          <p:nvPr/>
        </p:nvSpPr>
        <p:spPr bwMode="auto">
          <a:xfrm>
            <a:off x="8153400" y="26670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74" name="Oval 73"/>
          <p:cNvSpPr>
            <a:spLocks noChangeArrowheads="1"/>
          </p:cNvSpPr>
          <p:nvPr/>
        </p:nvSpPr>
        <p:spPr bwMode="auto">
          <a:xfrm>
            <a:off x="5334000" y="29718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76" name="Oval 75"/>
          <p:cNvSpPr>
            <a:spLocks noChangeArrowheads="1"/>
          </p:cNvSpPr>
          <p:nvPr/>
        </p:nvSpPr>
        <p:spPr bwMode="auto">
          <a:xfrm>
            <a:off x="5257800" y="17526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78" name="Oval 77"/>
          <p:cNvSpPr>
            <a:spLocks noChangeArrowheads="1"/>
          </p:cNvSpPr>
          <p:nvPr/>
        </p:nvSpPr>
        <p:spPr bwMode="auto">
          <a:xfrm>
            <a:off x="7924800" y="2971800"/>
            <a:ext cx="228600" cy="228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cxnSp>
        <p:nvCxnSpPr>
          <p:cNvPr id="80" name="Straight Arrow Connector 79"/>
          <p:cNvCxnSpPr>
            <a:cxnSpLocks noChangeShapeType="1"/>
            <a:endCxn id="61" idx="3"/>
          </p:cNvCxnSpPr>
          <p:nvPr/>
        </p:nvCxnSpPr>
        <p:spPr bwMode="auto">
          <a:xfrm rot="16200000" flipH="1">
            <a:off x="5367337" y="2024063"/>
            <a:ext cx="271463" cy="18573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84" name="Straight Arrow Connector 83"/>
          <p:cNvCxnSpPr>
            <a:cxnSpLocks noChangeShapeType="1"/>
            <a:stCxn id="74" idx="6"/>
            <a:endCxn id="62" idx="4"/>
          </p:cNvCxnSpPr>
          <p:nvPr/>
        </p:nvCxnSpPr>
        <p:spPr bwMode="auto">
          <a:xfrm flipV="1">
            <a:off x="5562600" y="2743200"/>
            <a:ext cx="190500" cy="3429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88" name="Straight Arrow Connector 87"/>
          <p:cNvCxnSpPr>
            <a:cxnSpLocks noChangeShapeType="1"/>
            <a:endCxn id="60" idx="2"/>
          </p:cNvCxnSpPr>
          <p:nvPr/>
        </p:nvCxnSpPr>
        <p:spPr bwMode="auto">
          <a:xfrm rot="16200000" flipH="1">
            <a:off x="5695950" y="2762250"/>
            <a:ext cx="342900" cy="1524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92" name="Straight Arrow Connector 91"/>
          <p:cNvCxnSpPr>
            <a:cxnSpLocks noChangeShapeType="1"/>
            <a:endCxn id="61" idx="6"/>
          </p:cNvCxnSpPr>
          <p:nvPr/>
        </p:nvCxnSpPr>
        <p:spPr bwMode="auto">
          <a:xfrm rot="5400000">
            <a:off x="5660232" y="1959768"/>
            <a:ext cx="342900" cy="80963"/>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96" name="Straight Arrow Connector 95"/>
          <p:cNvCxnSpPr>
            <a:cxnSpLocks noChangeShapeType="1"/>
            <a:endCxn id="63" idx="6"/>
          </p:cNvCxnSpPr>
          <p:nvPr/>
        </p:nvCxnSpPr>
        <p:spPr bwMode="auto">
          <a:xfrm rot="10800000" flipV="1">
            <a:off x="6324600" y="1752600"/>
            <a:ext cx="385763" cy="2667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08" name="Straight Arrow Connector 107"/>
          <p:cNvCxnSpPr>
            <a:cxnSpLocks noChangeShapeType="1"/>
            <a:stCxn id="68" idx="7"/>
            <a:endCxn id="58" idx="3"/>
          </p:cNvCxnSpPr>
          <p:nvPr/>
        </p:nvCxnSpPr>
        <p:spPr bwMode="auto">
          <a:xfrm rot="16200000" flipH="1">
            <a:off x="7386638" y="1757363"/>
            <a:ext cx="9525" cy="37147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15" name="Straight Arrow Connector 114"/>
          <p:cNvCxnSpPr>
            <a:cxnSpLocks noChangeShapeType="1"/>
            <a:endCxn id="56" idx="3"/>
          </p:cNvCxnSpPr>
          <p:nvPr/>
        </p:nvCxnSpPr>
        <p:spPr bwMode="auto">
          <a:xfrm>
            <a:off x="7772400" y="1905000"/>
            <a:ext cx="414338" cy="42863"/>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18" name="Straight Arrow Connector 117"/>
          <p:cNvCxnSpPr>
            <a:cxnSpLocks noChangeShapeType="1"/>
            <a:stCxn id="58" idx="5"/>
            <a:endCxn id="57" idx="2"/>
          </p:cNvCxnSpPr>
          <p:nvPr/>
        </p:nvCxnSpPr>
        <p:spPr bwMode="auto">
          <a:xfrm rot="16200000" flipH="1">
            <a:off x="7796213" y="1890713"/>
            <a:ext cx="376237" cy="49053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22" name="Straight Arrow Connector 121"/>
          <p:cNvCxnSpPr>
            <a:cxnSpLocks noChangeShapeType="1"/>
            <a:stCxn id="69" idx="7"/>
            <a:endCxn id="57" idx="1"/>
          </p:cNvCxnSpPr>
          <p:nvPr/>
        </p:nvCxnSpPr>
        <p:spPr bwMode="auto">
          <a:xfrm rot="5400000" flipH="1" flipV="1">
            <a:off x="8039101" y="2095500"/>
            <a:ext cx="76200" cy="37147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26" name="Straight Arrow Connector 125"/>
          <p:cNvCxnSpPr>
            <a:cxnSpLocks noChangeShapeType="1"/>
            <a:stCxn id="78" idx="6"/>
            <a:endCxn id="72" idx="2"/>
          </p:cNvCxnSpPr>
          <p:nvPr/>
        </p:nvCxnSpPr>
        <p:spPr bwMode="auto">
          <a:xfrm flipV="1">
            <a:off x="8153400" y="2781300"/>
            <a:ext cx="1588" cy="3048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29" name="Straight Arrow Connector 128"/>
          <p:cNvCxnSpPr>
            <a:cxnSpLocks noChangeShapeType="1"/>
            <a:stCxn id="57" idx="4"/>
            <a:endCxn id="72" idx="7"/>
          </p:cNvCxnSpPr>
          <p:nvPr/>
        </p:nvCxnSpPr>
        <p:spPr bwMode="auto">
          <a:xfrm rot="16200000" flipH="1">
            <a:off x="8215313" y="2566987"/>
            <a:ext cx="261938" cy="4763"/>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32" name="Straight Arrow Connector 131"/>
          <p:cNvCxnSpPr>
            <a:cxnSpLocks noChangeShapeType="1"/>
            <a:stCxn id="66" idx="6"/>
          </p:cNvCxnSpPr>
          <p:nvPr/>
        </p:nvCxnSpPr>
        <p:spPr bwMode="auto">
          <a:xfrm>
            <a:off x="6934200" y="2400300"/>
            <a:ext cx="533400" cy="1143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35" name="Straight Arrow Connector 134"/>
          <p:cNvCxnSpPr>
            <a:cxnSpLocks noChangeShapeType="1"/>
            <a:stCxn id="78" idx="1"/>
            <a:endCxn id="59" idx="7"/>
          </p:cNvCxnSpPr>
          <p:nvPr/>
        </p:nvCxnSpPr>
        <p:spPr bwMode="auto">
          <a:xfrm rot="-5400000" flipH="1" flipV="1">
            <a:off x="7734301" y="2857500"/>
            <a:ext cx="76200" cy="37147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41" name="Straight Arrow Connector 140"/>
          <p:cNvCxnSpPr>
            <a:cxnSpLocks noChangeShapeType="1"/>
          </p:cNvCxnSpPr>
          <p:nvPr/>
        </p:nvCxnSpPr>
        <p:spPr bwMode="auto">
          <a:xfrm rot="5400000" flipH="1">
            <a:off x="7639051" y="2643187"/>
            <a:ext cx="309562" cy="347663"/>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82" name="Down Arrow 81"/>
          <p:cNvSpPr>
            <a:spLocks noChangeArrowheads="1"/>
          </p:cNvSpPr>
          <p:nvPr/>
        </p:nvSpPr>
        <p:spPr bwMode="auto">
          <a:xfrm rot="16200000" flipV="1">
            <a:off x="4229100" y="4762500"/>
            <a:ext cx="838200" cy="762000"/>
          </a:xfrm>
          <a:prstGeom prst="downArrow">
            <a:avLst>
              <a:gd name="adj1" fmla="val 50000"/>
              <a:gd name="adj2" fmla="val 50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anchor="ctr"/>
          <a:lstStyle/>
          <a:p>
            <a:pPr algn="ctr"/>
            <a:endParaRPr lang="en-US">
              <a:solidFill>
                <a:srgbClr val="000000"/>
              </a:solidFill>
              <a:latin typeface="Calibri" charset="0"/>
            </a:endParaRPr>
          </a:p>
        </p:txBody>
      </p:sp>
      <p:sp>
        <p:nvSpPr>
          <p:cNvPr id="86" name="Rectangle 85"/>
          <p:cNvSpPr>
            <a:spLocks noChangeArrowheads="1"/>
          </p:cNvSpPr>
          <p:nvPr/>
        </p:nvSpPr>
        <p:spPr bwMode="auto">
          <a:xfrm>
            <a:off x="685800" y="1905000"/>
            <a:ext cx="457200" cy="38100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90" name="Rectangle 89"/>
          <p:cNvSpPr>
            <a:spLocks noChangeArrowheads="1"/>
          </p:cNvSpPr>
          <p:nvPr/>
        </p:nvSpPr>
        <p:spPr bwMode="auto">
          <a:xfrm>
            <a:off x="1905000" y="1828800"/>
            <a:ext cx="457200" cy="38100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94" name="Rectangle 93"/>
          <p:cNvSpPr>
            <a:spLocks noChangeArrowheads="1"/>
          </p:cNvSpPr>
          <p:nvPr/>
        </p:nvSpPr>
        <p:spPr bwMode="auto">
          <a:xfrm>
            <a:off x="2667000" y="2438400"/>
            <a:ext cx="457200" cy="38100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98" name="Rectangle 97"/>
          <p:cNvSpPr>
            <a:spLocks noChangeArrowheads="1"/>
          </p:cNvSpPr>
          <p:nvPr/>
        </p:nvSpPr>
        <p:spPr bwMode="auto">
          <a:xfrm>
            <a:off x="1524000" y="2667000"/>
            <a:ext cx="457200" cy="38100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cxnSp>
        <p:nvCxnSpPr>
          <p:cNvPr id="125" name="Straight Arrow Connector 124"/>
          <p:cNvCxnSpPr>
            <a:cxnSpLocks noChangeShapeType="1"/>
            <a:endCxn id="62" idx="5"/>
          </p:cNvCxnSpPr>
          <p:nvPr/>
        </p:nvCxnSpPr>
        <p:spPr bwMode="auto">
          <a:xfrm rot="16200000" flipV="1">
            <a:off x="5815013" y="2728913"/>
            <a:ext cx="223837" cy="18573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30" name="Straight Arrow Connector 129"/>
          <p:cNvCxnSpPr>
            <a:cxnSpLocks noChangeShapeType="1"/>
            <a:stCxn id="72" idx="0"/>
            <a:endCxn id="57" idx="4"/>
          </p:cNvCxnSpPr>
          <p:nvPr/>
        </p:nvCxnSpPr>
        <p:spPr bwMode="auto">
          <a:xfrm rot="5400000" flipH="1" flipV="1">
            <a:off x="8191500" y="2514600"/>
            <a:ext cx="228600" cy="762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44" name="Straight Arrow Connector 143"/>
          <p:cNvCxnSpPr>
            <a:cxnSpLocks noChangeShapeType="1"/>
            <a:endCxn id="78" idx="0"/>
          </p:cNvCxnSpPr>
          <p:nvPr/>
        </p:nvCxnSpPr>
        <p:spPr bwMode="auto">
          <a:xfrm rot="16200000" flipH="1">
            <a:off x="7677150" y="2609850"/>
            <a:ext cx="381000" cy="3429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47" name="Straight Arrow Connector 146"/>
          <p:cNvCxnSpPr>
            <a:cxnSpLocks noChangeShapeType="1"/>
          </p:cNvCxnSpPr>
          <p:nvPr/>
        </p:nvCxnSpPr>
        <p:spPr bwMode="auto">
          <a:xfrm rot="10800000">
            <a:off x="7772400" y="1905000"/>
            <a:ext cx="533400" cy="3048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pic>
        <p:nvPicPr>
          <p:cNvPr id="81993" name="Picture 151" descr="dsm1.png"/>
          <p:cNvPicPr>
            <a:picLocks noChangeAspect="1"/>
          </p:cNvPicPr>
          <p:nvPr/>
        </p:nvPicPr>
        <p:blipFill>
          <a:blip r:embed="rId2"/>
          <a:srcRect/>
          <a:stretch>
            <a:fillRect/>
          </a:stretch>
        </p:blipFill>
        <p:spPr bwMode="auto">
          <a:xfrm>
            <a:off x="5257800" y="4070350"/>
            <a:ext cx="3352800" cy="2468563"/>
          </a:xfrm>
          <a:prstGeom prst="rect">
            <a:avLst/>
          </a:prstGeom>
          <a:noFill/>
          <a:ln w="9525">
            <a:noFill/>
            <a:miter lim="800000"/>
            <a:headEnd/>
            <a:tailEnd/>
          </a:ln>
        </p:spPr>
      </p:pic>
      <p:pic>
        <p:nvPicPr>
          <p:cNvPr id="81994" name="Picture 152" descr="dsm2.png"/>
          <p:cNvPicPr>
            <a:picLocks noChangeAspect="1"/>
          </p:cNvPicPr>
          <p:nvPr/>
        </p:nvPicPr>
        <p:blipFill>
          <a:blip r:embed="rId3"/>
          <a:srcRect/>
          <a:stretch>
            <a:fillRect/>
          </a:stretch>
        </p:blipFill>
        <p:spPr bwMode="auto">
          <a:xfrm>
            <a:off x="685800" y="4114800"/>
            <a:ext cx="3505200" cy="2560638"/>
          </a:xfrm>
          <a:prstGeom prst="rect">
            <a:avLst/>
          </a:prstGeom>
          <a:noFill/>
          <a:ln w="9525">
            <a:noFill/>
            <a:miter lim="800000"/>
            <a:headEnd/>
            <a:tailEnd/>
          </a:ln>
        </p:spPr>
      </p:pic>
      <p:pic>
        <p:nvPicPr>
          <p:cNvPr id="81995" name="Picture 84" descr="a.png"/>
          <p:cNvPicPr>
            <a:picLocks noChangeAspect="1"/>
          </p:cNvPicPr>
          <p:nvPr/>
        </p:nvPicPr>
        <p:blipFill>
          <a:blip r:embed="rId4"/>
          <a:srcRect/>
          <a:stretch>
            <a:fillRect/>
          </a:stretch>
        </p:blipFill>
        <p:spPr bwMode="auto">
          <a:xfrm>
            <a:off x="673100" y="4114800"/>
            <a:ext cx="3517900" cy="2571750"/>
          </a:xfrm>
          <a:prstGeom prst="rect">
            <a:avLst/>
          </a:prstGeom>
          <a:noFill/>
          <a:ln w="9525">
            <a:noFill/>
            <a:miter lim="800000"/>
            <a:headEnd/>
            <a:tailEnd/>
          </a:ln>
        </p:spPr>
      </p:pic>
      <p:pic>
        <p:nvPicPr>
          <p:cNvPr id="81996" name="Picture 94" descr="b.png"/>
          <p:cNvPicPr>
            <a:picLocks noChangeAspect="1"/>
          </p:cNvPicPr>
          <p:nvPr/>
        </p:nvPicPr>
        <p:blipFill>
          <a:blip r:embed="rId5"/>
          <a:srcRect/>
          <a:stretch>
            <a:fillRect/>
          </a:stretch>
        </p:blipFill>
        <p:spPr bwMode="auto">
          <a:xfrm>
            <a:off x="5257800" y="4071938"/>
            <a:ext cx="3359150" cy="2481262"/>
          </a:xfrm>
          <a:prstGeom prst="rect">
            <a:avLst/>
          </a:prstGeom>
          <a:noFill/>
          <a:ln w="9525">
            <a:noFill/>
            <a:miter lim="800000"/>
            <a:headEnd/>
            <a:tailEnd/>
          </a:ln>
        </p:spPr>
      </p:pic>
      <p:sp>
        <p:nvSpPr>
          <p:cNvPr id="85" name="TextBox 84"/>
          <p:cNvSpPr txBox="1"/>
          <p:nvPr/>
        </p:nvSpPr>
        <p:spPr>
          <a:xfrm>
            <a:off x="3994427" y="6488668"/>
            <a:ext cx="1415772" cy="369332"/>
          </a:xfrm>
          <a:prstGeom prst="rect">
            <a:avLst/>
          </a:prstGeom>
          <a:noFill/>
        </p:spPr>
        <p:txBody>
          <a:bodyPr wrap="none" rtlCol="0">
            <a:spAutoFit/>
          </a:bodyPr>
          <a:lstStyle/>
          <a:p>
            <a:r>
              <a:rPr lang="en-US" dirty="0" err="1" smtClean="0"/>
              <a:t>Kungsoo</a:t>
            </a:r>
            <a:r>
              <a:rPr lang="en-US" dirty="0" smtClean="0"/>
              <a:t> </a:t>
            </a:r>
            <a:r>
              <a:rPr lang="en-US" dirty="0" err="1" smtClean="0"/>
              <a:t>Im</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latin typeface="Goudy Old Style" charset="0"/>
              </a:rPr>
              <a:t>Case Study - BBS</a:t>
            </a:r>
          </a:p>
        </p:txBody>
      </p:sp>
      <p:sp>
        <p:nvSpPr>
          <p:cNvPr id="82947" name="Slide Number Placeholder 3"/>
          <p:cNvSpPr>
            <a:spLocks noGrp="1"/>
          </p:cNvSpPr>
          <p:nvPr>
            <p:ph type="sldNum" sz="quarter" idx="12"/>
          </p:nvPr>
        </p:nvSpPr>
        <p:spPr bwMode="auto">
          <a:noFill/>
          <a:ln>
            <a:miter lim="800000"/>
            <a:headEnd/>
            <a:tailEnd/>
          </a:ln>
        </p:spPr>
        <p:txBody>
          <a:bodyPr/>
          <a:lstStyle/>
          <a:p>
            <a:fld id="{492C5398-8EDD-46E3-95A3-95E14D4DE21C}" type="slidenum">
              <a:rPr lang="en-US"/>
              <a:pPr/>
              <a:t>24</a:t>
            </a:fld>
            <a:endParaRPr lang="en-US"/>
          </a:p>
        </p:txBody>
      </p:sp>
      <p:pic>
        <p:nvPicPr>
          <p:cNvPr id="82948" name="Picture 5" descr="Screen shot 2010-09-21 at 5.03.01 PM.png"/>
          <p:cNvPicPr>
            <a:picLocks noChangeAspect="1"/>
          </p:cNvPicPr>
          <p:nvPr/>
        </p:nvPicPr>
        <p:blipFill>
          <a:blip r:embed="rId2"/>
          <a:srcRect/>
          <a:stretch>
            <a:fillRect/>
          </a:stretch>
        </p:blipFill>
        <p:spPr bwMode="auto">
          <a:xfrm>
            <a:off x="3575050" y="3581400"/>
            <a:ext cx="5527675" cy="3276600"/>
          </a:xfrm>
          <a:prstGeom prst="rect">
            <a:avLst/>
          </a:prstGeom>
          <a:noFill/>
          <a:ln w="9525">
            <a:noFill/>
            <a:miter lim="800000"/>
            <a:headEnd/>
            <a:tailEnd/>
          </a:ln>
        </p:spPr>
      </p:pic>
      <p:pic>
        <p:nvPicPr>
          <p:cNvPr id="82949" name="Content Placeholder 4" descr="Screen shot 2010-09-21 at 5.02.51 PM.png"/>
          <p:cNvPicPr>
            <a:picLocks noGrp="1" noChangeAspect="1"/>
          </p:cNvPicPr>
          <p:nvPr>
            <p:ph idx="1"/>
          </p:nvPr>
        </p:nvPicPr>
        <p:blipFill>
          <a:blip r:embed="rId3"/>
          <a:srcRect/>
          <a:stretch>
            <a:fillRect/>
          </a:stretch>
        </p:blipFill>
        <p:spPr>
          <a:xfrm>
            <a:off x="0" y="1295400"/>
            <a:ext cx="4668838" cy="3276600"/>
          </a:xfrm>
        </p:spPr>
      </p:pic>
      <p:sp>
        <p:nvSpPr>
          <p:cNvPr id="82950" name="TextBox 5"/>
          <p:cNvSpPr txBox="1">
            <a:spLocks noChangeArrowheads="1"/>
          </p:cNvSpPr>
          <p:nvPr/>
        </p:nvSpPr>
        <p:spPr bwMode="auto">
          <a:xfrm>
            <a:off x="4495800" y="1371600"/>
            <a:ext cx="4343400" cy="2032000"/>
          </a:xfrm>
          <a:prstGeom prst="rect">
            <a:avLst/>
          </a:prstGeom>
          <a:noFill/>
          <a:ln w="9525">
            <a:noFill/>
            <a:miter lim="800000"/>
            <a:headEnd/>
            <a:tailEnd/>
          </a:ln>
        </p:spPr>
        <p:txBody>
          <a:bodyPr>
            <a:spAutoFit/>
          </a:bodyPr>
          <a:lstStyle/>
          <a:p>
            <a:pPr marL="342900" indent="-342900">
              <a:buFont typeface="Arial" charset="0"/>
              <a:buChar char="•"/>
            </a:pPr>
            <a:r>
              <a:rPr lang="en-US"/>
              <a:t>Three-tier layered system</a:t>
            </a:r>
          </a:p>
          <a:p>
            <a:pPr marL="800100" lvl="1" indent="-342900">
              <a:buFont typeface="Arial" charset="0"/>
              <a:buChar char="•"/>
            </a:pPr>
            <a:r>
              <a:rPr lang="en-US"/>
              <a:t>Presentation layer, application layer, database server</a:t>
            </a:r>
          </a:p>
          <a:p>
            <a:pPr marL="800100" lvl="1" indent="-342900">
              <a:buFont typeface="Arial" charset="0"/>
              <a:buChar char="•"/>
            </a:pPr>
            <a:r>
              <a:rPr lang="en-US"/>
              <a:t>Can only communicate with its immediate upper layer</a:t>
            </a:r>
          </a:p>
          <a:p>
            <a:pPr marL="342900" indent="-342900">
              <a:buFont typeface="Arial" charset="0"/>
              <a:buChar char="•"/>
            </a:pPr>
            <a:endParaRPr lang="en-US"/>
          </a:p>
          <a:p>
            <a:pPr marL="342900" indent="-342900">
              <a:buFont typeface="Arial" charset="0"/>
              <a:buChar char="•"/>
            </a:pPr>
            <a:endParaRPr lang="en-US"/>
          </a:p>
        </p:txBody>
      </p:sp>
      <p:pic>
        <p:nvPicPr>
          <p:cNvPr id="82951" name="Picture 7" descr="d.png"/>
          <p:cNvPicPr>
            <a:picLocks noChangeAspect="1"/>
          </p:cNvPicPr>
          <p:nvPr/>
        </p:nvPicPr>
        <p:blipFill>
          <a:blip r:embed="rId4"/>
          <a:srcRect/>
          <a:stretch>
            <a:fillRect/>
          </a:stretch>
        </p:blipFill>
        <p:spPr bwMode="auto">
          <a:xfrm>
            <a:off x="3657600" y="3571875"/>
            <a:ext cx="5540375" cy="3286125"/>
          </a:xfrm>
          <a:prstGeom prst="rect">
            <a:avLst/>
          </a:prstGeom>
          <a:noFill/>
          <a:ln w="9525">
            <a:noFill/>
            <a:miter lim="800000"/>
            <a:headEnd/>
            <a:tailEnd/>
          </a:ln>
        </p:spPr>
      </p:pic>
      <p:pic>
        <p:nvPicPr>
          <p:cNvPr id="82952" name="Picture 6" descr="c.png"/>
          <p:cNvPicPr>
            <a:picLocks noChangeAspect="1"/>
          </p:cNvPicPr>
          <p:nvPr/>
        </p:nvPicPr>
        <p:blipFill>
          <a:blip r:embed="rId5"/>
          <a:srcRect/>
          <a:stretch>
            <a:fillRect/>
          </a:stretch>
        </p:blipFill>
        <p:spPr bwMode="auto">
          <a:xfrm>
            <a:off x="0" y="1295400"/>
            <a:ext cx="4681538" cy="3286125"/>
          </a:xfrm>
          <a:prstGeom prst="rect">
            <a:avLst/>
          </a:prstGeom>
          <a:noFill/>
          <a:ln w="9525">
            <a:noFill/>
            <a:miter lim="800000"/>
            <a:headEnd/>
            <a:tailEnd/>
          </a:ln>
        </p:spPr>
      </p:pic>
      <p:sp>
        <p:nvSpPr>
          <p:cNvPr id="9" name="TextBox 8"/>
          <p:cNvSpPr txBox="1"/>
          <p:nvPr/>
        </p:nvSpPr>
        <p:spPr>
          <a:xfrm>
            <a:off x="2159278" y="6356350"/>
            <a:ext cx="1415772" cy="369332"/>
          </a:xfrm>
          <a:prstGeom prst="rect">
            <a:avLst/>
          </a:prstGeom>
          <a:noFill/>
        </p:spPr>
        <p:txBody>
          <a:bodyPr wrap="none" rtlCol="0">
            <a:spAutoFit/>
          </a:bodyPr>
          <a:lstStyle/>
          <a:p>
            <a:r>
              <a:rPr lang="en-US" dirty="0" err="1" smtClean="0"/>
              <a:t>Kungsoo</a:t>
            </a:r>
            <a:r>
              <a:rPr lang="en-US" dirty="0" smtClean="0"/>
              <a:t> </a:t>
            </a:r>
            <a:r>
              <a:rPr lang="en-US" dirty="0" err="1" smtClean="0"/>
              <a:t>Im</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latin typeface="Goudy Old Style" charset="0"/>
              </a:rPr>
              <a:t>Case Study - CTAS</a:t>
            </a:r>
          </a:p>
        </p:txBody>
      </p:sp>
      <p:pic>
        <p:nvPicPr>
          <p:cNvPr id="83971" name="Content Placeholder 4" descr="Screen shot 2010-09-21 at 5.05.00 PM.png"/>
          <p:cNvPicPr>
            <a:picLocks noGrp="1" noChangeAspect="1"/>
          </p:cNvPicPr>
          <p:nvPr>
            <p:ph idx="1"/>
          </p:nvPr>
        </p:nvPicPr>
        <p:blipFill>
          <a:blip r:embed="rId2"/>
          <a:srcRect/>
          <a:stretch>
            <a:fillRect/>
          </a:stretch>
        </p:blipFill>
        <p:spPr>
          <a:xfrm>
            <a:off x="0" y="1295400"/>
            <a:ext cx="4572000" cy="3621088"/>
          </a:xfrm>
        </p:spPr>
      </p:pic>
      <p:sp>
        <p:nvSpPr>
          <p:cNvPr id="83972" name="Slide Number Placeholder 3"/>
          <p:cNvSpPr>
            <a:spLocks noGrp="1"/>
          </p:cNvSpPr>
          <p:nvPr>
            <p:ph type="sldNum" sz="quarter" idx="12"/>
          </p:nvPr>
        </p:nvSpPr>
        <p:spPr bwMode="auto">
          <a:noFill/>
          <a:ln>
            <a:miter lim="800000"/>
            <a:headEnd/>
            <a:tailEnd/>
          </a:ln>
        </p:spPr>
        <p:txBody>
          <a:bodyPr/>
          <a:lstStyle/>
          <a:p>
            <a:fld id="{1311804B-FDBD-4836-8C08-D7438108EBD2}" type="slidenum">
              <a:rPr lang="en-US"/>
              <a:pPr/>
              <a:t>25</a:t>
            </a:fld>
            <a:endParaRPr lang="en-US"/>
          </a:p>
        </p:txBody>
      </p:sp>
      <p:pic>
        <p:nvPicPr>
          <p:cNvPr id="83973" name="Picture 5" descr="Screen shot 2010-09-21 at 5.05.06 PM.png"/>
          <p:cNvPicPr>
            <a:picLocks noChangeAspect="1"/>
          </p:cNvPicPr>
          <p:nvPr/>
        </p:nvPicPr>
        <p:blipFill>
          <a:blip r:embed="rId3"/>
          <a:srcRect/>
          <a:stretch>
            <a:fillRect/>
          </a:stretch>
        </p:blipFill>
        <p:spPr bwMode="auto">
          <a:xfrm>
            <a:off x="4419600" y="3124200"/>
            <a:ext cx="4724400" cy="3770313"/>
          </a:xfrm>
          <a:prstGeom prst="rect">
            <a:avLst/>
          </a:prstGeom>
          <a:noFill/>
          <a:ln w="9525">
            <a:noFill/>
            <a:miter lim="800000"/>
            <a:headEnd/>
            <a:tailEnd/>
          </a:ln>
        </p:spPr>
      </p:pic>
      <p:pic>
        <p:nvPicPr>
          <p:cNvPr id="83974" name="Picture 6" descr="e.png"/>
          <p:cNvPicPr>
            <a:picLocks noChangeAspect="1"/>
          </p:cNvPicPr>
          <p:nvPr/>
        </p:nvPicPr>
        <p:blipFill>
          <a:blip r:embed="rId4"/>
          <a:srcRect/>
          <a:stretch>
            <a:fillRect/>
          </a:stretch>
        </p:blipFill>
        <p:spPr bwMode="auto">
          <a:xfrm>
            <a:off x="0" y="1244600"/>
            <a:ext cx="4583113" cy="3632200"/>
          </a:xfrm>
          <a:prstGeom prst="rect">
            <a:avLst/>
          </a:prstGeom>
          <a:noFill/>
          <a:ln w="9525">
            <a:noFill/>
            <a:miter lim="800000"/>
            <a:headEnd/>
            <a:tailEnd/>
          </a:ln>
        </p:spPr>
      </p:pic>
      <p:pic>
        <p:nvPicPr>
          <p:cNvPr id="83975" name="Picture 7" descr="a.png"/>
          <p:cNvPicPr>
            <a:picLocks noChangeAspect="1"/>
          </p:cNvPicPr>
          <p:nvPr/>
        </p:nvPicPr>
        <p:blipFill>
          <a:blip r:embed="rId5"/>
          <a:srcRect/>
          <a:stretch>
            <a:fillRect/>
          </a:stretch>
        </p:blipFill>
        <p:spPr bwMode="auto">
          <a:xfrm>
            <a:off x="4408488" y="3078163"/>
            <a:ext cx="4735512" cy="3779837"/>
          </a:xfrm>
          <a:prstGeom prst="rect">
            <a:avLst/>
          </a:prstGeom>
          <a:noFill/>
          <a:ln w="9525">
            <a:noFill/>
            <a:miter lim="800000"/>
            <a:headEnd/>
            <a:tailEnd/>
          </a:ln>
        </p:spPr>
      </p:pic>
      <p:sp>
        <p:nvSpPr>
          <p:cNvPr id="83976" name="TextBox 5"/>
          <p:cNvSpPr txBox="1">
            <a:spLocks noChangeArrowheads="1"/>
          </p:cNvSpPr>
          <p:nvPr/>
        </p:nvSpPr>
        <p:spPr bwMode="auto">
          <a:xfrm>
            <a:off x="4343400" y="1219200"/>
            <a:ext cx="4953000" cy="2308225"/>
          </a:xfrm>
          <a:prstGeom prst="rect">
            <a:avLst/>
          </a:prstGeom>
          <a:noFill/>
          <a:ln w="9525">
            <a:noFill/>
            <a:miter lim="800000"/>
            <a:headEnd/>
            <a:tailEnd/>
          </a:ln>
        </p:spPr>
        <p:txBody>
          <a:bodyPr>
            <a:spAutoFit/>
          </a:bodyPr>
          <a:lstStyle/>
          <a:p>
            <a:pPr marL="342900" indent="-342900">
              <a:buFont typeface="Arial" charset="0"/>
              <a:buChar char="•"/>
            </a:pPr>
            <a:r>
              <a:rPr lang="en-US"/>
              <a:t>Model-View-Controller pattern</a:t>
            </a:r>
          </a:p>
          <a:p>
            <a:pPr marL="342900" indent="-342900">
              <a:buFont typeface="Arial" charset="0"/>
              <a:buChar char="•"/>
            </a:pPr>
            <a:r>
              <a:rPr lang="en-US"/>
              <a:t>CTAS model has some parts that are rarely used (relies on a framework architecture)</a:t>
            </a:r>
          </a:p>
          <a:p>
            <a:pPr marL="800100" lvl="1" indent="-342900">
              <a:buFont typeface="Arial" charset="0"/>
              <a:buChar char="•"/>
            </a:pPr>
            <a:r>
              <a:rPr lang="en-US"/>
              <a:t>Not cohesive with other modules that make up a single responsibility</a:t>
            </a:r>
          </a:p>
          <a:p>
            <a:pPr marL="342900" indent="-342900">
              <a:buFont typeface="Arial" charset="0"/>
              <a:buChar char="•"/>
            </a:pPr>
            <a:r>
              <a:rPr lang="en-US"/>
              <a:t>Specify a connection strength to improve clustering</a:t>
            </a:r>
          </a:p>
          <a:p>
            <a:pPr marL="342900" indent="-342900">
              <a:buFont typeface="Arial" charset="0"/>
              <a:buChar char="•"/>
            </a:pPr>
            <a:endParaRPr lang="en-US"/>
          </a:p>
        </p:txBody>
      </p:sp>
      <p:sp>
        <p:nvSpPr>
          <p:cNvPr id="9" name="TextBox 8"/>
          <p:cNvSpPr txBox="1"/>
          <p:nvPr/>
        </p:nvSpPr>
        <p:spPr>
          <a:xfrm>
            <a:off x="3352800" y="6356350"/>
            <a:ext cx="1415772" cy="369332"/>
          </a:xfrm>
          <a:prstGeom prst="rect">
            <a:avLst/>
          </a:prstGeom>
          <a:noFill/>
        </p:spPr>
        <p:txBody>
          <a:bodyPr wrap="none" rtlCol="0">
            <a:spAutoFit/>
          </a:bodyPr>
          <a:lstStyle/>
          <a:p>
            <a:r>
              <a:rPr lang="en-US" dirty="0" err="1" smtClean="0"/>
              <a:t>Kungsoo</a:t>
            </a:r>
            <a:r>
              <a:rPr lang="en-US" dirty="0" smtClean="0"/>
              <a:t> </a:t>
            </a:r>
            <a:r>
              <a:rPr lang="en-US" dirty="0" err="1" smtClean="0"/>
              <a:t>Im</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3200" smtClean="0"/>
              <a:t>Qualitative Reasoning Framework (cont’d)</a:t>
            </a:r>
          </a:p>
        </p:txBody>
      </p:sp>
      <p:sp>
        <p:nvSpPr>
          <p:cNvPr id="50179" name="Rectangle 3"/>
          <p:cNvSpPr>
            <a:spLocks noGrp="1" noChangeArrowheads="1"/>
          </p:cNvSpPr>
          <p:nvPr>
            <p:ph idx="1"/>
          </p:nvPr>
        </p:nvSpPr>
        <p:spPr>
          <a:xfrm>
            <a:off x="457200" y="1570038"/>
            <a:ext cx="8229600" cy="4525962"/>
          </a:xfrm>
        </p:spPr>
        <p:txBody>
          <a:bodyPr/>
          <a:lstStyle/>
          <a:p>
            <a:pPr marL="514350" indent="-514350" eaLnBrk="1" hangingPunct="1"/>
            <a:r>
              <a:rPr lang="en-US" sz="2600" smtClean="0"/>
              <a:t>Safety</a:t>
            </a:r>
          </a:p>
          <a:p>
            <a:pPr marL="914400" lvl="1" indent="-514350" eaLnBrk="1" hangingPunct="1"/>
            <a:r>
              <a:rPr lang="en-US" sz="2400" smtClean="0"/>
              <a:t>Some safety hazards lead to accidents because certain quality requirements of the software system are not satisfied</a:t>
            </a:r>
          </a:p>
          <a:p>
            <a:pPr marL="914400" lvl="1" indent="-514350" eaLnBrk="1" hangingPunct="1"/>
            <a:r>
              <a:rPr lang="en-US" sz="2400" smtClean="0"/>
              <a:t>Certain architectural designs reduce the likelihood of a hazardous event from occurring</a:t>
            </a:r>
          </a:p>
          <a:p>
            <a:pPr marL="914400" lvl="1" indent="-514350" eaLnBrk="1" hangingPunct="1"/>
            <a:r>
              <a:rPr lang="en-US" sz="2400" smtClean="0"/>
              <a:t>Safety hazards can come from the system’s </a:t>
            </a:r>
            <a:r>
              <a:rPr lang="en-US" sz="2400" b="1" smtClean="0"/>
              <a:t>inability to satisfy certain quality attributes</a:t>
            </a:r>
            <a:endParaRPr lang="en-US" sz="2200" smtClean="0"/>
          </a:p>
          <a:p>
            <a:pPr marL="914400" lvl="1" indent="-514350" eaLnBrk="1" hangingPunct="1"/>
            <a:endParaRPr lang="en-US" sz="2200" smtClean="0"/>
          </a:p>
          <a:p>
            <a:pPr marL="914400" lvl="1" indent="-514350" eaLnBrk="1" hangingPunct="1"/>
            <a:endParaRPr lang="en-US" sz="1800" smtClean="0">
              <a:solidFill>
                <a:srgbClr val="FF0000"/>
              </a:solidFill>
            </a:endParaRPr>
          </a:p>
          <a:p>
            <a:pPr marL="514350" indent="-514350" eaLnBrk="1" hangingPunct="1"/>
            <a:endParaRPr lang="en-US" smtClean="0"/>
          </a:p>
        </p:txBody>
      </p:sp>
      <p:sp>
        <p:nvSpPr>
          <p:cNvPr id="50180" name="Slide Number Placeholder 4"/>
          <p:cNvSpPr>
            <a:spLocks noGrp="1"/>
          </p:cNvSpPr>
          <p:nvPr>
            <p:ph type="sldNum" sz="quarter" idx="12"/>
          </p:nvPr>
        </p:nvSpPr>
        <p:spPr bwMode="auto">
          <a:noFill/>
          <a:ln>
            <a:miter lim="800000"/>
            <a:headEnd/>
            <a:tailEnd/>
          </a:ln>
        </p:spPr>
        <p:txBody>
          <a:bodyPr/>
          <a:lstStyle/>
          <a:p>
            <a:fld id="{ED19657D-6405-4394-A3B1-6AD28CD4870B}" type="slidenum">
              <a:rPr lang="en-US"/>
              <a:pPr/>
              <a:t>26</a:t>
            </a:fld>
            <a:endParaRPr lang="en-US"/>
          </a:p>
        </p:txBody>
      </p:sp>
      <p:sp>
        <p:nvSpPr>
          <p:cNvPr id="5" name="TextBox 4"/>
          <p:cNvSpPr txBox="1"/>
          <p:nvPr/>
        </p:nvSpPr>
        <p:spPr>
          <a:xfrm>
            <a:off x="3352800" y="6356350"/>
            <a:ext cx="1351717" cy="369332"/>
          </a:xfrm>
          <a:prstGeom prst="rect">
            <a:avLst/>
          </a:prstGeom>
          <a:noFill/>
        </p:spPr>
        <p:txBody>
          <a:bodyPr wrap="none" rtlCol="0">
            <a:spAutoFit/>
          </a:bodyPr>
          <a:lstStyle/>
          <a:p>
            <a:r>
              <a:rPr lang="en-US" dirty="0" err="1" smtClean="0"/>
              <a:t>Tacksoo</a:t>
            </a:r>
            <a:r>
              <a:rPr lang="en-US" dirty="0" smtClean="0"/>
              <a:t> </a:t>
            </a:r>
            <a:r>
              <a:rPr lang="en-US" dirty="0" err="1" smtClean="0"/>
              <a:t>Im</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z="3200" smtClean="0"/>
              <a:t>Qualitative Reasoning Framework (cont’d)</a:t>
            </a:r>
          </a:p>
        </p:txBody>
      </p:sp>
      <p:sp>
        <p:nvSpPr>
          <p:cNvPr id="51203" name="Slide Number Placeholder 3"/>
          <p:cNvSpPr>
            <a:spLocks noGrp="1"/>
          </p:cNvSpPr>
          <p:nvPr>
            <p:ph type="sldNum" sz="quarter" idx="12"/>
          </p:nvPr>
        </p:nvSpPr>
        <p:spPr bwMode="auto">
          <a:noFill/>
          <a:ln>
            <a:miter lim="800000"/>
            <a:headEnd/>
            <a:tailEnd/>
          </a:ln>
        </p:spPr>
        <p:txBody>
          <a:bodyPr/>
          <a:lstStyle/>
          <a:p>
            <a:fld id="{D9DB9EE0-798A-4531-9C29-AB7452D4F81A}" type="slidenum">
              <a:rPr lang="en-US"/>
              <a:pPr/>
              <a:t>27</a:t>
            </a:fld>
            <a:endParaRPr lang="en-US"/>
          </a:p>
        </p:txBody>
      </p:sp>
      <p:pic>
        <p:nvPicPr>
          <p:cNvPr id="51204" name="Picture 4" descr="activity.pdf"/>
          <p:cNvPicPr>
            <a:picLocks noChangeAspect="1"/>
          </p:cNvPicPr>
          <p:nvPr/>
        </p:nvPicPr>
        <p:blipFill>
          <a:blip r:embed="rId3"/>
          <a:srcRect/>
          <a:stretch>
            <a:fillRect/>
          </a:stretch>
        </p:blipFill>
        <p:spPr bwMode="auto">
          <a:xfrm>
            <a:off x="762000" y="2057400"/>
            <a:ext cx="7799388" cy="4724400"/>
          </a:xfrm>
          <a:prstGeom prst="rect">
            <a:avLst/>
          </a:prstGeom>
          <a:noFill/>
          <a:ln w="9525">
            <a:noFill/>
            <a:miter lim="800000"/>
            <a:headEnd/>
            <a:tailEnd/>
          </a:ln>
        </p:spPr>
      </p:pic>
      <p:sp>
        <p:nvSpPr>
          <p:cNvPr id="51205" name="TextBox 4"/>
          <p:cNvSpPr txBox="1">
            <a:spLocks noChangeArrowheads="1"/>
          </p:cNvSpPr>
          <p:nvPr/>
        </p:nvSpPr>
        <p:spPr bwMode="auto">
          <a:xfrm>
            <a:off x="3048000" y="1447800"/>
            <a:ext cx="3352800" cy="461963"/>
          </a:xfrm>
          <a:prstGeom prst="rect">
            <a:avLst/>
          </a:prstGeom>
          <a:noFill/>
          <a:ln w="9525">
            <a:noFill/>
            <a:miter lim="800000"/>
            <a:headEnd/>
            <a:tailEnd/>
          </a:ln>
        </p:spPr>
        <p:txBody>
          <a:bodyPr>
            <a:spAutoFit/>
          </a:bodyPr>
          <a:lstStyle/>
          <a:p>
            <a:r>
              <a:rPr lang="en-US" sz="2400"/>
              <a:t>Safety Analysis Process</a:t>
            </a:r>
          </a:p>
        </p:txBody>
      </p:sp>
      <p:sp>
        <p:nvSpPr>
          <p:cNvPr id="6" name="TextBox 5"/>
          <p:cNvSpPr txBox="1"/>
          <p:nvPr/>
        </p:nvSpPr>
        <p:spPr>
          <a:xfrm>
            <a:off x="3352800" y="6356350"/>
            <a:ext cx="1351717" cy="369332"/>
          </a:xfrm>
          <a:prstGeom prst="rect">
            <a:avLst/>
          </a:prstGeom>
          <a:noFill/>
        </p:spPr>
        <p:txBody>
          <a:bodyPr wrap="none" rtlCol="0">
            <a:spAutoFit/>
          </a:bodyPr>
          <a:lstStyle/>
          <a:p>
            <a:r>
              <a:rPr lang="en-US" dirty="0" err="1" smtClean="0"/>
              <a:t>Tacksoo</a:t>
            </a:r>
            <a:r>
              <a:rPr lang="en-US" dirty="0" smtClean="0"/>
              <a:t> </a:t>
            </a:r>
            <a:r>
              <a:rPr lang="en-US" dirty="0" err="1" smtClean="0"/>
              <a:t>Im</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200" smtClean="0"/>
              <a:t>Qualitative Reasoning Framework (cont’d)</a:t>
            </a:r>
          </a:p>
        </p:txBody>
      </p:sp>
      <p:sp>
        <p:nvSpPr>
          <p:cNvPr id="52227" name="Rectangle 3"/>
          <p:cNvSpPr>
            <a:spLocks noGrp="1" noChangeArrowheads="1"/>
          </p:cNvSpPr>
          <p:nvPr>
            <p:ph idx="1"/>
          </p:nvPr>
        </p:nvSpPr>
        <p:spPr>
          <a:xfrm>
            <a:off x="457200" y="1798638"/>
            <a:ext cx="8382000" cy="4525962"/>
          </a:xfrm>
        </p:spPr>
        <p:txBody>
          <a:bodyPr/>
          <a:lstStyle/>
          <a:p>
            <a:pPr eaLnBrk="1" hangingPunct="1"/>
            <a:r>
              <a:rPr lang="en-US" smtClean="0"/>
              <a:t>FHA (Functional Hazard Analysis) reveals hazards that can lead to safety problems</a:t>
            </a:r>
          </a:p>
          <a:p>
            <a:pPr eaLnBrk="1" hangingPunct="1">
              <a:buFont typeface="Arial" charset="0"/>
              <a:buNone/>
            </a:pPr>
            <a:endParaRPr lang="en-US" smtClean="0"/>
          </a:p>
          <a:p>
            <a:pPr eaLnBrk="1" hangingPunct="1">
              <a:buFont typeface="Arial" charset="0"/>
              <a:buNone/>
            </a:pPr>
            <a:endParaRPr lang="en-US" smtClean="0"/>
          </a:p>
        </p:txBody>
      </p:sp>
      <p:graphicFrame>
        <p:nvGraphicFramePr>
          <p:cNvPr id="15" name="Table 14"/>
          <p:cNvGraphicFramePr>
            <a:graphicFrameLocks noGrp="1"/>
          </p:cNvGraphicFramePr>
          <p:nvPr/>
        </p:nvGraphicFramePr>
        <p:xfrm>
          <a:off x="838200" y="2895600"/>
          <a:ext cx="7467600" cy="3505200"/>
        </p:xfrm>
        <a:graphic>
          <a:graphicData uri="http://schemas.openxmlformats.org/drawingml/2006/table">
            <a:tbl>
              <a:tblPr/>
              <a:tblGrid>
                <a:gridCol w="2514600"/>
                <a:gridCol w="4953000"/>
              </a:tblGrid>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rPr>
                        <a:t>Function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User Data Management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39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Failure Condition: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Disclosure of private data to unauthorized user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Phase: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Run-time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39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Effect: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Disclosure of data is undetectable to the system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Class: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Medium Criticality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39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rPr>
                        <a:t>Verification: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User is harmed by the abuse of the disclosed private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2251" name="TextBox 15"/>
          <p:cNvSpPr txBox="1">
            <a:spLocks noChangeArrowheads="1"/>
          </p:cNvSpPr>
          <p:nvPr/>
        </p:nvSpPr>
        <p:spPr bwMode="auto">
          <a:xfrm>
            <a:off x="2514600" y="6400800"/>
            <a:ext cx="4191000" cy="369888"/>
          </a:xfrm>
          <a:prstGeom prst="rect">
            <a:avLst/>
          </a:prstGeom>
          <a:noFill/>
          <a:ln w="9525">
            <a:noFill/>
            <a:miter lim="800000"/>
            <a:headEnd/>
            <a:tailEnd/>
          </a:ln>
        </p:spPr>
        <p:txBody>
          <a:bodyPr>
            <a:spAutoFit/>
          </a:bodyPr>
          <a:lstStyle/>
          <a:p>
            <a:r>
              <a:rPr lang="en-US"/>
              <a:t>Results of a Function Hazard Analysis</a:t>
            </a:r>
          </a:p>
        </p:txBody>
      </p:sp>
      <p:sp>
        <p:nvSpPr>
          <p:cNvPr id="52252" name="TextBox 5"/>
          <p:cNvSpPr txBox="1">
            <a:spLocks noChangeArrowheads="1"/>
          </p:cNvSpPr>
          <p:nvPr/>
        </p:nvSpPr>
        <p:spPr bwMode="auto">
          <a:xfrm>
            <a:off x="2819400" y="1295400"/>
            <a:ext cx="3733800" cy="523875"/>
          </a:xfrm>
          <a:prstGeom prst="rect">
            <a:avLst/>
          </a:prstGeom>
          <a:noFill/>
          <a:ln w="9525">
            <a:noFill/>
            <a:miter lim="800000"/>
            <a:headEnd/>
            <a:tailEnd/>
          </a:ln>
        </p:spPr>
        <p:txBody>
          <a:bodyPr>
            <a:spAutoFit/>
          </a:bodyPr>
          <a:lstStyle/>
          <a:p>
            <a:r>
              <a:rPr lang="en-US" sz="2800"/>
              <a:t>Initial Safety Analyses</a:t>
            </a:r>
          </a:p>
        </p:txBody>
      </p:sp>
      <p:sp>
        <p:nvSpPr>
          <p:cNvPr id="7" name="TextBox 6"/>
          <p:cNvSpPr txBox="1"/>
          <p:nvPr/>
        </p:nvSpPr>
        <p:spPr>
          <a:xfrm>
            <a:off x="7308012" y="6488668"/>
            <a:ext cx="1351717" cy="369332"/>
          </a:xfrm>
          <a:prstGeom prst="rect">
            <a:avLst/>
          </a:prstGeom>
          <a:noFill/>
        </p:spPr>
        <p:txBody>
          <a:bodyPr wrap="none" rtlCol="0">
            <a:spAutoFit/>
          </a:bodyPr>
          <a:lstStyle/>
          <a:p>
            <a:r>
              <a:rPr lang="en-US" dirty="0" err="1" smtClean="0"/>
              <a:t>Tacksoo</a:t>
            </a:r>
            <a:r>
              <a:rPr lang="en-US" dirty="0" smtClean="0"/>
              <a:t> </a:t>
            </a:r>
            <a:r>
              <a:rPr lang="en-US" dirty="0" err="1" smtClean="0"/>
              <a:t>Im</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3200" smtClean="0"/>
              <a:t>Qualitative Reasoning Framework (cont’d)</a:t>
            </a:r>
          </a:p>
        </p:txBody>
      </p:sp>
      <p:sp>
        <p:nvSpPr>
          <p:cNvPr id="53251" name="Rectangle 3"/>
          <p:cNvSpPr>
            <a:spLocks noGrp="1" noChangeArrowheads="1"/>
          </p:cNvSpPr>
          <p:nvPr>
            <p:ph idx="1"/>
          </p:nvPr>
        </p:nvSpPr>
        <p:spPr>
          <a:xfrm>
            <a:off x="381000" y="1646238"/>
            <a:ext cx="8382000" cy="4525962"/>
          </a:xfrm>
        </p:spPr>
        <p:txBody>
          <a:bodyPr/>
          <a:lstStyle/>
          <a:p>
            <a:pPr eaLnBrk="1" hangingPunct="1"/>
            <a:r>
              <a:rPr lang="en-US" smtClean="0"/>
              <a:t>FTA (Fault tree analysis) is performed on safety critical hazards identified from the FHA.</a:t>
            </a:r>
          </a:p>
        </p:txBody>
      </p:sp>
      <p:pic>
        <p:nvPicPr>
          <p:cNvPr id="53252" name="Picture 8" descr="fta2.pdf"/>
          <p:cNvPicPr>
            <a:picLocks noChangeAspect="1"/>
          </p:cNvPicPr>
          <p:nvPr/>
        </p:nvPicPr>
        <p:blipFill>
          <a:blip r:embed="rId3"/>
          <a:srcRect/>
          <a:stretch>
            <a:fillRect/>
          </a:stretch>
        </p:blipFill>
        <p:spPr bwMode="auto">
          <a:xfrm>
            <a:off x="381000" y="2667000"/>
            <a:ext cx="5862638" cy="4114800"/>
          </a:xfrm>
          <a:prstGeom prst="rect">
            <a:avLst/>
          </a:prstGeom>
          <a:noFill/>
          <a:ln w="9525">
            <a:noFill/>
            <a:miter lim="800000"/>
            <a:headEnd/>
            <a:tailEnd/>
          </a:ln>
        </p:spPr>
      </p:pic>
      <p:sp>
        <p:nvSpPr>
          <p:cNvPr id="53253" name="TextBox 9"/>
          <p:cNvSpPr txBox="1">
            <a:spLocks noChangeArrowheads="1"/>
          </p:cNvSpPr>
          <p:nvPr/>
        </p:nvSpPr>
        <p:spPr bwMode="auto">
          <a:xfrm>
            <a:off x="6629400" y="3392488"/>
            <a:ext cx="2057400" cy="646112"/>
          </a:xfrm>
          <a:prstGeom prst="rect">
            <a:avLst/>
          </a:prstGeom>
          <a:noFill/>
          <a:ln w="9525">
            <a:noFill/>
            <a:miter lim="800000"/>
            <a:headEnd/>
            <a:tailEnd/>
          </a:ln>
        </p:spPr>
        <p:txBody>
          <a:bodyPr>
            <a:spAutoFit/>
          </a:bodyPr>
          <a:lstStyle/>
          <a:p>
            <a:r>
              <a:rPr lang="en-US"/>
              <a:t>Root cause of the undesired event</a:t>
            </a:r>
          </a:p>
        </p:txBody>
      </p:sp>
      <p:cxnSp>
        <p:nvCxnSpPr>
          <p:cNvPr id="12" name="Straight Arrow Connector 11"/>
          <p:cNvCxnSpPr>
            <a:cxnSpLocks noChangeShapeType="1"/>
            <a:stCxn id="53253" idx="1"/>
          </p:cNvCxnSpPr>
          <p:nvPr/>
        </p:nvCxnSpPr>
        <p:spPr bwMode="auto">
          <a:xfrm rot="10800000" flipV="1">
            <a:off x="3276600" y="3714750"/>
            <a:ext cx="3352800" cy="188753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53255" name="TextBox 12"/>
          <p:cNvSpPr txBox="1">
            <a:spLocks noChangeArrowheads="1"/>
          </p:cNvSpPr>
          <p:nvPr/>
        </p:nvSpPr>
        <p:spPr bwMode="auto">
          <a:xfrm>
            <a:off x="6629400" y="4722813"/>
            <a:ext cx="2133600" cy="1754187"/>
          </a:xfrm>
          <a:prstGeom prst="rect">
            <a:avLst/>
          </a:prstGeom>
          <a:noFill/>
          <a:ln w="9525">
            <a:noFill/>
            <a:miter lim="800000"/>
            <a:headEnd/>
            <a:tailEnd/>
          </a:ln>
        </p:spPr>
        <p:txBody>
          <a:bodyPr>
            <a:spAutoFit/>
          </a:bodyPr>
          <a:lstStyle/>
          <a:p>
            <a:r>
              <a:rPr lang="en-US"/>
              <a:t>Root causes related to quality attributes are inputs to the reasoning framework</a:t>
            </a:r>
          </a:p>
        </p:txBody>
      </p:sp>
      <p:sp>
        <p:nvSpPr>
          <p:cNvPr id="53256" name="TextBox 8"/>
          <p:cNvSpPr txBox="1">
            <a:spLocks noChangeArrowheads="1"/>
          </p:cNvSpPr>
          <p:nvPr/>
        </p:nvSpPr>
        <p:spPr bwMode="auto">
          <a:xfrm>
            <a:off x="2819400" y="1219200"/>
            <a:ext cx="3733800" cy="523875"/>
          </a:xfrm>
          <a:prstGeom prst="rect">
            <a:avLst/>
          </a:prstGeom>
          <a:noFill/>
          <a:ln w="9525">
            <a:noFill/>
            <a:miter lim="800000"/>
            <a:headEnd/>
            <a:tailEnd/>
          </a:ln>
        </p:spPr>
        <p:txBody>
          <a:bodyPr>
            <a:spAutoFit/>
          </a:bodyPr>
          <a:lstStyle/>
          <a:p>
            <a:r>
              <a:rPr lang="en-US" sz="2800"/>
              <a:t>Initial Safety Analyses</a:t>
            </a:r>
          </a:p>
        </p:txBody>
      </p:sp>
      <p:sp>
        <p:nvSpPr>
          <p:cNvPr id="9" name="TextBox 8"/>
          <p:cNvSpPr txBox="1"/>
          <p:nvPr/>
        </p:nvSpPr>
        <p:spPr>
          <a:xfrm>
            <a:off x="3352800" y="6356350"/>
            <a:ext cx="1351717" cy="369332"/>
          </a:xfrm>
          <a:prstGeom prst="rect">
            <a:avLst/>
          </a:prstGeom>
          <a:noFill/>
        </p:spPr>
        <p:txBody>
          <a:bodyPr wrap="none" rtlCol="0">
            <a:spAutoFit/>
          </a:bodyPr>
          <a:lstStyle/>
          <a:p>
            <a:r>
              <a:rPr lang="en-US" dirty="0" err="1" smtClean="0"/>
              <a:t>Tacksoo</a:t>
            </a:r>
            <a:r>
              <a:rPr lang="en-US" dirty="0" smtClean="0"/>
              <a:t> </a:t>
            </a:r>
            <a:r>
              <a:rPr lang="en-US" dirty="0" err="1" smtClean="0"/>
              <a:t>Im</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OSATE Analyses</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1143000" y="1600200"/>
            <a:ext cx="67056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3200" smtClean="0"/>
              <a:t>Qualitative Reasoning Framework (cont’d)</a:t>
            </a:r>
          </a:p>
        </p:txBody>
      </p:sp>
      <p:graphicFrame>
        <p:nvGraphicFramePr>
          <p:cNvPr id="10" name="Table 9"/>
          <p:cNvGraphicFramePr>
            <a:graphicFrameLocks noGrp="1"/>
          </p:cNvGraphicFramePr>
          <p:nvPr/>
        </p:nvGraphicFramePr>
        <p:xfrm>
          <a:off x="1600200" y="2046288"/>
          <a:ext cx="6096000" cy="2297430"/>
        </p:xfrm>
        <a:graphic>
          <a:graphicData uri="http://schemas.openxmlformats.org/drawingml/2006/table">
            <a:tbl>
              <a:tblPr/>
              <a:tblGrid>
                <a:gridCol w="2133600"/>
                <a:gridCol w="39624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Quality Attribute</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Hazard-affecting events</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Reliability</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Incorrect output is generated</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Availability</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 system element that was supposed to be in service is not ready for use when needed</a:t>
                      </a:r>
                    </a:p>
                  </a:txBody>
                  <a:tcPr horzOverflow="overflow">
                    <a:lnL>
                      <a:noFill/>
                    </a:lnL>
                    <a:lnR>
                      <a:noFill/>
                    </a:lnR>
                    <a:lnT>
                      <a:noFill/>
                    </a:lnT>
                    <a:lnB>
                      <a:noFill/>
                    </a:lnB>
                    <a:lnTlToBr>
                      <a:noFill/>
                    </a:lnTlToBr>
                    <a:lnBlToTr>
                      <a:noFill/>
                    </a:lnBlToTr>
                    <a:solidFill>
                      <a:schemeClr val="bg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Confidentiality</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Information of highly sensitive nature is visible to unauthorized persons</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54287" name="TextBox 10"/>
          <p:cNvSpPr txBox="1">
            <a:spLocks noChangeArrowheads="1"/>
          </p:cNvSpPr>
          <p:nvPr/>
        </p:nvSpPr>
        <p:spPr bwMode="auto">
          <a:xfrm>
            <a:off x="1981200" y="4354513"/>
            <a:ext cx="5562600" cy="369887"/>
          </a:xfrm>
          <a:prstGeom prst="rect">
            <a:avLst/>
          </a:prstGeom>
          <a:noFill/>
          <a:ln w="9525">
            <a:noFill/>
            <a:miter lim="800000"/>
            <a:headEnd/>
            <a:tailEnd/>
          </a:ln>
        </p:spPr>
        <p:txBody>
          <a:bodyPr>
            <a:spAutoFit/>
          </a:bodyPr>
          <a:lstStyle/>
          <a:p>
            <a:r>
              <a:rPr lang="en-US"/>
              <a:t>Example of Quality Attributes that can affect Safety</a:t>
            </a:r>
          </a:p>
        </p:txBody>
      </p:sp>
      <p:sp>
        <p:nvSpPr>
          <p:cNvPr id="54288" name="TextBox 11"/>
          <p:cNvSpPr txBox="1">
            <a:spLocks noChangeArrowheads="1"/>
          </p:cNvSpPr>
          <p:nvPr/>
        </p:nvSpPr>
        <p:spPr bwMode="auto">
          <a:xfrm>
            <a:off x="1219200" y="4843463"/>
            <a:ext cx="6781800" cy="1938337"/>
          </a:xfrm>
          <a:prstGeom prst="rect">
            <a:avLst/>
          </a:prstGeom>
          <a:noFill/>
          <a:ln w="9525">
            <a:noFill/>
            <a:miter lim="800000"/>
            <a:headEnd/>
            <a:tailEnd/>
          </a:ln>
        </p:spPr>
        <p:txBody>
          <a:bodyPr>
            <a:spAutoFit/>
          </a:bodyPr>
          <a:lstStyle/>
          <a:p>
            <a:pPr>
              <a:buFont typeface="Arial" charset="0"/>
              <a:buChar char="•"/>
            </a:pPr>
            <a:r>
              <a:rPr lang="en-US" sz="2000" dirty="0"/>
              <a:t> The architect is responsible for judging which quality attributes are a safety concern for the system under consideration</a:t>
            </a:r>
          </a:p>
          <a:p>
            <a:pPr>
              <a:buFont typeface="Arial" charset="0"/>
              <a:buChar char="•"/>
            </a:pPr>
            <a:endParaRPr lang="en-US" sz="2000" dirty="0"/>
          </a:p>
          <a:p>
            <a:pPr>
              <a:buFont typeface="Arial" charset="0"/>
              <a:buChar char="•"/>
            </a:pPr>
            <a:r>
              <a:rPr lang="en-US" sz="2000" dirty="0"/>
              <a:t> Similar to ATAM (Architecture Trade-off Analysis Method) which relies on domain experts</a:t>
            </a:r>
          </a:p>
        </p:txBody>
      </p:sp>
      <p:sp>
        <p:nvSpPr>
          <p:cNvPr id="54289" name="TextBox 5"/>
          <p:cNvSpPr txBox="1">
            <a:spLocks noChangeArrowheads="1"/>
          </p:cNvSpPr>
          <p:nvPr/>
        </p:nvSpPr>
        <p:spPr bwMode="auto">
          <a:xfrm>
            <a:off x="2362200" y="1371600"/>
            <a:ext cx="4724400" cy="523875"/>
          </a:xfrm>
          <a:prstGeom prst="rect">
            <a:avLst/>
          </a:prstGeom>
          <a:noFill/>
          <a:ln w="9525">
            <a:noFill/>
            <a:miter lim="800000"/>
            <a:headEnd/>
            <a:tailEnd/>
          </a:ln>
        </p:spPr>
        <p:txBody>
          <a:bodyPr>
            <a:spAutoFit/>
          </a:bodyPr>
          <a:lstStyle/>
          <a:p>
            <a:r>
              <a:rPr lang="en-US" sz="2800"/>
              <a:t>Identifying Safety Scenarios</a:t>
            </a:r>
          </a:p>
        </p:txBody>
      </p:sp>
      <p:sp>
        <p:nvSpPr>
          <p:cNvPr id="7" name="TextBox 6"/>
          <p:cNvSpPr txBox="1"/>
          <p:nvPr/>
        </p:nvSpPr>
        <p:spPr>
          <a:xfrm>
            <a:off x="5257800" y="6412468"/>
            <a:ext cx="1351717" cy="369332"/>
          </a:xfrm>
          <a:prstGeom prst="rect">
            <a:avLst/>
          </a:prstGeom>
          <a:noFill/>
        </p:spPr>
        <p:txBody>
          <a:bodyPr wrap="none" rtlCol="0">
            <a:spAutoFit/>
          </a:bodyPr>
          <a:lstStyle/>
          <a:p>
            <a:r>
              <a:rPr lang="en-US" dirty="0" err="1" smtClean="0"/>
              <a:t>Tacksoo</a:t>
            </a:r>
            <a:r>
              <a:rPr lang="en-US" dirty="0" smtClean="0"/>
              <a:t> </a:t>
            </a:r>
            <a:r>
              <a:rPr lang="en-US" dirty="0" err="1" smtClean="0"/>
              <a:t>Im</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3200" smtClean="0"/>
              <a:t>Qualitative Reasoning Framework (cont’d)</a:t>
            </a:r>
          </a:p>
        </p:txBody>
      </p:sp>
      <p:sp>
        <p:nvSpPr>
          <p:cNvPr id="55299" name="TextBox 10"/>
          <p:cNvSpPr txBox="1">
            <a:spLocks noChangeArrowheads="1"/>
          </p:cNvSpPr>
          <p:nvPr/>
        </p:nvSpPr>
        <p:spPr bwMode="auto">
          <a:xfrm>
            <a:off x="1676400" y="5040313"/>
            <a:ext cx="6400800" cy="369887"/>
          </a:xfrm>
          <a:prstGeom prst="rect">
            <a:avLst/>
          </a:prstGeom>
          <a:noFill/>
          <a:ln w="9525">
            <a:noFill/>
            <a:miter lim="800000"/>
            <a:headEnd/>
            <a:tailEnd/>
          </a:ln>
        </p:spPr>
        <p:txBody>
          <a:bodyPr>
            <a:spAutoFit/>
          </a:bodyPr>
          <a:lstStyle/>
          <a:p>
            <a:r>
              <a:rPr lang="en-US"/>
              <a:t>Safety Scenario related to potential confidentiality failure</a:t>
            </a:r>
          </a:p>
        </p:txBody>
      </p:sp>
      <p:sp>
        <p:nvSpPr>
          <p:cNvPr id="55300" name="TextBox 11"/>
          <p:cNvSpPr txBox="1">
            <a:spLocks noChangeArrowheads="1"/>
          </p:cNvSpPr>
          <p:nvPr/>
        </p:nvSpPr>
        <p:spPr bwMode="auto">
          <a:xfrm>
            <a:off x="1143000" y="5534025"/>
            <a:ext cx="7391400" cy="1323975"/>
          </a:xfrm>
          <a:prstGeom prst="rect">
            <a:avLst/>
          </a:prstGeom>
          <a:noFill/>
          <a:ln w="9525">
            <a:noFill/>
            <a:miter lim="800000"/>
            <a:headEnd/>
            <a:tailEnd/>
          </a:ln>
        </p:spPr>
        <p:txBody>
          <a:bodyPr>
            <a:spAutoFit/>
          </a:bodyPr>
          <a:lstStyle/>
          <a:p>
            <a:pPr>
              <a:buFont typeface="Arial" charset="0"/>
              <a:buChar char="•"/>
            </a:pPr>
            <a:r>
              <a:rPr lang="en-US" sz="2000"/>
              <a:t> Faults from the FTA pertaining to QA’s are turned into safety scenarios</a:t>
            </a:r>
          </a:p>
          <a:p>
            <a:pPr>
              <a:buFont typeface="Arial" charset="0"/>
              <a:buChar char="•"/>
            </a:pPr>
            <a:r>
              <a:rPr lang="en-US" sz="2000"/>
              <a:t> Focus on qualities and the dependence on the architecture representation and not on functional req (analytic constraint)</a:t>
            </a:r>
          </a:p>
        </p:txBody>
      </p:sp>
      <p:graphicFrame>
        <p:nvGraphicFramePr>
          <p:cNvPr id="6" name="Table 5"/>
          <p:cNvGraphicFramePr>
            <a:graphicFrameLocks noGrp="1"/>
          </p:cNvGraphicFramePr>
          <p:nvPr/>
        </p:nvGraphicFramePr>
        <p:xfrm>
          <a:off x="1752600" y="1951038"/>
          <a:ext cx="5715000" cy="3078798"/>
        </p:xfrm>
        <a:graphic>
          <a:graphicData uri="http://schemas.openxmlformats.org/drawingml/2006/table">
            <a:tbl>
              <a:tblPr/>
              <a:tblGrid>
                <a:gridCol w="2514600"/>
                <a:gridCol w="3200400"/>
              </a:tblGrid>
              <a:tr h="212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Stimulus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Access of confidential data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Source of the Stimulus: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Unauthorized user</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Environment: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Normal mode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Artifact: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Personal Data of User</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Response: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End user’s personal data is accessed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681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Response Measure: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The loss of privacy the user experiences due to the unauthorized access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bl>
          </a:graphicData>
        </a:graphic>
      </p:graphicFrame>
      <p:sp>
        <p:nvSpPr>
          <p:cNvPr id="55324" name="TextBox 6"/>
          <p:cNvSpPr txBox="1">
            <a:spLocks noChangeArrowheads="1"/>
          </p:cNvSpPr>
          <p:nvPr/>
        </p:nvSpPr>
        <p:spPr bwMode="auto">
          <a:xfrm>
            <a:off x="2286000" y="1295400"/>
            <a:ext cx="4953000" cy="523875"/>
          </a:xfrm>
          <a:prstGeom prst="rect">
            <a:avLst/>
          </a:prstGeom>
          <a:noFill/>
          <a:ln w="9525">
            <a:noFill/>
            <a:miter lim="800000"/>
            <a:headEnd/>
            <a:tailEnd/>
          </a:ln>
        </p:spPr>
        <p:txBody>
          <a:bodyPr>
            <a:spAutoFit/>
          </a:bodyPr>
          <a:lstStyle/>
          <a:p>
            <a:r>
              <a:rPr lang="en-US" sz="2800"/>
              <a:t>Translate into Safety Scenario</a:t>
            </a:r>
          </a:p>
        </p:txBody>
      </p:sp>
      <p:sp>
        <p:nvSpPr>
          <p:cNvPr id="7" name="TextBox 6"/>
          <p:cNvSpPr txBox="1"/>
          <p:nvPr/>
        </p:nvSpPr>
        <p:spPr>
          <a:xfrm>
            <a:off x="7612812" y="4855647"/>
            <a:ext cx="1351717" cy="369332"/>
          </a:xfrm>
          <a:prstGeom prst="rect">
            <a:avLst/>
          </a:prstGeom>
          <a:noFill/>
        </p:spPr>
        <p:txBody>
          <a:bodyPr wrap="none" rtlCol="0">
            <a:spAutoFit/>
          </a:bodyPr>
          <a:lstStyle/>
          <a:p>
            <a:r>
              <a:rPr lang="en-US" dirty="0" err="1" smtClean="0"/>
              <a:t>Tacksoo</a:t>
            </a:r>
            <a:r>
              <a:rPr lang="en-US" dirty="0" smtClean="0"/>
              <a:t> </a:t>
            </a:r>
            <a:r>
              <a:rPr lang="en-US" dirty="0" err="1" smtClean="0"/>
              <a:t>Im</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3200" dirty="0" smtClean="0"/>
              <a:t>Qualitative Reasoning Framework (cont’d)</a:t>
            </a:r>
          </a:p>
        </p:txBody>
      </p:sp>
      <p:sp>
        <p:nvSpPr>
          <p:cNvPr id="56323" name="Rectangle 3"/>
          <p:cNvSpPr>
            <a:spLocks noGrp="1" noChangeArrowheads="1"/>
          </p:cNvSpPr>
          <p:nvPr>
            <p:ph idx="1"/>
          </p:nvPr>
        </p:nvSpPr>
        <p:spPr>
          <a:xfrm>
            <a:off x="457200" y="2179638"/>
            <a:ext cx="8382000" cy="4525962"/>
          </a:xfrm>
        </p:spPr>
        <p:txBody>
          <a:bodyPr/>
          <a:lstStyle/>
          <a:p>
            <a:pPr eaLnBrk="1" hangingPunct="1"/>
            <a:r>
              <a:rPr lang="en-US" sz="2800" dirty="0" smtClean="0"/>
              <a:t>Semantic matching of words in the description of a safety scenario, such as fault, missed deadline, is used to map safety to other quality attributes</a:t>
            </a:r>
          </a:p>
          <a:p>
            <a:pPr eaLnBrk="1" hangingPunct="1"/>
            <a:r>
              <a:rPr lang="en-US" sz="2800" dirty="0" smtClean="0"/>
              <a:t>Any extra information to calculate the scenario is acquired and the target reasoning framework is applied</a:t>
            </a:r>
          </a:p>
          <a:p>
            <a:pPr eaLnBrk="1" hangingPunct="1"/>
            <a:r>
              <a:rPr lang="en-US" sz="2800" dirty="0" smtClean="0"/>
              <a:t>Since the outcome of the analysis tells us that the scenarios have reached a threshold, we use the term “</a:t>
            </a:r>
            <a:r>
              <a:rPr lang="en-US" sz="2800" dirty="0" err="1" smtClean="0"/>
              <a:t>satisficed</a:t>
            </a:r>
            <a:r>
              <a:rPr lang="en-US" sz="2800" dirty="0" smtClean="0"/>
              <a:t>”</a:t>
            </a:r>
          </a:p>
          <a:p>
            <a:pPr eaLnBrk="1" hangingPunct="1"/>
            <a:endParaRPr lang="en-US" sz="2800" dirty="0" smtClean="0"/>
          </a:p>
          <a:p>
            <a:pPr eaLnBrk="1" hangingPunct="1"/>
            <a:endParaRPr lang="en-US" sz="2800" dirty="0" smtClean="0"/>
          </a:p>
        </p:txBody>
      </p:sp>
      <p:sp>
        <p:nvSpPr>
          <p:cNvPr id="56324" name="Slide Number Placeholder 4"/>
          <p:cNvSpPr>
            <a:spLocks noGrp="1"/>
          </p:cNvSpPr>
          <p:nvPr>
            <p:ph type="sldNum" sz="quarter" idx="12"/>
          </p:nvPr>
        </p:nvSpPr>
        <p:spPr bwMode="auto">
          <a:noFill/>
          <a:ln>
            <a:miter lim="800000"/>
            <a:headEnd/>
            <a:tailEnd/>
          </a:ln>
        </p:spPr>
        <p:txBody>
          <a:bodyPr/>
          <a:lstStyle/>
          <a:p>
            <a:fld id="{7C79559F-14CE-4539-8334-6D41CECD9AB8}" type="slidenum">
              <a:rPr lang="en-US"/>
              <a:pPr/>
              <a:t>32</a:t>
            </a:fld>
            <a:endParaRPr lang="en-US"/>
          </a:p>
        </p:txBody>
      </p:sp>
      <p:sp>
        <p:nvSpPr>
          <p:cNvPr id="56325" name="TextBox 5"/>
          <p:cNvSpPr txBox="1">
            <a:spLocks noChangeArrowheads="1"/>
          </p:cNvSpPr>
          <p:nvPr/>
        </p:nvSpPr>
        <p:spPr bwMode="auto">
          <a:xfrm>
            <a:off x="2667000" y="1447800"/>
            <a:ext cx="4343400" cy="523875"/>
          </a:xfrm>
          <a:prstGeom prst="rect">
            <a:avLst/>
          </a:prstGeom>
          <a:noFill/>
          <a:ln w="9525">
            <a:noFill/>
            <a:miter lim="800000"/>
            <a:headEnd/>
            <a:tailEnd/>
          </a:ln>
        </p:spPr>
        <p:txBody>
          <a:bodyPr>
            <a:spAutoFit/>
          </a:bodyPr>
          <a:lstStyle/>
          <a:p>
            <a:r>
              <a:rPr lang="en-US" sz="2800"/>
              <a:t>Analytic Theory for Safety</a:t>
            </a:r>
          </a:p>
        </p:txBody>
      </p:sp>
      <p:sp>
        <p:nvSpPr>
          <p:cNvPr id="6" name="TextBox 5"/>
          <p:cNvSpPr txBox="1"/>
          <p:nvPr/>
        </p:nvSpPr>
        <p:spPr>
          <a:xfrm>
            <a:off x="3352800" y="6356350"/>
            <a:ext cx="1351717" cy="369332"/>
          </a:xfrm>
          <a:prstGeom prst="rect">
            <a:avLst/>
          </a:prstGeom>
          <a:noFill/>
        </p:spPr>
        <p:txBody>
          <a:bodyPr wrap="none" rtlCol="0">
            <a:spAutoFit/>
          </a:bodyPr>
          <a:lstStyle/>
          <a:p>
            <a:r>
              <a:rPr lang="en-US" dirty="0" err="1" smtClean="0"/>
              <a:t>Tacksoo</a:t>
            </a:r>
            <a:r>
              <a:rPr lang="en-US" dirty="0" smtClean="0"/>
              <a:t> </a:t>
            </a:r>
            <a:r>
              <a:rPr lang="en-US" dirty="0" err="1" smtClean="0"/>
              <a:t>Im</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3200" smtClean="0"/>
              <a:t>Qualitative Reasoning Framework (cont’d)</a:t>
            </a:r>
          </a:p>
        </p:txBody>
      </p:sp>
      <p:sp>
        <p:nvSpPr>
          <p:cNvPr id="57347" name="TextBox 10"/>
          <p:cNvSpPr txBox="1">
            <a:spLocks noChangeArrowheads="1"/>
          </p:cNvSpPr>
          <p:nvPr/>
        </p:nvSpPr>
        <p:spPr bwMode="auto">
          <a:xfrm>
            <a:off x="1371600" y="1306513"/>
            <a:ext cx="7010400" cy="369887"/>
          </a:xfrm>
          <a:prstGeom prst="rect">
            <a:avLst/>
          </a:prstGeom>
          <a:noFill/>
          <a:ln w="9525">
            <a:noFill/>
            <a:miter lim="800000"/>
            <a:headEnd/>
            <a:tailEnd/>
          </a:ln>
        </p:spPr>
        <p:txBody>
          <a:bodyPr>
            <a:spAutoFit/>
          </a:bodyPr>
          <a:lstStyle/>
          <a:p>
            <a:r>
              <a:rPr lang="en-US"/>
              <a:t>Confidentiality scenario after mapping from the safety scenario</a:t>
            </a:r>
          </a:p>
        </p:txBody>
      </p:sp>
      <p:sp>
        <p:nvSpPr>
          <p:cNvPr id="57348" name="TextBox 11"/>
          <p:cNvSpPr txBox="1">
            <a:spLocks noChangeArrowheads="1"/>
          </p:cNvSpPr>
          <p:nvPr/>
        </p:nvSpPr>
        <p:spPr bwMode="auto">
          <a:xfrm>
            <a:off x="1066800" y="4919663"/>
            <a:ext cx="7391400" cy="1938337"/>
          </a:xfrm>
          <a:prstGeom prst="rect">
            <a:avLst/>
          </a:prstGeom>
          <a:noFill/>
          <a:ln w="9525">
            <a:noFill/>
            <a:miter lim="800000"/>
            <a:headEnd/>
            <a:tailEnd/>
          </a:ln>
        </p:spPr>
        <p:txBody>
          <a:bodyPr>
            <a:spAutoFit/>
          </a:bodyPr>
          <a:lstStyle/>
          <a:p>
            <a:pPr>
              <a:buFont typeface="Arial" charset="0"/>
              <a:buChar char="•"/>
            </a:pPr>
            <a:r>
              <a:rPr lang="en-US" sz="2000"/>
              <a:t> Safety scenarios are transformed into framework specific forms </a:t>
            </a:r>
          </a:p>
          <a:p>
            <a:pPr>
              <a:buFont typeface="Arial" charset="0"/>
              <a:buChar char="•"/>
            </a:pPr>
            <a:r>
              <a:rPr lang="en-US" sz="2000"/>
              <a:t> Mapping to confidentiality scenario because of the word “unauthorized”</a:t>
            </a:r>
          </a:p>
          <a:p>
            <a:pPr>
              <a:buFont typeface="Arial" charset="0"/>
              <a:buChar char="•"/>
            </a:pPr>
            <a:r>
              <a:rPr lang="en-US" sz="2000"/>
              <a:t> Architect provides the stimulus, response, and response measure goal for the new scenario</a:t>
            </a:r>
          </a:p>
        </p:txBody>
      </p:sp>
      <p:graphicFrame>
        <p:nvGraphicFramePr>
          <p:cNvPr id="7" name="Table 6"/>
          <p:cNvGraphicFramePr>
            <a:graphicFrameLocks noGrp="1"/>
          </p:cNvGraphicFramePr>
          <p:nvPr/>
        </p:nvGraphicFramePr>
        <p:xfrm>
          <a:off x="990600" y="1766888"/>
          <a:ext cx="7315200" cy="3110548"/>
        </p:xfrm>
        <a:graphic>
          <a:graphicData uri="http://schemas.openxmlformats.org/drawingml/2006/table">
            <a:tbl>
              <a:tblPr/>
              <a:tblGrid>
                <a:gridCol w="3490913"/>
                <a:gridCol w="3824287"/>
              </a:tblGrid>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Stimulus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Attempt to read CTAS user’s social security number</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Source of the Stimulus: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Unauthorized person</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Environment: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End user’s hand-held CTAS device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Artifact: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CTAS database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Response: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The social security number is read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Response Measure: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The amount of physical harm that comes to the user whose SS number was read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bl>
          </a:graphicData>
        </a:graphic>
      </p:graphicFrame>
      <p:sp>
        <p:nvSpPr>
          <p:cNvPr id="6" name="TextBox 5"/>
          <p:cNvSpPr txBox="1"/>
          <p:nvPr/>
        </p:nvSpPr>
        <p:spPr>
          <a:xfrm>
            <a:off x="5943600" y="6488668"/>
            <a:ext cx="1351717" cy="369332"/>
          </a:xfrm>
          <a:prstGeom prst="rect">
            <a:avLst/>
          </a:prstGeom>
          <a:noFill/>
        </p:spPr>
        <p:txBody>
          <a:bodyPr wrap="none" rtlCol="0">
            <a:spAutoFit/>
          </a:bodyPr>
          <a:lstStyle/>
          <a:p>
            <a:r>
              <a:rPr lang="en-US" dirty="0" err="1" smtClean="0"/>
              <a:t>Tacksoo</a:t>
            </a:r>
            <a:r>
              <a:rPr lang="en-US" dirty="0" smtClean="0"/>
              <a:t> </a:t>
            </a:r>
            <a:r>
              <a:rPr lang="en-US" dirty="0" err="1" smtClean="0"/>
              <a:t>Im</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z="3200" smtClean="0"/>
              <a:t>Qualitative Reasoning Framework (cont’d)</a:t>
            </a:r>
          </a:p>
        </p:txBody>
      </p:sp>
      <p:sp>
        <p:nvSpPr>
          <p:cNvPr id="58371" name="Slide Number Placeholder 3"/>
          <p:cNvSpPr>
            <a:spLocks noGrp="1"/>
          </p:cNvSpPr>
          <p:nvPr>
            <p:ph type="sldNum" sz="quarter" idx="12"/>
          </p:nvPr>
        </p:nvSpPr>
        <p:spPr bwMode="auto">
          <a:noFill/>
          <a:ln>
            <a:miter lim="800000"/>
            <a:headEnd/>
            <a:tailEnd/>
          </a:ln>
        </p:spPr>
        <p:txBody>
          <a:bodyPr/>
          <a:lstStyle/>
          <a:p>
            <a:fld id="{566E00DA-667E-4308-B582-5874EDBFFD70}" type="slidenum">
              <a:rPr lang="en-US"/>
              <a:pPr/>
              <a:t>34</a:t>
            </a:fld>
            <a:endParaRPr lang="en-US"/>
          </a:p>
        </p:txBody>
      </p:sp>
      <p:sp>
        <p:nvSpPr>
          <p:cNvPr id="8" name="Rectangle 7"/>
          <p:cNvSpPr>
            <a:spLocks noChangeArrowheads="1"/>
          </p:cNvSpPr>
          <p:nvPr/>
        </p:nvSpPr>
        <p:spPr bwMode="auto">
          <a:xfrm>
            <a:off x="1219200" y="2438400"/>
            <a:ext cx="2590800" cy="2362200"/>
          </a:xfrm>
          <a:prstGeom prst="rect">
            <a:avLst/>
          </a:prstGeom>
          <a:noFill/>
          <a:ln w="9525">
            <a:solidFill>
              <a:schemeClr val="tx1"/>
            </a:solidFill>
            <a:prstDash val="dash"/>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9" name="Snip Single Corner Rectangle 8"/>
          <p:cNvSpPr>
            <a:spLocks noChangeArrowheads="1"/>
          </p:cNvSpPr>
          <p:nvPr/>
        </p:nvSpPr>
        <p:spPr bwMode="auto">
          <a:xfrm>
            <a:off x="1905000" y="2971800"/>
            <a:ext cx="1219200" cy="1066800"/>
          </a:xfrm>
          <a:custGeom>
            <a:avLst/>
            <a:gdLst>
              <a:gd name="T0" fmla="*/ 1219200 w 1219200"/>
              <a:gd name="T1" fmla="*/ 533400 h 1066800"/>
              <a:gd name="T2" fmla="*/ 609600 w 1219200"/>
              <a:gd name="T3" fmla="*/ 1066800 h 1066800"/>
              <a:gd name="T4" fmla="*/ 0 w 1219200"/>
              <a:gd name="T5" fmla="*/ 533400 h 1066800"/>
              <a:gd name="T6" fmla="*/ 609600 w 1219200"/>
              <a:gd name="T7" fmla="*/ 0 h 1066800"/>
              <a:gd name="T8" fmla="*/ 0 60000 65536"/>
              <a:gd name="T9" fmla="*/ 1 60000 65536"/>
              <a:gd name="T10" fmla="*/ 2 60000 65536"/>
              <a:gd name="T11" fmla="*/ 3 60000 65536"/>
              <a:gd name="T12" fmla="*/ 0 w 1219200"/>
              <a:gd name="T13" fmla="*/ 88902 h 1066800"/>
              <a:gd name="T14" fmla="*/ 1130298 w 1219200"/>
              <a:gd name="T15" fmla="*/ 1066800 h 1066800"/>
            </a:gdLst>
            <a:ahLst/>
            <a:cxnLst>
              <a:cxn ang="T8">
                <a:pos x="T0" y="T1"/>
              </a:cxn>
              <a:cxn ang="T9">
                <a:pos x="T2" y="T3"/>
              </a:cxn>
              <a:cxn ang="T10">
                <a:pos x="T4" y="T5"/>
              </a:cxn>
              <a:cxn ang="T11">
                <a:pos x="T6" y="T7"/>
              </a:cxn>
            </a:cxnLst>
            <a:rect l="T12" t="T13" r="T14" b="T15"/>
            <a:pathLst>
              <a:path w="1219200" h="1066800">
                <a:moveTo>
                  <a:pt x="0" y="0"/>
                </a:moveTo>
                <a:lnTo>
                  <a:pt x="1041396" y="0"/>
                </a:lnTo>
                <a:lnTo>
                  <a:pt x="1219200" y="177804"/>
                </a:lnTo>
                <a:lnTo>
                  <a:pt x="1219200" y="1066800"/>
                </a:lnTo>
                <a:lnTo>
                  <a:pt x="0" y="1066800"/>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a:solidFill>
                  <a:srgbClr val="FFFFFF"/>
                </a:solidFill>
                <a:latin typeface="Calibri" charset="0"/>
              </a:rPr>
              <a:t>Safety</a:t>
            </a:r>
          </a:p>
          <a:p>
            <a:pPr algn="ctr">
              <a:defRPr/>
            </a:pPr>
            <a:r>
              <a:rPr lang="en-US">
                <a:solidFill>
                  <a:srgbClr val="FFFFFF"/>
                </a:solidFill>
                <a:latin typeface="Calibri" charset="0"/>
              </a:rPr>
              <a:t>Scenario</a:t>
            </a:r>
          </a:p>
        </p:txBody>
      </p:sp>
      <p:sp>
        <p:nvSpPr>
          <p:cNvPr id="58374" name="TextBox 9"/>
          <p:cNvSpPr txBox="1">
            <a:spLocks noChangeArrowheads="1"/>
          </p:cNvSpPr>
          <p:nvPr/>
        </p:nvSpPr>
        <p:spPr bwMode="auto">
          <a:xfrm>
            <a:off x="1295400" y="4419600"/>
            <a:ext cx="2514600" cy="307975"/>
          </a:xfrm>
          <a:prstGeom prst="rect">
            <a:avLst/>
          </a:prstGeom>
          <a:noFill/>
          <a:ln w="9525">
            <a:noFill/>
            <a:miter lim="800000"/>
            <a:headEnd/>
            <a:tailEnd/>
          </a:ln>
        </p:spPr>
        <p:txBody>
          <a:bodyPr>
            <a:spAutoFit/>
          </a:bodyPr>
          <a:lstStyle/>
          <a:p>
            <a:r>
              <a:rPr lang="en-US" sz="1400"/>
              <a:t>Safety reasoning framework</a:t>
            </a:r>
          </a:p>
        </p:txBody>
      </p:sp>
      <p:sp>
        <p:nvSpPr>
          <p:cNvPr id="11" name="Rectangle 10"/>
          <p:cNvSpPr>
            <a:spLocks noChangeArrowheads="1"/>
          </p:cNvSpPr>
          <p:nvPr/>
        </p:nvSpPr>
        <p:spPr bwMode="auto">
          <a:xfrm>
            <a:off x="5181600" y="1371600"/>
            <a:ext cx="2590800" cy="2362200"/>
          </a:xfrm>
          <a:prstGeom prst="rect">
            <a:avLst/>
          </a:prstGeom>
          <a:noFill/>
          <a:ln w="9525">
            <a:solidFill>
              <a:schemeClr val="tx1"/>
            </a:solidFill>
            <a:prstDash val="dash"/>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12" name="Snip Single Corner Rectangle 11"/>
          <p:cNvSpPr>
            <a:spLocks noChangeArrowheads="1"/>
          </p:cNvSpPr>
          <p:nvPr/>
        </p:nvSpPr>
        <p:spPr bwMode="auto">
          <a:xfrm>
            <a:off x="5867400" y="1905000"/>
            <a:ext cx="1219200" cy="1066800"/>
          </a:xfrm>
          <a:custGeom>
            <a:avLst/>
            <a:gdLst>
              <a:gd name="T0" fmla="*/ 1219200 w 1219200"/>
              <a:gd name="T1" fmla="*/ 533400 h 1066800"/>
              <a:gd name="T2" fmla="*/ 609600 w 1219200"/>
              <a:gd name="T3" fmla="*/ 1066800 h 1066800"/>
              <a:gd name="T4" fmla="*/ 0 w 1219200"/>
              <a:gd name="T5" fmla="*/ 533400 h 1066800"/>
              <a:gd name="T6" fmla="*/ 609600 w 1219200"/>
              <a:gd name="T7" fmla="*/ 0 h 1066800"/>
              <a:gd name="T8" fmla="*/ 0 60000 65536"/>
              <a:gd name="T9" fmla="*/ 1 60000 65536"/>
              <a:gd name="T10" fmla="*/ 2 60000 65536"/>
              <a:gd name="T11" fmla="*/ 3 60000 65536"/>
              <a:gd name="T12" fmla="*/ 0 w 1219200"/>
              <a:gd name="T13" fmla="*/ 88902 h 1066800"/>
              <a:gd name="T14" fmla="*/ 1130298 w 1219200"/>
              <a:gd name="T15" fmla="*/ 1066800 h 1066800"/>
            </a:gdLst>
            <a:ahLst/>
            <a:cxnLst>
              <a:cxn ang="T8">
                <a:pos x="T0" y="T1"/>
              </a:cxn>
              <a:cxn ang="T9">
                <a:pos x="T2" y="T3"/>
              </a:cxn>
              <a:cxn ang="T10">
                <a:pos x="T4" y="T5"/>
              </a:cxn>
              <a:cxn ang="T11">
                <a:pos x="T6" y="T7"/>
              </a:cxn>
            </a:cxnLst>
            <a:rect l="T12" t="T13" r="T14" b="T15"/>
            <a:pathLst>
              <a:path w="1219200" h="1066800">
                <a:moveTo>
                  <a:pt x="0" y="0"/>
                </a:moveTo>
                <a:lnTo>
                  <a:pt x="1041396" y="0"/>
                </a:lnTo>
                <a:lnTo>
                  <a:pt x="1219200" y="177804"/>
                </a:lnTo>
                <a:lnTo>
                  <a:pt x="1219200" y="1066800"/>
                </a:lnTo>
                <a:lnTo>
                  <a:pt x="0" y="1066800"/>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a:solidFill>
                  <a:srgbClr val="FFFFFF"/>
                </a:solidFill>
                <a:latin typeface="Calibri" charset="0"/>
              </a:rPr>
              <a:t>Usability</a:t>
            </a:r>
          </a:p>
          <a:p>
            <a:pPr algn="ctr">
              <a:defRPr/>
            </a:pPr>
            <a:r>
              <a:rPr lang="en-US">
                <a:solidFill>
                  <a:srgbClr val="FFFFFF"/>
                </a:solidFill>
                <a:latin typeface="Calibri" charset="0"/>
              </a:rPr>
              <a:t>Scenario</a:t>
            </a:r>
          </a:p>
        </p:txBody>
      </p:sp>
      <p:sp>
        <p:nvSpPr>
          <p:cNvPr id="58377" name="TextBox 12"/>
          <p:cNvSpPr txBox="1">
            <a:spLocks noChangeArrowheads="1"/>
          </p:cNvSpPr>
          <p:nvPr/>
        </p:nvSpPr>
        <p:spPr bwMode="auto">
          <a:xfrm>
            <a:off x="5410200" y="3200400"/>
            <a:ext cx="2514600" cy="523875"/>
          </a:xfrm>
          <a:prstGeom prst="rect">
            <a:avLst/>
          </a:prstGeom>
          <a:noFill/>
          <a:ln w="9525">
            <a:noFill/>
            <a:miter lim="800000"/>
            <a:headEnd/>
            <a:tailEnd/>
          </a:ln>
        </p:spPr>
        <p:txBody>
          <a:bodyPr>
            <a:spAutoFit/>
          </a:bodyPr>
          <a:lstStyle/>
          <a:p>
            <a:r>
              <a:rPr lang="en-US" sz="1400"/>
              <a:t>Usability reasoning framework</a:t>
            </a:r>
          </a:p>
        </p:txBody>
      </p:sp>
      <p:sp>
        <p:nvSpPr>
          <p:cNvPr id="14" name="Rectangle 13"/>
          <p:cNvSpPr>
            <a:spLocks noChangeArrowheads="1"/>
          </p:cNvSpPr>
          <p:nvPr/>
        </p:nvSpPr>
        <p:spPr bwMode="auto">
          <a:xfrm>
            <a:off x="5181600" y="4191000"/>
            <a:ext cx="2590800" cy="2362200"/>
          </a:xfrm>
          <a:prstGeom prst="rect">
            <a:avLst/>
          </a:prstGeom>
          <a:noFill/>
          <a:ln w="9525">
            <a:solidFill>
              <a:schemeClr val="tx1"/>
            </a:solidFill>
            <a:prstDash val="dash"/>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15" name="Snip Single Corner Rectangle 14"/>
          <p:cNvSpPr>
            <a:spLocks noChangeArrowheads="1"/>
          </p:cNvSpPr>
          <p:nvPr/>
        </p:nvSpPr>
        <p:spPr bwMode="auto">
          <a:xfrm>
            <a:off x="5715000" y="4648200"/>
            <a:ext cx="1676400" cy="1066800"/>
          </a:xfrm>
          <a:custGeom>
            <a:avLst/>
            <a:gdLst>
              <a:gd name="T0" fmla="*/ 1676400 w 1676400"/>
              <a:gd name="T1" fmla="*/ 533400 h 1066800"/>
              <a:gd name="T2" fmla="*/ 838200 w 1676400"/>
              <a:gd name="T3" fmla="*/ 1066800 h 1066800"/>
              <a:gd name="T4" fmla="*/ 0 w 1676400"/>
              <a:gd name="T5" fmla="*/ 533400 h 1066800"/>
              <a:gd name="T6" fmla="*/ 838200 w 1676400"/>
              <a:gd name="T7" fmla="*/ 0 h 1066800"/>
              <a:gd name="T8" fmla="*/ 0 60000 65536"/>
              <a:gd name="T9" fmla="*/ 1 60000 65536"/>
              <a:gd name="T10" fmla="*/ 2 60000 65536"/>
              <a:gd name="T11" fmla="*/ 3 60000 65536"/>
              <a:gd name="T12" fmla="*/ 0 w 1676400"/>
              <a:gd name="T13" fmla="*/ 88902 h 1066800"/>
              <a:gd name="T14" fmla="*/ 1587498 w 1676400"/>
              <a:gd name="T15" fmla="*/ 1066800 h 1066800"/>
            </a:gdLst>
            <a:ahLst/>
            <a:cxnLst>
              <a:cxn ang="T8">
                <a:pos x="T0" y="T1"/>
              </a:cxn>
              <a:cxn ang="T9">
                <a:pos x="T2" y="T3"/>
              </a:cxn>
              <a:cxn ang="T10">
                <a:pos x="T4" y="T5"/>
              </a:cxn>
              <a:cxn ang="T11">
                <a:pos x="T6" y="T7"/>
              </a:cxn>
            </a:cxnLst>
            <a:rect l="T12" t="T13" r="T14" b="T15"/>
            <a:pathLst>
              <a:path w="1676400" h="1066800">
                <a:moveTo>
                  <a:pt x="0" y="0"/>
                </a:moveTo>
                <a:lnTo>
                  <a:pt x="1498596" y="0"/>
                </a:lnTo>
                <a:lnTo>
                  <a:pt x="1676400" y="177804"/>
                </a:lnTo>
                <a:lnTo>
                  <a:pt x="1676400" y="1066800"/>
                </a:lnTo>
                <a:lnTo>
                  <a:pt x="0" y="1066800"/>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a:solidFill>
                  <a:srgbClr val="FFFFFF"/>
                </a:solidFill>
                <a:latin typeface="Calibri" charset="0"/>
              </a:rPr>
              <a:t>Confidentiality</a:t>
            </a:r>
          </a:p>
          <a:p>
            <a:pPr algn="ctr">
              <a:defRPr/>
            </a:pPr>
            <a:r>
              <a:rPr lang="en-US">
                <a:solidFill>
                  <a:srgbClr val="FFFFFF"/>
                </a:solidFill>
                <a:latin typeface="Calibri" charset="0"/>
              </a:rPr>
              <a:t>Scenario</a:t>
            </a:r>
          </a:p>
        </p:txBody>
      </p:sp>
      <p:sp>
        <p:nvSpPr>
          <p:cNvPr id="58380" name="TextBox 15"/>
          <p:cNvSpPr txBox="1">
            <a:spLocks noChangeArrowheads="1"/>
          </p:cNvSpPr>
          <p:nvPr/>
        </p:nvSpPr>
        <p:spPr bwMode="auto">
          <a:xfrm>
            <a:off x="5257800" y="6019800"/>
            <a:ext cx="2514600" cy="523875"/>
          </a:xfrm>
          <a:prstGeom prst="rect">
            <a:avLst/>
          </a:prstGeom>
          <a:noFill/>
          <a:ln w="9525">
            <a:noFill/>
            <a:miter lim="800000"/>
            <a:headEnd/>
            <a:tailEnd/>
          </a:ln>
        </p:spPr>
        <p:txBody>
          <a:bodyPr>
            <a:spAutoFit/>
          </a:bodyPr>
          <a:lstStyle/>
          <a:p>
            <a:r>
              <a:rPr lang="en-US" sz="1400"/>
              <a:t>Confidentiality reasoning framework</a:t>
            </a:r>
          </a:p>
        </p:txBody>
      </p:sp>
      <p:cxnSp>
        <p:nvCxnSpPr>
          <p:cNvPr id="21" name="Curved Connector 20"/>
          <p:cNvCxnSpPr>
            <a:cxnSpLocks noChangeShapeType="1"/>
            <a:stCxn id="12" idx="2"/>
          </p:cNvCxnSpPr>
          <p:nvPr/>
        </p:nvCxnSpPr>
        <p:spPr bwMode="auto">
          <a:xfrm rot="10800000" flipV="1">
            <a:off x="2514600" y="2438400"/>
            <a:ext cx="3352800" cy="533400"/>
          </a:xfrm>
          <a:prstGeom prst="curvedConnector3">
            <a:avLst>
              <a:gd name="adj1" fmla="val 99069"/>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35" name="Straight Arrow Connector 34"/>
          <p:cNvCxnSpPr>
            <a:cxnSpLocks noChangeShapeType="1"/>
            <a:stCxn id="9" idx="0"/>
            <a:endCxn id="12" idx="2"/>
          </p:cNvCxnSpPr>
          <p:nvPr/>
        </p:nvCxnSpPr>
        <p:spPr bwMode="auto">
          <a:xfrm flipV="1">
            <a:off x="3124200" y="2438400"/>
            <a:ext cx="2743200" cy="10668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37" name="Straight Arrow Connector 36"/>
          <p:cNvCxnSpPr>
            <a:cxnSpLocks noChangeShapeType="1"/>
            <a:stCxn id="9" idx="0"/>
            <a:endCxn id="15" idx="2"/>
          </p:cNvCxnSpPr>
          <p:nvPr/>
        </p:nvCxnSpPr>
        <p:spPr bwMode="auto">
          <a:xfrm>
            <a:off x="3124200" y="3505200"/>
            <a:ext cx="2590800" cy="16764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39" name="Curved Connector 38"/>
          <p:cNvCxnSpPr>
            <a:cxnSpLocks noChangeShapeType="1"/>
            <a:stCxn id="15" idx="1"/>
            <a:endCxn id="9" idx="1"/>
          </p:cNvCxnSpPr>
          <p:nvPr/>
        </p:nvCxnSpPr>
        <p:spPr bwMode="auto">
          <a:xfrm rot="5400000" flipH="1">
            <a:off x="3695700" y="2857500"/>
            <a:ext cx="1676400" cy="4038600"/>
          </a:xfrm>
          <a:prstGeom prst="curvedConnector3">
            <a:avLst>
              <a:gd name="adj1" fmla="val -13634"/>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58385" name="TextBox 16"/>
          <p:cNvSpPr txBox="1">
            <a:spLocks noChangeArrowheads="1"/>
          </p:cNvSpPr>
          <p:nvPr/>
        </p:nvSpPr>
        <p:spPr bwMode="auto">
          <a:xfrm>
            <a:off x="3962400" y="2133600"/>
            <a:ext cx="1143000" cy="276225"/>
          </a:xfrm>
          <a:prstGeom prst="rect">
            <a:avLst/>
          </a:prstGeom>
          <a:noFill/>
          <a:ln w="9525">
            <a:noFill/>
            <a:miter lim="800000"/>
            <a:headEnd/>
            <a:tailEnd/>
          </a:ln>
        </p:spPr>
        <p:txBody>
          <a:bodyPr>
            <a:spAutoFit/>
          </a:bodyPr>
          <a:lstStyle/>
          <a:p>
            <a:r>
              <a:rPr lang="en-US" sz="1200"/>
              <a:t>Satisficed y/n</a:t>
            </a:r>
          </a:p>
        </p:txBody>
      </p:sp>
      <p:sp>
        <p:nvSpPr>
          <p:cNvPr id="58386" name="TextBox 17"/>
          <p:cNvSpPr txBox="1">
            <a:spLocks noChangeArrowheads="1"/>
          </p:cNvSpPr>
          <p:nvPr/>
        </p:nvSpPr>
        <p:spPr bwMode="auto">
          <a:xfrm>
            <a:off x="3733800" y="6019800"/>
            <a:ext cx="1143000" cy="276225"/>
          </a:xfrm>
          <a:prstGeom prst="rect">
            <a:avLst/>
          </a:prstGeom>
          <a:noFill/>
          <a:ln w="9525">
            <a:noFill/>
            <a:miter lim="800000"/>
            <a:headEnd/>
            <a:tailEnd/>
          </a:ln>
        </p:spPr>
        <p:txBody>
          <a:bodyPr>
            <a:spAutoFit/>
          </a:bodyPr>
          <a:lstStyle/>
          <a:p>
            <a:r>
              <a:rPr lang="en-US" sz="1200"/>
              <a:t>Satisficed y/n</a:t>
            </a:r>
          </a:p>
        </p:txBody>
      </p:sp>
      <p:sp>
        <p:nvSpPr>
          <p:cNvPr id="58387" name="TextBox 18"/>
          <p:cNvSpPr txBox="1">
            <a:spLocks noChangeArrowheads="1"/>
          </p:cNvSpPr>
          <p:nvPr/>
        </p:nvSpPr>
        <p:spPr bwMode="auto">
          <a:xfrm>
            <a:off x="4038600" y="3200400"/>
            <a:ext cx="1143000" cy="461963"/>
          </a:xfrm>
          <a:prstGeom prst="rect">
            <a:avLst/>
          </a:prstGeom>
          <a:noFill/>
          <a:ln w="9525">
            <a:noFill/>
            <a:miter lim="800000"/>
            <a:headEnd/>
            <a:tailEnd/>
          </a:ln>
        </p:spPr>
        <p:txBody>
          <a:bodyPr>
            <a:spAutoFit/>
          </a:bodyPr>
          <a:lstStyle/>
          <a:p>
            <a:r>
              <a:rPr lang="en-US" sz="1200"/>
              <a:t>Add usability parameters</a:t>
            </a:r>
          </a:p>
        </p:txBody>
      </p:sp>
      <p:sp>
        <p:nvSpPr>
          <p:cNvPr id="58388" name="TextBox 19"/>
          <p:cNvSpPr txBox="1">
            <a:spLocks noChangeArrowheads="1"/>
          </p:cNvSpPr>
          <p:nvPr/>
        </p:nvSpPr>
        <p:spPr bwMode="auto">
          <a:xfrm>
            <a:off x="3810000" y="4800600"/>
            <a:ext cx="1524000" cy="461963"/>
          </a:xfrm>
          <a:prstGeom prst="rect">
            <a:avLst/>
          </a:prstGeom>
          <a:noFill/>
          <a:ln w="9525">
            <a:noFill/>
            <a:miter lim="800000"/>
            <a:headEnd/>
            <a:tailEnd/>
          </a:ln>
        </p:spPr>
        <p:txBody>
          <a:bodyPr>
            <a:spAutoFit/>
          </a:bodyPr>
          <a:lstStyle/>
          <a:p>
            <a:r>
              <a:rPr lang="en-US" sz="1200"/>
              <a:t>Add confidentiality parameters</a:t>
            </a:r>
          </a:p>
        </p:txBody>
      </p:sp>
      <p:sp>
        <p:nvSpPr>
          <p:cNvPr id="58389" name="TextBox 21"/>
          <p:cNvSpPr txBox="1">
            <a:spLocks noChangeArrowheads="1"/>
          </p:cNvSpPr>
          <p:nvPr/>
        </p:nvSpPr>
        <p:spPr bwMode="auto">
          <a:xfrm>
            <a:off x="1295400" y="1457325"/>
            <a:ext cx="2362200" cy="523875"/>
          </a:xfrm>
          <a:prstGeom prst="rect">
            <a:avLst/>
          </a:prstGeom>
          <a:noFill/>
          <a:ln w="9525">
            <a:noFill/>
            <a:miter lim="800000"/>
            <a:headEnd/>
            <a:tailEnd/>
          </a:ln>
        </p:spPr>
        <p:txBody>
          <a:bodyPr>
            <a:spAutoFit/>
          </a:bodyPr>
          <a:lstStyle/>
          <a:p>
            <a:r>
              <a:rPr lang="en-US" sz="2800"/>
              <a:t>Interpretation</a:t>
            </a:r>
          </a:p>
        </p:txBody>
      </p:sp>
      <p:sp>
        <p:nvSpPr>
          <p:cNvPr id="22" name="TextBox 21"/>
          <p:cNvSpPr txBox="1"/>
          <p:nvPr/>
        </p:nvSpPr>
        <p:spPr>
          <a:xfrm>
            <a:off x="3352800" y="6356350"/>
            <a:ext cx="1351717" cy="369332"/>
          </a:xfrm>
          <a:prstGeom prst="rect">
            <a:avLst/>
          </a:prstGeom>
          <a:noFill/>
        </p:spPr>
        <p:txBody>
          <a:bodyPr wrap="none" rtlCol="0">
            <a:spAutoFit/>
          </a:bodyPr>
          <a:lstStyle/>
          <a:p>
            <a:r>
              <a:rPr lang="en-US" dirty="0" err="1" smtClean="0"/>
              <a:t>Tacksoo</a:t>
            </a:r>
            <a:r>
              <a:rPr lang="en-US" dirty="0" smtClean="0"/>
              <a:t> </a:t>
            </a:r>
            <a:r>
              <a:rPr lang="en-US" dirty="0" err="1" smtClean="0"/>
              <a:t>Im</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z="3200" smtClean="0"/>
              <a:t>Qualitative Reasoning Framework (cont’d)</a:t>
            </a:r>
          </a:p>
        </p:txBody>
      </p:sp>
      <p:sp>
        <p:nvSpPr>
          <p:cNvPr id="59395" name="Slide Number Placeholder 3"/>
          <p:cNvSpPr>
            <a:spLocks noGrp="1"/>
          </p:cNvSpPr>
          <p:nvPr>
            <p:ph type="sldNum" sz="quarter" idx="12"/>
          </p:nvPr>
        </p:nvSpPr>
        <p:spPr bwMode="auto">
          <a:noFill/>
          <a:ln>
            <a:miter lim="800000"/>
            <a:headEnd/>
            <a:tailEnd/>
          </a:ln>
        </p:spPr>
        <p:txBody>
          <a:bodyPr/>
          <a:lstStyle/>
          <a:p>
            <a:fld id="{05EEA8A9-7CAB-4603-B57B-E945E1DE07CA}" type="slidenum">
              <a:rPr lang="en-US"/>
              <a:pPr/>
              <a:t>35</a:t>
            </a:fld>
            <a:endParaRPr lang="en-US"/>
          </a:p>
        </p:txBody>
      </p:sp>
      <p:pic>
        <p:nvPicPr>
          <p:cNvPr id="59396" name="Picture 7" descr="starplot.pdf"/>
          <p:cNvPicPr>
            <a:picLocks noChangeAspect="1"/>
          </p:cNvPicPr>
          <p:nvPr/>
        </p:nvPicPr>
        <p:blipFill>
          <a:blip r:embed="rId3"/>
          <a:srcRect/>
          <a:stretch>
            <a:fillRect/>
          </a:stretch>
        </p:blipFill>
        <p:spPr bwMode="auto">
          <a:xfrm>
            <a:off x="4953000" y="1524000"/>
            <a:ext cx="3505200" cy="2971800"/>
          </a:xfrm>
          <a:prstGeom prst="rect">
            <a:avLst/>
          </a:prstGeom>
          <a:noFill/>
          <a:ln w="9525">
            <a:noFill/>
            <a:miter lim="800000"/>
            <a:headEnd/>
            <a:tailEnd/>
          </a:ln>
        </p:spPr>
      </p:pic>
      <p:sp>
        <p:nvSpPr>
          <p:cNvPr id="59397" name="TextBox 9"/>
          <p:cNvSpPr txBox="1">
            <a:spLocks noChangeArrowheads="1"/>
          </p:cNvSpPr>
          <p:nvPr/>
        </p:nvSpPr>
        <p:spPr bwMode="auto">
          <a:xfrm>
            <a:off x="609600" y="2227263"/>
            <a:ext cx="3733800" cy="4554537"/>
          </a:xfrm>
          <a:prstGeom prst="rect">
            <a:avLst/>
          </a:prstGeom>
          <a:noFill/>
          <a:ln w="9525">
            <a:noFill/>
            <a:miter lim="800000"/>
            <a:headEnd/>
            <a:tailEnd/>
          </a:ln>
        </p:spPr>
        <p:txBody>
          <a:bodyPr>
            <a:spAutoFit/>
          </a:bodyPr>
          <a:lstStyle/>
          <a:p>
            <a:pPr marL="0" lvl="1">
              <a:buFont typeface="Arial" charset="0"/>
              <a:buChar char="•"/>
            </a:pPr>
            <a:r>
              <a:rPr lang="en-US" sz="1600" b="1"/>
              <a:t> </a:t>
            </a:r>
            <a:r>
              <a:rPr lang="en-US" sz="1600"/>
              <a:t>We assume that scenarios represent a “sampling” of system usage. Assumption is usually valid because it is usually possible to vary values and derive many more scenarios</a:t>
            </a:r>
          </a:p>
          <a:p>
            <a:pPr marL="0" lvl="1">
              <a:buFont typeface="Arial" charset="0"/>
              <a:buChar char="•"/>
            </a:pPr>
            <a:endParaRPr lang="en-US" sz="1600" b="1"/>
          </a:p>
          <a:p>
            <a:pPr marL="0" lvl="1">
              <a:buFont typeface="Arial" charset="0"/>
              <a:buChar char="•"/>
            </a:pPr>
            <a:r>
              <a:rPr lang="en-US" sz="1600" b="1"/>
              <a:t> </a:t>
            </a:r>
            <a:r>
              <a:rPr lang="en-US" sz="1600"/>
              <a:t>A non-parametric test, </a:t>
            </a:r>
            <a:r>
              <a:rPr lang="en-US" sz="1600" b="1"/>
              <a:t>the sign test</a:t>
            </a:r>
            <a:r>
              <a:rPr lang="en-US" sz="1600"/>
              <a:t>, is used due to the sample size.</a:t>
            </a:r>
            <a:endParaRPr lang="en-US" sz="1600" b="1"/>
          </a:p>
          <a:p>
            <a:pPr marL="0" lvl="1"/>
            <a:endParaRPr lang="en-US" sz="1600" b="1"/>
          </a:p>
          <a:p>
            <a:pPr marL="0" lvl="1"/>
            <a:endParaRPr lang="en-US" sz="1600" b="1"/>
          </a:p>
          <a:p>
            <a:pPr marL="0" lvl="1">
              <a:buFont typeface="Arial" charset="0"/>
              <a:buChar char="•"/>
            </a:pPr>
            <a:r>
              <a:rPr lang="en-US" sz="1600"/>
              <a:t>From response values (from availability scenarios) of 0.8, </a:t>
            </a:r>
            <a:r>
              <a:rPr lang="en-US" sz="1600">
                <a:solidFill>
                  <a:srgbClr val="FF0000"/>
                </a:solidFill>
              </a:rPr>
              <a:t>0.8</a:t>
            </a:r>
            <a:r>
              <a:rPr lang="en-US" sz="1600"/>
              <a:t>, 0.95, 0.95, 0.97, 1, 1, </a:t>
            </a:r>
            <a:r>
              <a:rPr lang="en-US" sz="1600">
                <a:solidFill>
                  <a:srgbClr val="FF0000"/>
                </a:solidFill>
              </a:rPr>
              <a:t>1</a:t>
            </a:r>
            <a:r>
              <a:rPr lang="en-US" sz="1600"/>
              <a:t>, 1. Since c = 2, starting from each end of the response values, the second value is selected, and the confidence interval is (0.8, 1).</a:t>
            </a:r>
          </a:p>
          <a:p>
            <a:endParaRPr lang="en-US"/>
          </a:p>
        </p:txBody>
      </p:sp>
      <p:sp>
        <p:nvSpPr>
          <p:cNvPr id="59398" name="TextBox 10"/>
          <p:cNvSpPr txBox="1">
            <a:spLocks noChangeArrowheads="1"/>
          </p:cNvSpPr>
          <p:nvPr/>
        </p:nvSpPr>
        <p:spPr bwMode="auto">
          <a:xfrm>
            <a:off x="5410200" y="4343400"/>
            <a:ext cx="2895600" cy="369888"/>
          </a:xfrm>
          <a:prstGeom prst="rect">
            <a:avLst/>
          </a:prstGeom>
          <a:noFill/>
          <a:ln w="9525">
            <a:noFill/>
            <a:miter lim="800000"/>
            <a:headEnd/>
            <a:tailEnd/>
          </a:ln>
        </p:spPr>
        <p:txBody>
          <a:bodyPr>
            <a:spAutoFit/>
          </a:bodyPr>
          <a:lstStyle/>
          <a:p>
            <a:r>
              <a:rPr lang="en-US"/>
              <a:t>Star plot of safety analysis</a:t>
            </a:r>
          </a:p>
        </p:txBody>
      </p:sp>
      <p:sp>
        <p:nvSpPr>
          <p:cNvPr id="59399" name="TextBox 12"/>
          <p:cNvSpPr txBox="1">
            <a:spLocks noChangeArrowheads="1"/>
          </p:cNvSpPr>
          <p:nvPr/>
        </p:nvSpPr>
        <p:spPr bwMode="auto">
          <a:xfrm>
            <a:off x="5105400" y="5029200"/>
            <a:ext cx="3810000" cy="1200150"/>
          </a:xfrm>
          <a:prstGeom prst="rect">
            <a:avLst/>
          </a:prstGeom>
          <a:noFill/>
          <a:ln w="9525">
            <a:noFill/>
            <a:miter lim="800000"/>
            <a:headEnd/>
            <a:tailEnd/>
          </a:ln>
        </p:spPr>
        <p:txBody>
          <a:bodyPr>
            <a:spAutoFit/>
          </a:bodyPr>
          <a:lstStyle/>
          <a:p>
            <a:pPr>
              <a:buFont typeface="Arial" charset="0"/>
              <a:buChar char="•"/>
            </a:pPr>
            <a:r>
              <a:rPr lang="en-US"/>
              <a:t> 0 – Unsatisficed</a:t>
            </a:r>
          </a:p>
          <a:p>
            <a:pPr>
              <a:buFont typeface="Arial" charset="0"/>
              <a:buChar char="•"/>
            </a:pPr>
            <a:r>
              <a:rPr lang="en-US"/>
              <a:t> 1 – Minimum level satisficed</a:t>
            </a:r>
          </a:p>
          <a:p>
            <a:pPr>
              <a:buFont typeface="Arial" charset="0"/>
              <a:buChar char="•"/>
            </a:pPr>
            <a:r>
              <a:rPr lang="en-US"/>
              <a:t> 2 – Good level satisficed</a:t>
            </a:r>
          </a:p>
          <a:p>
            <a:pPr>
              <a:buFont typeface="Arial" charset="0"/>
              <a:buChar char="•"/>
            </a:pPr>
            <a:r>
              <a:rPr lang="en-US"/>
              <a:t> 3 – Max level satisficed</a:t>
            </a:r>
          </a:p>
        </p:txBody>
      </p:sp>
      <p:sp>
        <p:nvSpPr>
          <p:cNvPr id="59400" name="TextBox 7"/>
          <p:cNvSpPr txBox="1">
            <a:spLocks noChangeArrowheads="1"/>
          </p:cNvSpPr>
          <p:nvPr/>
        </p:nvSpPr>
        <p:spPr bwMode="auto">
          <a:xfrm>
            <a:off x="457200" y="1524000"/>
            <a:ext cx="4038600" cy="430213"/>
          </a:xfrm>
          <a:prstGeom prst="rect">
            <a:avLst/>
          </a:prstGeom>
          <a:noFill/>
          <a:ln w="9525">
            <a:noFill/>
            <a:miter lim="800000"/>
            <a:headEnd/>
            <a:tailEnd/>
          </a:ln>
        </p:spPr>
        <p:txBody>
          <a:bodyPr>
            <a:spAutoFit/>
          </a:bodyPr>
          <a:lstStyle/>
          <a:p>
            <a:r>
              <a:rPr lang="en-US" sz="2200"/>
              <a:t>Confidence Interval Calculation</a:t>
            </a:r>
          </a:p>
        </p:txBody>
      </p:sp>
      <p:cxnSp>
        <p:nvCxnSpPr>
          <p:cNvPr id="10" name="Straight Arrow Connector 9"/>
          <p:cNvCxnSpPr/>
          <p:nvPr/>
        </p:nvCxnSpPr>
        <p:spPr>
          <a:xfrm rot="5400000" flipH="1" flipV="1">
            <a:off x="5029200" y="2819400"/>
            <a:ext cx="1600200" cy="160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4800600" y="4419600"/>
            <a:ext cx="457200" cy="381000"/>
          </a:xfrm>
          <a:prstGeom prst="rect">
            <a:avLst/>
          </a:prstGeom>
          <a:noFill/>
          <a:ln w="9525">
            <a:noFill/>
            <a:miter lim="800000"/>
            <a:headEnd/>
            <a:tailEnd/>
          </a:ln>
        </p:spPr>
        <p:txBody>
          <a:bodyPr>
            <a:spAutoFit/>
          </a:bodyPr>
          <a:lstStyle/>
          <a:p>
            <a:r>
              <a:rPr lang="en-US"/>
              <a:t>0</a:t>
            </a:r>
          </a:p>
        </p:txBody>
      </p:sp>
      <p:sp>
        <p:nvSpPr>
          <p:cNvPr id="11" name="TextBox 10"/>
          <p:cNvSpPr txBox="1"/>
          <p:nvPr/>
        </p:nvSpPr>
        <p:spPr>
          <a:xfrm>
            <a:off x="3352800" y="6356350"/>
            <a:ext cx="1351717" cy="369332"/>
          </a:xfrm>
          <a:prstGeom prst="rect">
            <a:avLst/>
          </a:prstGeom>
          <a:noFill/>
        </p:spPr>
        <p:txBody>
          <a:bodyPr wrap="none" rtlCol="0">
            <a:spAutoFit/>
          </a:bodyPr>
          <a:lstStyle/>
          <a:p>
            <a:r>
              <a:rPr lang="en-US" dirty="0" err="1" smtClean="0"/>
              <a:t>Tacksoo</a:t>
            </a:r>
            <a:r>
              <a:rPr lang="en-US" dirty="0" smtClean="0"/>
              <a:t> </a:t>
            </a:r>
            <a:r>
              <a:rPr lang="en-US" dirty="0" err="1" smtClean="0"/>
              <a:t>Im</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Modifiability</a:t>
            </a:r>
            <a:endParaRPr lang="en-US" dirty="0"/>
          </a:p>
        </p:txBody>
      </p:sp>
      <p:sp>
        <p:nvSpPr>
          <p:cNvPr id="3" name="Content Placeholder 2"/>
          <p:cNvSpPr>
            <a:spLocks noGrp="1"/>
          </p:cNvSpPr>
          <p:nvPr>
            <p:ph idx="1"/>
          </p:nvPr>
        </p:nvSpPr>
        <p:spPr/>
        <p:txBody>
          <a:bodyPr/>
          <a:lstStyle/>
          <a:p>
            <a:r>
              <a:rPr lang="en-US" dirty="0" smtClean="0"/>
              <a:t>is the ability of a system to be changed after it has been deployed</a:t>
            </a:r>
          </a:p>
          <a:p>
            <a:r>
              <a:rPr lang="en-US" dirty="0" smtClean="0"/>
              <a:t>The measure of modifiability is usually in terms of the time/resources required to make a specific proposed change</a:t>
            </a:r>
          </a:p>
          <a:p>
            <a:r>
              <a:rPr lang="en-US" dirty="0" smtClean="0"/>
              <a:t>Measures are more relative (comparing one architecture to another) than absolute (it will take x days to make this change)</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a:t>
            </a:r>
            <a:endParaRPr lang="en-US" dirty="0"/>
          </a:p>
        </p:txBody>
      </p:sp>
      <p:sp>
        <p:nvSpPr>
          <p:cNvPr id="3" name="Content Placeholder 2"/>
          <p:cNvSpPr>
            <a:spLocks noGrp="1"/>
          </p:cNvSpPr>
          <p:nvPr>
            <p:ph idx="1"/>
          </p:nvPr>
        </p:nvSpPr>
        <p:spPr/>
        <p:txBody>
          <a:bodyPr/>
          <a:lstStyle/>
          <a:p>
            <a:r>
              <a:rPr lang="en-US" dirty="0" smtClean="0"/>
              <a:t>What do we measure?</a:t>
            </a:r>
            <a:endParaRPr lang="en-US" dirty="0"/>
          </a:p>
        </p:txBody>
      </p:sp>
      <p:pic>
        <p:nvPicPr>
          <p:cNvPr id="7170" name="Picture 2"/>
          <p:cNvPicPr>
            <a:picLocks noChangeAspect="1" noChangeArrowheads="1"/>
          </p:cNvPicPr>
          <p:nvPr/>
        </p:nvPicPr>
        <p:blipFill>
          <a:blip r:embed="rId2"/>
          <a:srcRect/>
          <a:stretch>
            <a:fillRect/>
          </a:stretch>
        </p:blipFill>
        <p:spPr bwMode="auto">
          <a:xfrm>
            <a:off x="4267200" y="2862263"/>
            <a:ext cx="4712633" cy="308133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to the tactics</a:t>
            </a:r>
            <a:endParaRPr lang="en-US" dirty="0"/>
          </a:p>
        </p:txBody>
      </p:sp>
      <p:sp>
        <p:nvSpPr>
          <p:cNvPr id="3" name="Content Placeholder 2"/>
          <p:cNvSpPr>
            <a:spLocks noGrp="1"/>
          </p:cNvSpPr>
          <p:nvPr>
            <p:ph idx="1"/>
          </p:nvPr>
        </p:nvSpPr>
        <p:spPr/>
        <p:txBody>
          <a:bodyPr/>
          <a:lstStyle/>
          <a:p>
            <a:r>
              <a:rPr lang="en-US" dirty="0" smtClean="0"/>
              <a:t>Localize changes</a:t>
            </a:r>
          </a:p>
          <a:p>
            <a:pPr lvl="1"/>
            <a:r>
              <a:rPr lang="en-US" dirty="0" smtClean="0"/>
              <a:t>Measures of cohesion</a:t>
            </a:r>
          </a:p>
          <a:p>
            <a:pPr lvl="1"/>
            <a:r>
              <a:rPr lang="en-US" dirty="0" smtClean="0"/>
              <a:t>More likely to have everything you need</a:t>
            </a:r>
          </a:p>
          <a:p>
            <a:r>
              <a:rPr lang="en-US" dirty="0" smtClean="0"/>
              <a:t>Prevent ripples</a:t>
            </a:r>
          </a:p>
          <a:p>
            <a:pPr lvl="1"/>
            <a:r>
              <a:rPr lang="en-US" dirty="0" smtClean="0"/>
              <a:t>Measures of coupling</a:t>
            </a:r>
          </a:p>
          <a:p>
            <a:pPr lvl="1"/>
            <a:r>
              <a:rPr lang="en-US" dirty="0" smtClean="0"/>
              <a:t>More coupling the longer than analysis will take</a:t>
            </a:r>
          </a:p>
          <a:p>
            <a:r>
              <a:rPr lang="en-US" dirty="0" smtClean="0"/>
              <a:t>Defer binding time</a:t>
            </a:r>
          </a:p>
          <a:p>
            <a:pPr lvl="1"/>
            <a:r>
              <a:rPr lang="en-US" dirty="0" smtClean="0"/>
              <a:t>Measures of flexibility</a:t>
            </a:r>
          </a:p>
          <a:p>
            <a:pPr lvl="1"/>
            <a:r>
              <a:rPr lang="en-US" dirty="0" smtClean="0"/>
              <a:t>Easier to add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Cyclomatic</a:t>
            </a:r>
            <a:r>
              <a:rPr lang="en-US" dirty="0" smtClean="0"/>
              <a:t> complexity</a:t>
            </a:r>
            <a:endParaRPr lang="en-US" dirty="0"/>
          </a:p>
        </p:txBody>
      </p:sp>
      <p:sp>
        <p:nvSpPr>
          <p:cNvPr id="3" name="Content Placeholder 2"/>
          <p:cNvSpPr>
            <a:spLocks noGrp="1"/>
          </p:cNvSpPr>
          <p:nvPr>
            <p:ph idx="1"/>
          </p:nvPr>
        </p:nvSpPr>
        <p:spPr/>
        <p:txBody>
          <a:bodyPr/>
          <a:lstStyle/>
          <a:p>
            <a:r>
              <a:rPr lang="en-US" sz="2400" dirty="0" smtClean="0"/>
              <a:t>Mathematically, the </a:t>
            </a:r>
            <a:r>
              <a:rPr lang="en-US" sz="2400" dirty="0" err="1" smtClean="0"/>
              <a:t>cyclomatic</a:t>
            </a:r>
            <a:r>
              <a:rPr lang="en-US" sz="2400" dirty="0" smtClean="0"/>
              <a:t> </a:t>
            </a:r>
            <a:r>
              <a:rPr lang="en-US" sz="2400" i="1" dirty="0" smtClean="0"/>
              <a:t>complexity</a:t>
            </a:r>
            <a:r>
              <a:rPr lang="en-US" sz="2400" dirty="0" smtClean="0"/>
              <a:t> of a </a:t>
            </a:r>
            <a:r>
              <a:rPr lang="en-US" sz="2400" dirty="0" smtClean="0">
                <a:hlinkClick r:id="rId2" tooltip="Structured programming"/>
              </a:rPr>
              <a:t>structured program</a:t>
            </a:r>
            <a:r>
              <a:rPr lang="en-US" sz="2400" dirty="0" smtClean="0"/>
              <a:t> is defined with reference to a </a:t>
            </a:r>
            <a:r>
              <a:rPr lang="en-US" sz="2400" dirty="0" smtClean="0">
                <a:hlinkClick r:id="rId3"/>
              </a:rPr>
              <a:t>directed graph</a:t>
            </a:r>
            <a:r>
              <a:rPr lang="en-US" sz="2400" dirty="0" smtClean="0"/>
              <a:t> containing the </a:t>
            </a:r>
            <a:r>
              <a:rPr lang="en-US" sz="2400" dirty="0" smtClean="0">
                <a:hlinkClick r:id="rId4" tooltip="Basic block"/>
              </a:rPr>
              <a:t>basic blocks</a:t>
            </a:r>
            <a:r>
              <a:rPr lang="en-US" sz="2400" dirty="0" smtClean="0"/>
              <a:t> of the program, with an edge between two basic blocks if control may pass from the first to the second (the </a:t>
            </a:r>
            <a:r>
              <a:rPr lang="en-US" sz="2400" i="1" dirty="0" smtClean="0"/>
              <a:t>control flow graph</a:t>
            </a:r>
            <a:r>
              <a:rPr lang="en-US" sz="2400" dirty="0" smtClean="0"/>
              <a:t> of the program). The complexity is then defined as:</a:t>
            </a:r>
          </a:p>
          <a:p>
            <a:r>
              <a:rPr lang="en-US" sz="2400" i="1" dirty="0" smtClean="0"/>
              <a:t>M</a:t>
            </a:r>
            <a:r>
              <a:rPr lang="en-US" sz="2400" dirty="0" smtClean="0"/>
              <a:t> = </a:t>
            </a:r>
            <a:r>
              <a:rPr lang="en-US" sz="2400" i="1" dirty="0" smtClean="0"/>
              <a:t>E</a:t>
            </a:r>
            <a:r>
              <a:rPr lang="en-US" sz="2400" dirty="0" smtClean="0"/>
              <a:t> − </a:t>
            </a:r>
            <a:r>
              <a:rPr lang="en-US" sz="2400" i="1" dirty="0" smtClean="0"/>
              <a:t>N</a:t>
            </a:r>
            <a:r>
              <a:rPr lang="en-US" sz="2400" dirty="0" smtClean="0"/>
              <a:t> + 2</a:t>
            </a:r>
            <a:r>
              <a:rPr lang="en-US" sz="2400" i="1" dirty="0" smtClean="0"/>
              <a:t>P</a:t>
            </a:r>
            <a:r>
              <a:rPr lang="en-US" sz="2400" dirty="0" smtClean="0"/>
              <a:t> where</a:t>
            </a:r>
          </a:p>
          <a:p>
            <a:pPr lvl="1"/>
            <a:r>
              <a:rPr lang="en-US" sz="2400" i="1" dirty="0" smtClean="0"/>
              <a:t>M</a:t>
            </a:r>
            <a:r>
              <a:rPr lang="en-US" sz="2400" dirty="0" smtClean="0"/>
              <a:t> = </a:t>
            </a:r>
            <a:r>
              <a:rPr lang="en-US" sz="2400" dirty="0" err="1" smtClean="0"/>
              <a:t>cyclomatic</a:t>
            </a:r>
            <a:r>
              <a:rPr lang="en-US" sz="2400" dirty="0" smtClean="0"/>
              <a:t> complexity </a:t>
            </a:r>
          </a:p>
          <a:p>
            <a:pPr lvl="1"/>
            <a:r>
              <a:rPr lang="en-US" sz="2400" i="1" dirty="0" smtClean="0"/>
              <a:t>E</a:t>
            </a:r>
            <a:r>
              <a:rPr lang="en-US" sz="2400" dirty="0" smtClean="0"/>
              <a:t> = the number of edges of the graph </a:t>
            </a:r>
          </a:p>
          <a:p>
            <a:pPr lvl="1"/>
            <a:r>
              <a:rPr lang="en-US" sz="2400" i="1" dirty="0" smtClean="0"/>
              <a:t>N</a:t>
            </a:r>
            <a:r>
              <a:rPr lang="en-US" sz="2400" dirty="0" smtClean="0"/>
              <a:t> = the number of nodes of the graph </a:t>
            </a:r>
          </a:p>
          <a:p>
            <a:pPr lvl="1"/>
            <a:r>
              <a:rPr lang="en-US" sz="2400" i="1" dirty="0" smtClean="0"/>
              <a:t>P</a:t>
            </a:r>
            <a:r>
              <a:rPr lang="en-US" sz="2400" dirty="0" smtClean="0"/>
              <a:t> = the number of </a:t>
            </a:r>
            <a:r>
              <a:rPr lang="en-US" sz="2400" dirty="0" smtClean="0">
                <a:hlinkClick r:id="rId5" tooltip="Connected component (graph theory)"/>
              </a:rPr>
              <a:t>connected components</a:t>
            </a:r>
            <a:r>
              <a:rPr lang="en-US" sz="2400" dirty="0" smtClean="0"/>
              <a:t> </a:t>
            </a:r>
          </a:p>
          <a:p>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Instantiation</a:t>
            </a:r>
            <a:endParaRPr lang="en-US" dirty="0"/>
          </a:p>
        </p:txBody>
      </p:sp>
      <p:sp>
        <p:nvSpPr>
          <p:cNvPr id="3" name="Content Placeholder 2"/>
          <p:cNvSpPr>
            <a:spLocks noGrp="1"/>
          </p:cNvSpPr>
          <p:nvPr>
            <p:ph idx="1"/>
          </p:nvPr>
        </p:nvSpPr>
        <p:spPr/>
        <p:txBody>
          <a:bodyPr/>
          <a:lstStyle/>
          <a:p>
            <a:r>
              <a:rPr lang="en-US" dirty="0" smtClean="0"/>
              <a:t>Analyses of static properties can be done using the systems as types without instantiation</a:t>
            </a:r>
          </a:p>
          <a:p>
            <a:endParaRPr lang="en-US" dirty="0"/>
          </a:p>
        </p:txBody>
      </p:sp>
      <p:pic>
        <p:nvPicPr>
          <p:cNvPr id="10242" name="Picture 2"/>
          <p:cNvPicPr>
            <a:picLocks noChangeAspect="1" noChangeArrowheads="1"/>
          </p:cNvPicPr>
          <p:nvPr/>
        </p:nvPicPr>
        <p:blipFill>
          <a:blip r:embed="rId2"/>
          <a:srcRect/>
          <a:stretch>
            <a:fillRect/>
          </a:stretch>
        </p:blipFill>
        <p:spPr bwMode="auto">
          <a:xfrm>
            <a:off x="2286000" y="3259138"/>
            <a:ext cx="6124575"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flow</a:t>
            </a:r>
            <a:endParaRPr lang="en-US" dirty="0"/>
          </a:p>
        </p:txBody>
      </p:sp>
      <p:sp>
        <p:nvSpPr>
          <p:cNvPr id="3" name="Content Placeholder 2"/>
          <p:cNvSpPr>
            <a:spLocks noGrp="1"/>
          </p:cNvSpPr>
          <p:nvPr>
            <p:ph idx="1"/>
          </p:nvPr>
        </p:nvSpPr>
        <p:spPr>
          <a:xfrm>
            <a:off x="3048000" y="1600201"/>
            <a:ext cx="5638800" cy="3810000"/>
          </a:xfrm>
        </p:spPr>
        <p:txBody>
          <a:bodyPr/>
          <a:lstStyle/>
          <a:p>
            <a:r>
              <a:rPr lang="en-US" dirty="0" smtClean="0"/>
              <a:t>The end-to-end flows can be used.</a:t>
            </a:r>
            <a:endParaRPr lang="en-US" dirty="0"/>
          </a:p>
        </p:txBody>
      </p:sp>
      <p:graphicFrame>
        <p:nvGraphicFramePr>
          <p:cNvPr id="48130" name="Object 2"/>
          <p:cNvGraphicFramePr>
            <a:graphicFrameLocks noChangeAspect="1"/>
          </p:cNvGraphicFramePr>
          <p:nvPr/>
        </p:nvGraphicFramePr>
        <p:xfrm>
          <a:off x="457200" y="1295400"/>
          <a:ext cx="2133600" cy="5334000"/>
        </p:xfrm>
        <a:graphic>
          <a:graphicData uri="http://schemas.openxmlformats.org/presentationml/2006/ole">
            <p:oleObj spid="_x0000_s48130" name="Document" r:id="rId3" imgW="1422400" imgH="3556000" progId="Word.Document.12">
              <p:link updateAutomatic="1"/>
            </p:oleObj>
          </a:graphicData>
        </a:graphic>
      </p:graphicFrame>
      <p:graphicFrame>
        <p:nvGraphicFramePr>
          <p:cNvPr id="48131" name="Object 3"/>
          <p:cNvGraphicFramePr>
            <a:graphicFrameLocks noChangeAspect="1"/>
          </p:cNvGraphicFramePr>
          <p:nvPr/>
        </p:nvGraphicFramePr>
        <p:xfrm>
          <a:off x="2667000" y="5410200"/>
          <a:ext cx="2438400" cy="1184275"/>
        </p:xfrm>
        <a:graphic>
          <a:graphicData uri="http://schemas.openxmlformats.org/presentationml/2006/ole">
            <p:oleObj spid="_x0000_s48131" name="Document" r:id="rId3" imgW="1803400" imgH="876300" progId="Word.Document.12">
              <p:link updateAutomatic="1"/>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in AADL</a:t>
            </a:r>
            <a:endParaRPr lang="en-US" dirty="0"/>
          </a:p>
        </p:txBody>
      </p:sp>
      <p:sp>
        <p:nvSpPr>
          <p:cNvPr id="3" name="Content Placeholder 2"/>
          <p:cNvSpPr>
            <a:spLocks noGrp="1"/>
          </p:cNvSpPr>
          <p:nvPr>
            <p:ph idx="1"/>
          </p:nvPr>
        </p:nvSpPr>
        <p:spPr/>
        <p:txBody>
          <a:bodyPr/>
          <a:lstStyle/>
          <a:p>
            <a:r>
              <a:rPr lang="en-US" dirty="0" smtClean="0"/>
              <a:t>Control flow are the end-to-end flows</a:t>
            </a:r>
          </a:p>
          <a:p>
            <a:r>
              <a:rPr lang="en-US" dirty="0" smtClean="0"/>
              <a:t>Usually not just one as in a functional program</a:t>
            </a:r>
          </a:p>
          <a:p>
            <a:r>
              <a:rPr lang="en-US" dirty="0" smtClean="0"/>
              <a:t>Use change model and probabilities of each change being requested and combine</a:t>
            </a:r>
          </a:p>
          <a:p>
            <a:r>
              <a:rPr lang="en-US" dirty="0" smtClean="0"/>
              <a:t>Average modifiability = </a:t>
            </a:r>
          </a:p>
        </p:txBody>
      </p:sp>
      <p:graphicFrame>
        <p:nvGraphicFramePr>
          <p:cNvPr id="5" name="Object 4"/>
          <p:cNvGraphicFramePr>
            <a:graphicFrameLocks noChangeAspect="1"/>
          </p:cNvGraphicFramePr>
          <p:nvPr/>
        </p:nvGraphicFramePr>
        <p:xfrm>
          <a:off x="4724400" y="3733800"/>
          <a:ext cx="4162612" cy="1066800"/>
        </p:xfrm>
        <a:graphic>
          <a:graphicData uri="http://schemas.openxmlformats.org/presentationml/2006/ole">
            <p:oleObj spid="_x0000_s8195" name="Equation" r:id="rId3" imgW="2527200" imgH="647640" progId="Equation.3">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Ocarina</a:t>
            </a:r>
            <a:endParaRPr lang="en-US" dirty="0"/>
          </a:p>
        </p:txBody>
      </p:sp>
      <p:pic>
        <p:nvPicPr>
          <p:cNvPr id="9218" name="Picture 2"/>
          <p:cNvPicPr>
            <a:picLocks noChangeAspect="1" noChangeArrowheads="1"/>
          </p:cNvPicPr>
          <p:nvPr/>
        </p:nvPicPr>
        <p:blipFill>
          <a:blip r:embed="rId2"/>
          <a:srcRect/>
          <a:stretch>
            <a:fillRect/>
          </a:stretch>
        </p:blipFill>
        <p:spPr bwMode="auto">
          <a:xfrm>
            <a:off x="2971800" y="1905000"/>
            <a:ext cx="5991225" cy="4953000"/>
          </a:xfrm>
          <a:prstGeom prst="rect">
            <a:avLst/>
          </a:prstGeom>
          <a:noFill/>
          <a:ln w="9525">
            <a:noFill/>
            <a:miter lim="800000"/>
            <a:headEnd/>
            <a:tailEnd/>
          </a:ln>
        </p:spPr>
      </p:pic>
      <p:sp>
        <p:nvSpPr>
          <p:cNvPr id="3" name="Content Placeholder 2"/>
          <p:cNvSpPr>
            <a:spLocks noGrp="1"/>
          </p:cNvSpPr>
          <p:nvPr>
            <p:ph idx="1"/>
          </p:nvPr>
        </p:nvSpPr>
        <p:spPr>
          <a:xfrm>
            <a:off x="228600" y="1600200"/>
            <a:ext cx="3124200" cy="4525963"/>
          </a:xfrm>
        </p:spPr>
        <p:txBody>
          <a:bodyPr/>
          <a:lstStyle/>
          <a:p>
            <a:r>
              <a:rPr lang="en-US" dirty="0" smtClean="0"/>
              <a:t>Petri net shows complexity</a:t>
            </a:r>
          </a:p>
          <a:p>
            <a:r>
              <a:rPr lang="en-US" dirty="0" smtClean="0"/>
              <a:t>This representation supports simulation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Read </a:t>
            </a:r>
            <a:r>
              <a:rPr lang="en-US" dirty="0" smtClean="0">
                <a:hlinkClick r:id="rId2"/>
              </a:rPr>
              <a:t>http://repository.cmu.edu/cgi/viewcontent.cgi?article=1315&amp;context=sei</a:t>
            </a:r>
            <a:endParaRPr lang="en-US" dirty="0" smtClean="0"/>
          </a:p>
          <a:p>
            <a:pPr>
              <a:buNone/>
            </a:pPr>
            <a:r>
              <a:rPr lang="en-US" dirty="0" smtClean="0"/>
              <a:t>	</a:t>
            </a:r>
            <a:r>
              <a:rPr lang="en-US" dirty="0" smtClean="0">
                <a:hlinkClick r:id="rId3"/>
              </a:rPr>
              <a:t>http://www.sei.cmu.edu/reports/00tn017.pdf</a:t>
            </a:r>
            <a:endParaRPr lang="en-US" dirty="0" smtClean="0"/>
          </a:p>
          <a:p>
            <a:pPr>
              <a:buNone/>
            </a:pPr>
            <a:r>
              <a:rPr lang="en-US" dirty="0" smtClean="0">
                <a:hlinkClick r:id="rId4"/>
              </a:rPr>
              <a:t>	http://www.ieee.org.ar/downloads/Barbacci-05-notas1.pdf</a:t>
            </a:r>
            <a:endParaRPr lang="en-US" dirty="0" smtClean="0"/>
          </a:p>
          <a:p>
            <a:pPr>
              <a:buNone/>
            </a:pPr>
            <a:endParaRPr lang="en-US" dirty="0" smtClean="0"/>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next steps</a:t>
            </a:r>
            <a:endParaRPr lang="en-US" dirty="0"/>
          </a:p>
        </p:txBody>
      </p:sp>
      <p:sp>
        <p:nvSpPr>
          <p:cNvPr id="3" name="Content Placeholder 2"/>
          <p:cNvSpPr>
            <a:spLocks noGrp="1"/>
          </p:cNvSpPr>
          <p:nvPr>
            <p:ph idx="1"/>
          </p:nvPr>
        </p:nvSpPr>
        <p:spPr/>
        <p:txBody>
          <a:bodyPr/>
          <a:lstStyle/>
          <a:p>
            <a:r>
              <a:rPr lang="en-US" sz="2800" dirty="0" smtClean="0"/>
              <a:t>Submit a new version of the architecture that addresses the results of the ATAM on April 7th</a:t>
            </a:r>
          </a:p>
          <a:p>
            <a:r>
              <a:rPr lang="en-US" sz="2800" dirty="0" smtClean="0"/>
              <a:t>Pay particular attention to variation in quality attributes</a:t>
            </a:r>
          </a:p>
          <a:p>
            <a:r>
              <a:rPr lang="en-US" sz="2800" dirty="0" smtClean="0"/>
              <a:t>Include a readme file that describes the changes you make</a:t>
            </a:r>
          </a:p>
          <a:p>
            <a:r>
              <a:rPr lang="en-US" sz="2800" dirty="0" smtClean="0"/>
              <a:t>By April 26</a:t>
            </a:r>
            <a:r>
              <a:rPr lang="en-US" sz="2800" baseline="30000" dirty="0" smtClean="0"/>
              <a:t>th</a:t>
            </a:r>
            <a:r>
              <a:rPr lang="en-US" sz="2800" dirty="0" smtClean="0"/>
              <a:t> a final release of you architecture should include complete 2 volume documentation and the documentation should include quantitative evidence for the quality of the architecture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Instantiation</a:t>
            </a:r>
            <a:endParaRPr lang="en-US" dirty="0"/>
          </a:p>
        </p:txBody>
      </p:sp>
      <p:sp>
        <p:nvSpPr>
          <p:cNvPr id="3" name="Content Placeholder 2"/>
          <p:cNvSpPr>
            <a:spLocks noGrp="1"/>
          </p:cNvSpPr>
          <p:nvPr>
            <p:ph idx="1"/>
          </p:nvPr>
        </p:nvSpPr>
        <p:spPr/>
        <p:txBody>
          <a:bodyPr/>
          <a:lstStyle/>
          <a:p>
            <a:r>
              <a:rPr lang="en-US" dirty="0" smtClean="0"/>
              <a:t>Dynamic qualities must have an instance.</a:t>
            </a:r>
            <a:endParaRPr lang="en-US" dirty="0"/>
          </a:p>
        </p:txBody>
      </p:sp>
      <p:pic>
        <p:nvPicPr>
          <p:cNvPr id="11266" name="Picture 2"/>
          <p:cNvPicPr>
            <a:picLocks noChangeAspect="1" noChangeArrowheads="1"/>
          </p:cNvPicPr>
          <p:nvPr/>
        </p:nvPicPr>
        <p:blipFill>
          <a:blip r:embed="rId2"/>
          <a:srcRect/>
          <a:stretch>
            <a:fillRect/>
          </a:stretch>
        </p:blipFill>
        <p:spPr bwMode="auto">
          <a:xfrm>
            <a:off x="3276600" y="4343400"/>
            <a:ext cx="5667375" cy="223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 performance – time economy</a:t>
            </a:r>
            <a:endParaRPr lang="en-US" dirty="0"/>
          </a:p>
        </p:txBody>
      </p:sp>
      <p:sp>
        <p:nvSpPr>
          <p:cNvPr id="3" name="Content Placeholder 2"/>
          <p:cNvSpPr>
            <a:spLocks noGrp="1"/>
          </p:cNvSpPr>
          <p:nvPr>
            <p:ph idx="1"/>
          </p:nvPr>
        </p:nvSpPr>
        <p:spPr/>
        <p:txBody>
          <a:bodyPr/>
          <a:lstStyle/>
          <a:p>
            <a:r>
              <a:rPr lang="en-US" dirty="0" smtClean="0"/>
              <a:t>Factors for real-time embedded systems</a:t>
            </a:r>
          </a:p>
          <a:p>
            <a:pPr lvl="1"/>
            <a:r>
              <a:rPr lang="en-US" dirty="0" smtClean="0"/>
              <a:t>Execution time</a:t>
            </a:r>
          </a:p>
          <a:p>
            <a:pPr lvl="2"/>
            <a:r>
              <a:rPr lang="en-US" dirty="0" smtClean="0"/>
              <a:t>Varies between a minimum and maximum but events such as cache refresh introduce additional latency</a:t>
            </a:r>
          </a:p>
          <a:p>
            <a:pPr lvl="1"/>
            <a:r>
              <a:rPr lang="en-US" dirty="0" smtClean="0"/>
              <a:t>Completion time</a:t>
            </a:r>
          </a:p>
          <a:p>
            <a:pPr lvl="2"/>
            <a:r>
              <a:rPr lang="en-US" dirty="0" smtClean="0"/>
              <a:t>Depends upon other tasks sharing processor/resources</a:t>
            </a:r>
          </a:p>
          <a:p>
            <a:pPr lvl="1"/>
            <a:r>
              <a:rPr lang="en-US" dirty="0" smtClean="0"/>
              <a:t>Sampling latency</a:t>
            </a:r>
          </a:p>
          <a:p>
            <a:pPr lvl="2"/>
            <a:r>
              <a:rPr lang="en-US" dirty="0" smtClean="0"/>
              <a:t>Programs handling streams of data do clock-driven sampling which increases latency</a:t>
            </a:r>
          </a:p>
          <a:p>
            <a:pPr lvl="2"/>
            <a:endParaRPr lang="en-US" dirty="0" smtClean="0"/>
          </a:p>
          <a:p>
            <a:pPr lvl="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 performance – time economy - 2</a:t>
            </a:r>
            <a:endParaRPr lang="en-US" dirty="0"/>
          </a:p>
        </p:txBody>
      </p:sp>
      <p:sp>
        <p:nvSpPr>
          <p:cNvPr id="3" name="Content Placeholder 2"/>
          <p:cNvSpPr>
            <a:spLocks noGrp="1"/>
          </p:cNvSpPr>
          <p:nvPr>
            <p:ph idx="1"/>
          </p:nvPr>
        </p:nvSpPr>
        <p:spPr/>
        <p:txBody>
          <a:bodyPr/>
          <a:lstStyle/>
          <a:p>
            <a:pPr lvl="1"/>
            <a:r>
              <a:rPr lang="en-US" dirty="0" smtClean="0"/>
              <a:t>Sampling jitter</a:t>
            </a:r>
          </a:p>
          <a:p>
            <a:pPr lvl="2"/>
            <a:r>
              <a:rPr lang="en-US" dirty="0" smtClean="0"/>
              <a:t>Can cause old data to be processed twice and a new data element to be skipped</a:t>
            </a:r>
          </a:p>
          <a:p>
            <a:pPr lvl="1"/>
            <a:r>
              <a:rPr lang="en-US" dirty="0" smtClean="0"/>
              <a:t>Globally (a)synchronous systems</a:t>
            </a:r>
          </a:p>
          <a:p>
            <a:pPr lvl="2"/>
            <a:r>
              <a:rPr lang="en-US" dirty="0" smtClean="0"/>
              <a:t>For synchronous systems task dispatches are aligned</a:t>
            </a:r>
          </a:p>
          <a:p>
            <a:pPr lvl="2"/>
            <a:r>
              <a:rPr lang="en-US" dirty="0" smtClean="0"/>
              <a:t>For asynchronous systems sampling latency is added to execution time and the time is rounded to the next dispatch</a:t>
            </a:r>
          </a:p>
          <a:p>
            <a:pPr lvl="1"/>
            <a:r>
              <a:rPr lang="en-US" dirty="0" smtClean="0"/>
              <a:t>Partitioned systems</a:t>
            </a:r>
          </a:p>
          <a:p>
            <a:pPr lvl="2"/>
            <a:r>
              <a:rPr lang="en-US" dirty="0" smtClean="0"/>
              <a:t>Limits the jitter but adds to end-to-end latency</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AADL </a:t>
            </a:r>
            <a:endParaRPr lang="en-US" dirty="0"/>
          </a:p>
        </p:txBody>
      </p:sp>
      <p:sp>
        <p:nvSpPr>
          <p:cNvPr id="3" name="Content Placeholder 2"/>
          <p:cNvSpPr>
            <a:spLocks noGrp="1"/>
          </p:cNvSpPr>
          <p:nvPr>
            <p:ph idx="1"/>
          </p:nvPr>
        </p:nvSpPr>
        <p:spPr/>
        <p:txBody>
          <a:bodyPr/>
          <a:lstStyle/>
          <a:p>
            <a:r>
              <a:rPr lang="en-US" dirty="0" smtClean="0"/>
              <a:t>signal streams as end-to-end flows</a:t>
            </a:r>
          </a:p>
          <a:p>
            <a:r>
              <a:rPr lang="en-US" dirty="0" smtClean="0"/>
              <a:t>sampling and data-driven processing as periodic and </a:t>
            </a:r>
            <a:r>
              <a:rPr lang="en-US" dirty="0" err="1" smtClean="0"/>
              <a:t>aperiodic</a:t>
            </a:r>
            <a:r>
              <a:rPr lang="en-US" dirty="0" smtClean="0"/>
              <a:t> threads that communicate through sampling data ports and queued event data ports</a:t>
            </a:r>
          </a:p>
          <a:p>
            <a:r>
              <a:rPr lang="en-US" dirty="0" smtClean="0"/>
              <a:t>partitioned and time-triggered architectures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specification</a:t>
            </a:r>
            <a:endParaRPr lang="en-US" dirty="0"/>
          </a:p>
        </p:txBody>
      </p:sp>
      <p:sp>
        <p:nvSpPr>
          <p:cNvPr id="3" name="Content Placeholder 2"/>
          <p:cNvSpPr>
            <a:spLocks noGrp="1"/>
          </p:cNvSpPr>
          <p:nvPr>
            <p:ph idx="1"/>
          </p:nvPr>
        </p:nvSpPr>
        <p:spPr/>
        <p:txBody>
          <a:bodyPr/>
          <a:lstStyle/>
          <a:p>
            <a:r>
              <a:rPr lang="en-US" dirty="0" smtClean="0"/>
              <a:t>Flow specifications represent</a:t>
            </a:r>
          </a:p>
          <a:p>
            <a:pPr lvl="1"/>
            <a:r>
              <a:rPr lang="en-US" dirty="0" smtClean="0"/>
              <a:t>flow sources—flows originating from within a component</a:t>
            </a:r>
          </a:p>
          <a:p>
            <a:pPr lvl="1"/>
            <a:r>
              <a:rPr lang="en-US" dirty="0" smtClean="0"/>
              <a:t>flow sinks—flows ending within a component</a:t>
            </a:r>
          </a:p>
          <a:p>
            <a:pPr lvl="1"/>
            <a:r>
              <a:rPr lang="en-US" dirty="0" smtClean="0"/>
              <a:t>flow paths—flows through a component from its incoming ports to its outgoing ports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2609</TotalTime>
  <Words>1985</Words>
  <Application>Microsoft Office PowerPoint</Application>
  <PresentationFormat>On-screen Show (4:3)</PresentationFormat>
  <Paragraphs>292</Paragraphs>
  <Slides>44</Slides>
  <Notes>11</Notes>
  <HiddenSlides>0</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1</vt:i4>
      </vt:variant>
      <vt:variant>
        <vt:lpstr>Slide Titles</vt:lpstr>
      </vt:variant>
      <vt:variant>
        <vt:i4>44</vt:i4>
      </vt:variant>
    </vt:vector>
  </HeadingPairs>
  <TitlesOfParts>
    <vt:vector size="48" baseType="lpstr">
      <vt:lpstr>syse802Template</vt:lpstr>
      <vt:lpstr>???</vt:lpstr>
      <vt:lpstr>???</vt:lpstr>
      <vt:lpstr>Equation</vt:lpstr>
      <vt:lpstr>CpSc 875</vt:lpstr>
      <vt:lpstr>Architecture Analysis</vt:lpstr>
      <vt:lpstr>OSATE Analyses</vt:lpstr>
      <vt:lpstr>Instantiation</vt:lpstr>
      <vt:lpstr>Instantiation</vt:lpstr>
      <vt:lpstr>Latency – performance – time economy</vt:lpstr>
      <vt:lpstr>Latency – performance – time economy - 2</vt:lpstr>
      <vt:lpstr>AADL </vt:lpstr>
      <vt:lpstr>Flow specification</vt:lpstr>
      <vt:lpstr>Flow sequence</vt:lpstr>
      <vt:lpstr>Flow spec</vt:lpstr>
      <vt:lpstr>Flow thru component</vt:lpstr>
      <vt:lpstr>End-to-end  flows</vt:lpstr>
      <vt:lpstr>Instantiation hierarchy</vt:lpstr>
      <vt:lpstr>More complex hierarchy</vt:lpstr>
      <vt:lpstr>Pre-declared latency properties</vt:lpstr>
      <vt:lpstr>System latency</vt:lpstr>
      <vt:lpstr>Operational profile</vt:lpstr>
      <vt:lpstr>More for latency</vt:lpstr>
      <vt:lpstr>Security</vt:lpstr>
      <vt:lpstr>Non-Conformance to a Pattern</vt:lpstr>
      <vt:lpstr>Non-Conformance to a Pattern</vt:lpstr>
      <vt:lpstr>DSM Clustering</vt:lpstr>
      <vt:lpstr>Case Study - BBS</vt:lpstr>
      <vt:lpstr>Case Study - CTAS</vt:lpstr>
      <vt:lpstr>Qualitative Reasoning Framework (cont’d)</vt:lpstr>
      <vt:lpstr>Qualitative Reasoning Framework (cont’d)</vt:lpstr>
      <vt:lpstr>Qualitative Reasoning Framework (cont’d)</vt:lpstr>
      <vt:lpstr>Qualitative Reasoning Framework (cont’d)</vt:lpstr>
      <vt:lpstr>Qualitative Reasoning Framework (cont’d)</vt:lpstr>
      <vt:lpstr>Qualitative Reasoning Framework (cont’d)</vt:lpstr>
      <vt:lpstr>Qualitative Reasoning Framework (cont’d)</vt:lpstr>
      <vt:lpstr>Qualitative Reasoning Framework (cont’d)</vt:lpstr>
      <vt:lpstr>Qualitative Reasoning Framework (cont’d)</vt:lpstr>
      <vt:lpstr>Qualitative Reasoning Framework (cont’d)</vt:lpstr>
      <vt:lpstr>Modifiability</vt:lpstr>
      <vt:lpstr>Factors</vt:lpstr>
      <vt:lpstr>Look to the tactics</vt:lpstr>
      <vt:lpstr>Cyclomatic complexity</vt:lpstr>
      <vt:lpstr>Control flow</vt:lpstr>
      <vt:lpstr>Measuring in AADL</vt:lpstr>
      <vt:lpstr>Ocarina</vt:lpstr>
      <vt:lpstr>Next steps</vt:lpstr>
      <vt:lpstr>More next steps</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875</dc:title>
  <dc:creator>McGregor</dc:creator>
  <cp:lastModifiedBy>McGregor</cp:lastModifiedBy>
  <cp:revision>19</cp:revision>
  <dcterms:created xsi:type="dcterms:W3CDTF">2011-03-14T10:54:40Z</dcterms:created>
  <dcterms:modified xsi:type="dcterms:W3CDTF">2011-03-17T11:12:52Z</dcterms:modified>
</cp:coreProperties>
</file>