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60" r:id="rId2"/>
    <p:sldId id="266" r:id="rId3"/>
    <p:sldId id="265" r:id="rId4"/>
    <p:sldId id="262" r:id="rId5"/>
    <p:sldId id="267" r:id="rId6"/>
    <p:sldId id="263" r:id="rId7"/>
    <p:sldId id="268" r:id="rId8"/>
    <p:sldId id="264" r:id="rId9"/>
    <p:sldId id="270" r:id="rId10"/>
    <p:sldId id="271" r:id="rId11"/>
    <p:sldId id="272" r:id="rId12"/>
    <p:sldId id="261" r:id="rId1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2" d="100"/>
          <a:sy n="62" d="100"/>
        </p:scale>
        <p:origin x="-60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3/27/2011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3/27/2011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3/27/2011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3/27/2011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3/27/2011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3/27/2011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3/27/2011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3/27/2011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3/27/2011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3/27/2011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3/27/2011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3/27/2011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3/27/2011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-edc.eng.cam.ac.uk/cam" TargetMode="External"/><Relationship Id="rId2" Type="http://schemas.openxmlformats.org/officeDocument/2006/relationships/hyperlink" Target="http://users.ipfw.edu/reddpv01/DSMTutorial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money.cnn.com/2011/03/28/autos/vw_jetta_horn_recall/index.htm?hpt=T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</a:t>
            </a:r>
            <a:r>
              <a:rPr lang="en-US" dirty="0" smtClean="0"/>
              <a:t> 875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C16 - DSMs 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Goudy Old Style" charset="0"/>
              </a:rPr>
              <a:t>Case Study - BBS</a:t>
            </a:r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896E7D3-E75A-465E-9FB1-C56213DDBB82}" type="slidenum">
              <a:rPr lang="en-US"/>
              <a:pPr/>
              <a:t>10</a:t>
            </a:fld>
            <a:endParaRPr lang="en-US"/>
          </a:p>
        </p:txBody>
      </p:sp>
      <p:pic>
        <p:nvPicPr>
          <p:cNvPr id="82948" name="Picture 5" descr="Screen shot 2010-09-21 at 5.03.01 PM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5050" y="3581400"/>
            <a:ext cx="5527675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49" name="Content Placeholder 4" descr="Screen shot 2010-09-21 at 5.02.51 PM.pn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1295400"/>
            <a:ext cx="4668838" cy="3276600"/>
          </a:xfrm>
        </p:spPr>
      </p:pic>
      <p:sp>
        <p:nvSpPr>
          <p:cNvPr id="82950" name="TextBox 5"/>
          <p:cNvSpPr txBox="1">
            <a:spLocks noChangeArrowheads="1"/>
          </p:cNvSpPr>
          <p:nvPr/>
        </p:nvSpPr>
        <p:spPr bwMode="auto">
          <a:xfrm>
            <a:off x="4495800" y="1371600"/>
            <a:ext cx="43434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/>
              <a:t>Three-tier layered system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/>
              <a:t>Presentation layer, application layer, database server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/>
              <a:t>Can only communicate with its immediate upper layer</a:t>
            </a:r>
          </a:p>
          <a:p>
            <a:pPr marL="342900" indent="-342900">
              <a:buFont typeface="Arial" charset="0"/>
              <a:buChar char="•"/>
            </a:pPr>
            <a:endParaRPr lang="en-US"/>
          </a:p>
          <a:p>
            <a:pPr marL="342900" indent="-342900">
              <a:buFont typeface="Arial" charset="0"/>
              <a:buChar char="•"/>
            </a:pPr>
            <a:endParaRPr lang="en-US"/>
          </a:p>
        </p:txBody>
      </p:sp>
      <p:pic>
        <p:nvPicPr>
          <p:cNvPr id="82951" name="Picture 7" descr="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3571875"/>
            <a:ext cx="5540375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52" name="Picture 6" descr="c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295400"/>
            <a:ext cx="4681538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Goudy Old Style" charset="0"/>
              </a:rPr>
              <a:t>Case Study - CTAS</a:t>
            </a:r>
          </a:p>
        </p:txBody>
      </p:sp>
      <p:pic>
        <p:nvPicPr>
          <p:cNvPr id="83971" name="Content Placeholder 4" descr="Screen shot 2010-09-21 at 5.05.00 PM.pn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295400"/>
            <a:ext cx="4572000" cy="3621088"/>
          </a:xfrm>
        </p:spPr>
      </p:pic>
      <p:sp>
        <p:nvSpPr>
          <p:cNvPr id="8397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2733638-DEFA-4571-A401-1D901DA6CCCF}" type="slidenum">
              <a:rPr lang="en-US"/>
              <a:pPr/>
              <a:t>11</a:t>
            </a:fld>
            <a:endParaRPr lang="en-US"/>
          </a:p>
        </p:txBody>
      </p:sp>
      <p:pic>
        <p:nvPicPr>
          <p:cNvPr id="83973" name="Picture 5" descr="Screen shot 2010-09-21 at 5.05.06 PM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3124201"/>
            <a:ext cx="4724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974" name="Picture 6" descr="e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244600"/>
            <a:ext cx="4583113" cy="363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975" name="Picture 7" descr="a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19600" y="3214688"/>
            <a:ext cx="4735512" cy="364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3976" name="TextBox 5"/>
          <p:cNvSpPr txBox="1">
            <a:spLocks noChangeArrowheads="1"/>
          </p:cNvSpPr>
          <p:nvPr/>
        </p:nvSpPr>
        <p:spPr bwMode="auto">
          <a:xfrm>
            <a:off x="4343400" y="1219200"/>
            <a:ext cx="4953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/>
              <a:t>Model-View-Controller pattern</a:t>
            </a:r>
          </a:p>
          <a:p>
            <a:pPr marL="342900" indent="-342900">
              <a:buFont typeface="Arial" charset="0"/>
              <a:buChar char="•"/>
            </a:pPr>
            <a:r>
              <a:rPr lang="en-US"/>
              <a:t>CTAS model has some parts that are rarely used (relies on a framework architecture)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/>
              <a:t>Not cohesive with other modules that make up a single responsibility</a:t>
            </a:r>
          </a:p>
          <a:p>
            <a:pPr marL="342900" indent="-342900">
              <a:buFont typeface="Arial" charset="0"/>
              <a:buChar char="•"/>
            </a:pPr>
            <a:r>
              <a:rPr lang="en-US"/>
              <a:t>Specify a connection strength to improve clustering</a:t>
            </a:r>
          </a:p>
          <a:p>
            <a:pPr marL="342900" indent="-342900">
              <a:buFont typeface="Arial" charset="0"/>
              <a:buChar char="•"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DSM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DSM tutorial</a:t>
            </a:r>
          </a:p>
          <a:p>
            <a:pPr lvl="1"/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users.ipfw.edu/reddpv01/DSMTutorial.pdf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DSM tool</a:t>
            </a:r>
          </a:p>
          <a:p>
            <a:pPr lvl="1"/>
            <a:r>
              <a:rPr lang="en-US" dirty="0" smtClean="0">
                <a:hlinkClick r:id="rId3"/>
              </a:rPr>
              <a:t>http</a:t>
            </a:r>
            <a:r>
              <a:rPr lang="en-US" dirty="0" smtClean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www-edc.eng.cam.ac.uk/cam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money.cnn.com/2011/03/28/autos/vw_jetta_horn_recall/index.htm?hpt=T2</a:t>
            </a:r>
            <a:endParaRPr lang="en-US" dirty="0" smtClean="0"/>
          </a:p>
          <a:p>
            <a:r>
              <a:rPr lang="en-US" dirty="0" smtClean="0"/>
              <a:t>Honking the horn can stop the car</a:t>
            </a:r>
          </a:p>
          <a:p>
            <a:r>
              <a:rPr lang="en-US" dirty="0" smtClean="0"/>
              <a:t>Those wires should be logically and physically separated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Architecture tactic</a:t>
            </a:r>
          </a:p>
          <a:p>
            <a:r>
              <a:rPr lang="en-US" dirty="0" smtClean="0"/>
              <a:t>Divides independent flows of computation</a:t>
            </a:r>
          </a:p>
          <a:p>
            <a:r>
              <a:rPr lang="en-US" dirty="0" smtClean="0"/>
              <a:t>May be a physical separation on different processors</a:t>
            </a:r>
          </a:p>
          <a:p>
            <a:r>
              <a:rPr lang="en-US" dirty="0" smtClean="0"/>
              <a:t>May be a logical separation in different packages</a:t>
            </a:r>
          </a:p>
          <a:p>
            <a:r>
              <a:rPr lang="en-US" dirty="0" smtClean="0"/>
              <a:t>May be both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 and Filter DSM</a:t>
            </a:r>
            <a:endParaRPr lang="en-US" dirty="0"/>
          </a:p>
        </p:txBody>
      </p:sp>
      <p:pic>
        <p:nvPicPr>
          <p:cNvPr id="4" name="Content Placeholder 3" descr="pipeFilter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57340" y="2467574"/>
            <a:ext cx="2829320" cy="279121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in pipe and filter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incorrect dependency</a:t>
            </a:r>
            <a:endParaRPr lang="en-US" dirty="0"/>
          </a:p>
        </p:txBody>
      </p:sp>
      <p:pic>
        <p:nvPicPr>
          <p:cNvPr id="1026" name="Picture 2" descr="pipeandfilter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3203575"/>
            <a:ext cx="274320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Quantifying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Remember coupling and cohesion</a:t>
            </a:r>
          </a:p>
          <a:p>
            <a:r>
              <a:rPr lang="en-US" dirty="0" smtClean="0"/>
              <a:t>These show up in a DSM as connections</a:t>
            </a:r>
            <a:endParaRPr lang="en-US" dirty="0"/>
          </a:p>
        </p:txBody>
      </p:sp>
      <p:pic>
        <p:nvPicPr>
          <p:cNvPr id="4" name="Content Placeholder 3" descr="dsm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504787" y="2828114"/>
            <a:ext cx="3896014" cy="3878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Corrected connection</a:t>
            </a:r>
            <a:endParaRPr lang="en-US" dirty="0"/>
          </a:p>
        </p:txBody>
      </p:sp>
      <p:pic>
        <p:nvPicPr>
          <p:cNvPr id="4" name="Content Placeholder 3" descr="dsm4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76800" y="2281810"/>
            <a:ext cx="3172268" cy="3162742"/>
          </a:xfrm>
        </p:spPr>
      </p:pic>
      <p:sp>
        <p:nvSpPr>
          <p:cNvPr id="5" name="TextBox 4"/>
          <p:cNvSpPr txBox="1"/>
          <p:nvPr/>
        </p:nvSpPr>
        <p:spPr>
          <a:xfrm>
            <a:off x="457200" y="1981200"/>
            <a:ext cx="40382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 think of view-&gt;pipe4 as a module</a:t>
            </a:r>
          </a:p>
          <a:p>
            <a:r>
              <a:rPr lang="en-US" dirty="0" smtClean="0"/>
              <a:t>t</a:t>
            </a:r>
            <a:r>
              <a:rPr lang="en-US" dirty="0" smtClean="0"/>
              <a:t>hat encapsulates that interaction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3" descr="dsm3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504786" y="1805494"/>
            <a:ext cx="4134427" cy="411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Looking for patterns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172200" y="4082534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Feedbackward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35239" y="5920869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Flow forward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5640779" y="4405745"/>
            <a:ext cx="1341912" cy="504702"/>
          </a:xfrm>
          <a:custGeom>
            <a:avLst/>
            <a:gdLst>
              <a:gd name="connsiteX0" fmla="*/ 1341912 w 1341912"/>
              <a:gd name="connsiteY0" fmla="*/ 35626 h 504702"/>
              <a:gd name="connsiteX1" fmla="*/ 973777 w 1341912"/>
              <a:gd name="connsiteY1" fmla="*/ 498764 h 504702"/>
              <a:gd name="connsiteX2" fmla="*/ 0 w 1341912"/>
              <a:gd name="connsiteY2" fmla="*/ 0 h 504702"/>
              <a:gd name="connsiteX3" fmla="*/ 0 w 1341912"/>
              <a:gd name="connsiteY3" fmla="*/ 0 h 504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1912" h="504702">
                <a:moveTo>
                  <a:pt x="1341912" y="35626"/>
                </a:moveTo>
                <a:cubicBezTo>
                  <a:pt x="1269670" y="270164"/>
                  <a:pt x="1197429" y="504702"/>
                  <a:pt x="973777" y="498764"/>
                </a:cubicBezTo>
                <a:cubicBezTo>
                  <a:pt x="750125" y="492826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5023262" y="5142016"/>
            <a:ext cx="575953" cy="831272"/>
          </a:xfrm>
          <a:custGeom>
            <a:avLst/>
            <a:gdLst>
              <a:gd name="connsiteX0" fmla="*/ 0 w 575953"/>
              <a:gd name="connsiteY0" fmla="*/ 831272 h 831272"/>
              <a:gd name="connsiteX1" fmla="*/ 546265 w 575953"/>
              <a:gd name="connsiteY1" fmla="*/ 391885 h 831272"/>
              <a:gd name="connsiteX2" fmla="*/ 178130 w 575953"/>
              <a:gd name="connsiteY2" fmla="*/ 0 h 831272"/>
              <a:gd name="connsiteX3" fmla="*/ 178130 w 575953"/>
              <a:gd name="connsiteY3" fmla="*/ 0 h 831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5953" h="831272">
                <a:moveTo>
                  <a:pt x="0" y="831272"/>
                </a:moveTo>
                <a:cubicBezTo>
                  <a:pt x="258288" y="680851"/>
                  <a:pt x="516577" y="530430"/>
                  <a:pt x="546265" y="391885"/>
                </a:cubicBezTo>
                <a:cubicBezTo>
                  <a:pt x="575953" y="253340"/>
                  <a:pt x="178130" y="0"/>
                  <a:pt x="178130" y="0"/>
                </a:cubicBezTo>
                <a:lnTo>
                  <a:pt x="178130" y="0"/>
                </a:lnTo>
              </a:path>
            </a:pathLst>
          </a:cu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Goudy Old Style" charset="0"/>
              </a:rPr>
              <a:t>DSM Clustering</a:t>
            </a:r>
          </a:p>
        </p:txBody>
      </p:sp>
      <p:sp>
        <p:nvSpPr>
          <p:cNvPr id="8192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3657600" cy="5334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2000" smtClean="0">
                <a:latin typeface="Tahoma" charset="0"/>
                <a:cs typeface="Tahoma" charset="0"/>
              </a:rPr>
              <a:t>Architecture as intended</a:t>
            </a:r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934200" y="6492875"/>
            <a:ext cx="2133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55F9207C-2B31-4AFD-8CFB-A462F5C6CEF1}" type="slidenum">
              <a:rPr lang="en-US"/>
              <a:pPr/>
              <a:t>9</a:t>
            </a:fld>
            <a:endParaRPr lang="en-US"/>
          </a:p>
        </p:txBody>
      </p:sp>
      <p:sp>
        <p:nvSpPr>
          <p:cNvPr id="81925" name="TextBox 4"/>
          <p:cNvSpPr txBox="1">
            <a:spLocks noChangeArrowheads="1"/>
          </p:cNvSpPr>
          <p:nvPr/>
        </p:nvSpPr>
        <p:spPr bwMode="auto">
          <a:xfrm>
            <a:off x="5181600" y="1200150"/>
            <a:ext cx="388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Architecture as represented</a:t>
            </a:r>
          </a:p>
          <a:p>
            <a:endParaRPr lang="en-US" sz="20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33400" y="1644650"/>
            <a:ext cx="3276600" cy="1752600"/>
          </a:xfrm>
          <a:prstGeom prst="rect">
            <a:avLst/>
          </a:prstGeom>
          <a:gradFill rotWithShape="1">
            <a:gsLst>
              <a:gs pos="0">
                <a:srgbClr val="E5EEFF"/>
              </a:gs>
              <a:gs pos="64999">
                <a:srgbClr val="BFD5FF"/>
              </a:gs>
              <a:gs pos="100000">
                <a:srgbClr val="A3C4FF"/>
              </a:gs>
            </a:gsLst>
            <a:lin ang="5400000" scaled="1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000000"/>
              </a:solidFill>
              <a:latin typeface="Calibri" charset="0"/>
            </a:endParaRPr>
          </a:p>
        </p:txBody>
      </p:sp>
      <p:cxnSp>
        <p:nvCxnSpPr>
          <p:cNvPr id="22" name="Straight Arrow Connector 21"/>
          <p:cNvCxnSpPr>
            <a:cxnSpLocks noChangeShapeType="1"/>
            <a:endCxn id="94" idx="1"/>
          </p:cNvCxnSpPr>
          <p:nvPr/>
        </p:nvCxnSpPr>
        <p:spPr bwMode="auto">
          <a:xfrm flipV="1">
            <a:off x="1905000" y="2628900"/>
            <a:ext cx="762000" cy="19685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27" name="Straight Arrow Connector 26"/>
          <p:cNvCxnSpPr>
            <a:cxnSpLocks noChangeShapeType="1"/>
            <a:endCxn id="90" idx="2"/>
          </p:cNvCxnSpPr>
          <p:nvPr/>
        </p:nvCxnSpPr>
        <p:spPr bwMode="auto">
          <a:xfrm rot="5400000" flipH="1" flipV="1">
            <a:off x="1752600" y="2362200"/>
            <a:ext cx="533400" cy="2286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5257800" y="1600200"/>
            <a:ext cx="3276600" cy="1752600"/>
          </a:xfrm>
          <a:prstGeom prst="rect">
            <a:avLst/>
          </a:prstGeom>
          <a:gradFill rotWithShape="1">
            <a:gsLst>
              <a:gs pos="0">
                <a:srgbClr val="E5EEFF"/>
              </a:gs>
              <a:gs pos="64999">
                <a:srgbClr val="BFD5FF"/>
              </a:gs>
              <a:gs pos="100000">
                <a:srgbClr val="A3C4FF"/>
              </a:gs>
            </a:gsLst>
            <a:lin ang="5400000" scaled="1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61" name="Oval 60"/>
          <p:cNvSpPr>
            <a:spLocks noChangeArrowheads="1"/>
          </p:cNvSpPr>
          <p:nvPr/>
        </p:nvSpPr>
        <p:spPr bwMode="auto">
          <a:xfrm>
            <a:off x="5562600" y="2057400"/>
            <a:ext cx="228600" cy="2286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62" name="Oval 61"/>
          <p:cNvSpPr>
            <a:spLocks noChangeArrowheads="1"/>
          </p:cNvSpPr>
          <p:nvPr/>
        </p:nvSpPr>
        <p:spPr bwMode="auto">
          <a:xfrm>
            <a:off x="5638800" y="2514600"/>
            <a:ext cx="228600" cy="2286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63" name="Oval 62"/>
          <p:cNvSpPr>
            <a:spLocks noChangeArrowheads="1"/>
          </p:cNvSpPr>
          <p:nvPr/>
        </p:nvSpPr>
        <p:spPr bwMode="auto">
          <a:xfrm>
            <a:off x="6096000" y="1905000"/>
            <a:ext cx="228600" cy="2286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6172200" y="2438400"/>
            <a:ext cx="228600" cy="2286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65" name="Oval 64"/>
          <p:cNvSpPr>
            <a:spLocks noChangeArrowheads="1"/>
          </p:cNvSpPr>
          <p:nvPr/>
        </p:nvSpPr>
        <p:spPr bwMode="auto">
          <a:xfrm>
            <a:off x="6553200" y="2819400"/>
            <a:ext cx="228600" cy="2286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66" name="Oval 65"/>
          <p:cNvSpPr>
            <a:spLocks noChangeArrowheads="1"/>
          </p:cNvSpPr>
          <p:nvPr/>
        </p:nvSpPr>
        <p:spPr bwMode="auto">
          <a:xfrm>
            <a:off x="6705600" y="2286000"/>
            <a:ext cx="228600" cy="2286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67" name="Oval 66"/>
          <p:cNvSpPr>
            <a:spLocks noChangeArrowheads="1"/>
          </p:cNvSpPr>
          <p:nvPr/>
        </p:nvSpPr>
        <p:spPr bwMode="auto">
          <a:xfrm>
            <a:off x="7239000" y="2590800"/>
            <a:ext cx="228600" cy="2286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68" name="Oval 67"/>
          <p:cNvSpPr>
            <a:spLocks noChangeArrowheads="1"/>
          </p:cNvSpPr>
          <p:nvPr/>
        </p:nvSpPr>
        <p:spPr bwMode="auto">
          <a:xfrm>
            <a:off x="7010400" y="1905000"/>
            <a:ext cx="228600" cy="2286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69" name="Oval 68"/>
          <p:cNvSpPr>
            <a:spLocks noChangeArrowheads="1"/>
          </p:cNvSpPr>
          <p:nvPr/>
        </p:nvSpPr>
        <p:spPr bwMode="auto">
          <a:xfrm>
            <a:off x="7696200" y="2286000"/>
            <a:ext cx="228600" cy="2286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cxnSp>
        <p:nvCxnSpPr>
          <p:cNvPr id="71" name="Straight Arrow Connector 70"/>
          <p:cNvCxnSpPr>
            <a:cxnSpLocks noChangeShapeType="1"/>
            <a:stCxn id="61" idx="3"/>
            <a:endCxn id="62" idx="1"/>
          </p:cNvCxnSpPr>
          <p:nvPr/>
        </p:nvCxnSpPr>
        <p:spPr bwMode="auto">
          <a:xfrm rot="16200000" flipH="1">
            <a:off x="5486400" y="2362201"/>
            <a:ext cx="295275" cy="762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73" name="Straight Arrow Connector 72"/>
          <p:cNvCxnSpPr>
            <a:cxnSpLocks noChangeShapeType="1"/>
            <a:endCxn id="64" idx="3"/>
          </p:cNvCxnSpPr>
          <p:nvPr/>
        </p:nvCxnSpPr>
        <p:spPr bwMode="auto">
          <a:xfrm flipV="1">
            <a:off x="5867400" y="2633663"/>
            <a:ext cx="338138" cy="33337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75" name="Straight Arrow Connector 74"/>
          <p:cNvCxnSpPr>
            <a:cxnSpLocks noChangeShapeType="1"/>
            <a:stCxn id="62" idx="0"/>
            <a:endCxn id="61" idx="4"/>
          </p:cNvCxnSpPr>
          <p:nvPr/>
        </p:nvCxnSpPr>
        <p:spPr bwMode="auto">
          <a:xfrm rot="16200000" flipV="1">
            <a:off x="5600700" y="2362200"/>
            <a:ext cx="228600" cy="762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77" name="Straight Arrow Connector 76"/>
          <p:cNvCxnSpPr>
            <a:cxnSpLocks noChangeShapeType="1"/>
            <a:stCxn id="64" idx="0"/>
            <a:endCxn id="63" idx="5"/>
          </p:cNvCxnSpPr>
          <p:nvPr/>
        </p:nvCxnSpPr>
        <p:spPr bwMode="auto">
          <a:xfrm rot="5400000" flipH="1" flipV="1">
            <a:off x="6119813" y="2266950"/>
            <a:ext cx="338137" cy="4763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79" name="Straight Arrow Connector 78"/>
          <p:cNvCxnSpPr>
            <a:cxnSpLocks noChangeShapeType="1"/>
            <a:stCxn id="64" idx="6"/>
            <a:endCxn id="66" idx="3"/>
          </p:cNvCxnSpPr>
          <p:nvPr/>
        </p:nvCxnSpPr>
        <p:spPr bwMode="auto">
          <a:xfrm flipV="1">
            <a:off x="6400800" y="2481263"/>
            <a:ext cx="338138" cy="71437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81" name="Straight Arrow Connector 80"/>
          <p:cNvCxnSpPr>
            <a:cxnSpLocks noChangeShapeType="1"/>
            <a:stCxn id="67" idx="3"/>
            <a:endCxn id="65" idx="6"/>
          </p:cNvCxnSpPr>
          <p:nvPr/>
        </p:nvCxnSpPr>
        <p:spPr bwMode="auto">
          <a:xfrm rot="5400000">
            <a:off x="6953250" y="2614613"/>
            <a:ext cx="147637" cy="49053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83" name="Straight Arrow Connector 82"/>
          <p:cNvCxnSpPr>
            <a:cxnSpLocks noChangeShapeType="1"/>
            <a:stCxn id="66" idx="4"/>
            <a:endCxn id="67" idx="1"/>
          </p:cNvCxnSpPr>
          <p:nvPr/>
        </p:nvCxnSpPr>
        <p:spPr bwMode="auto">
          <a:xfrm rot="16200000" flipH="1">
            <a:off x="6991350" y="2343150"/>
            <a:ext cx="109538" cy="45243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87" name="Straight Arrow Connector 86"/>
          <p:cNvCxnSpPr>
            <a:cxnSpLocks noChangeShapeType="1"/>
            <a:stCxn id="66" idx="7"/>
            <a:endCxn id="68" idx="3"/>
          </p:cNvCxnSpPr>
          <p:nvPr/>
        </p:nvCxnSpPr>
        <p:spPr bwMode="auto">
          <a:xfrm rot="5400000" flipH="1" flipV="1">
            <a:off x="6862763" y="2138363"/>
            <a:ext cx="219075" cy="142875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89" name="Straight Arrow Connector 88"/>
          <p:cNvCxnSpPr>
            <a:cxnSpLocks noChangeShapeType="1"/>
            <a:stCxn id="58" idx="4"/>
            <a:endCxn id="69" idx="0"/>
          </p:cNvCxnSpPr>
          <p:nvPr/>
        </p:nvCxnSpPr>
        <p:spPr bwMode="auto">
          <a:xfrm rot="16200000" flipH="1">
            <a:off x="7581900" y="2057400"/>
            <a:ext cx="304800" cy="152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91" name="Straight Arrow Connector 90"/>
          <p:cNvCxnSpPr>
            <a:cxnSpLocks noChangeShapeType="1"/>
            <a:stCxn id="69" idx="2"/>
            <a:endCxn id="58" idx="4"/>
          </p:cNvCxnSpPr>
          <p:nvPr/>
        </p:nvCxnSpPr>
        <p:spPr bwMode="auto">
          <a:xfrm rot="10800000">
            <a:off x="7658100" y="1981200"/>
            <a:ext cx="38100" cy="4191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93" name="Straight Arrow Connector 92"/>
          <p:cNvCxnSpPr>
            <a:cxnSpLocks noChangeShapeType="1"/>
            <a:stCxn id="65" idx="0"/>
            <a:endCxn id="67" idx="2"/>
          </p:cNvCxnSpPr>
          <p:nvPr/>
        </p:nvCxnSpPr>
        <p:spPr bwMode="auto">
          <a:xfrm rot="5400000" flipH="1" flipV="1">
            <a:off x="6896100" y="2476500"/>
            <a:ext cx="114300" cy="5715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97" name="Straight Arrow Connector 96"/>
          <p:cNvCxnSpPr>
            <a:cxnSpLocks noChangeShapeType="1"/>
            <a:stCxn id="64" idx="4"/>
            <a:endCxn id="65" idx="3"/>
          </p:cNvCxnSpPr>
          <p:nvPr/>
        </p:nvCxnSpPr>
        <p:spPr bwMode="auto">
          <a:xfrm rot="16200000" flipH="1">
            <a:off x="6262687" y="2690813"/>
            <a:ext cx="347663" cy="30003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99" name="Straight Arrow Connector 98"/>
          <p:cNvCxnSpPr>
            <a:cxnSpLocks noChangeShapeType="1"/>
            <a:stCxn id="63" idx="4"/>
            <a:endCxn id="64" idx="1"/>
          </p:cNvCxnSpPr>
          <p:nvPr/>
        </p:nvCxnSpPr>
        <p:spPr bwMode="auto">
          <a:xfrm rot="5400000">
            <a:off x="6038850" y="2300288"/>
            <a:ext cx="338138" cy="4762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03" name="Straight Arrow Connector 102"/>
          <p:cNvCxnSpPr>
            <a:cxnSpLocks noChangeShapeType="1"/>
            <a:stCxn id="66" idx="2"/>
            <a:endCxn id="63" idx="6"/>
          </p:cNvCxnSpPr>
          <p:nvPr/>
        </p:nvCxnSpPr>
        <p:spPr bwMode="auto">
          <a:xfrm rot="10800000">
            <a:off x="6324600" y="2019300"/>
            <a:ext cx="381000" cy="3810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07" name="Straight Arrow Connector 106"/>
          <p:cNvCxnSpPr>
            <a:cxnSpLocks noChangeShapeType="1"/>
            <a:stCxn id="65" idx="1"/>
            <a:endCxn id="64" idx="5"/>
          </p:cNvCxnSpPr>
          <p:nvPr/>
        </p:nvCxnSpPr>
        <p:spPr bwMode="auto">
          <a:xfrm rot="16200000" flipV="1">
            <a:off x="6367463" y="2633663"/>
            <a:ext cx="219075" cy="219075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110" name="Down Arrow 109"/>
          <p:cNvSpPr>
            <a:spLocks noChangeArrowheads="1"/>
          </p:cNvSpPr>
          <p:nvPr/>
        </p:nvSpPr>
        <p:spPr bwMode="auto">
          <a:xfrm rot="-5400000">
            <a:off x="4038600" y="2209800"/>
            <a:ext cx="838200" cy="685800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E5EEFF"/>
              </a:gs>
              <a:gs pos="64999">
                <a:srgbClr val="BFD5FF"/>
              </a:gs>
              <a:gs pos="100000">
                <a:srgbClr val="A3C4FF"/>
              </a:gs>
            </a:gsLst>
            <a:lin ang="5400000" scaled="1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11" name="Down Arrow 110"/>
          <p:cNvSpPr>
            <a:spLocks noChangeArrowheads="1"/>
          </p:cNvSpPr>
          <p:nvPr/>
        </p:nvSpPr>
        <p:spPr bwMode="auto">
          <a:xfrm>
            <a:off x="6553200" y="3429000"/>
            <a:ext cx="838200" cy="533400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E5EEFF"/>
              </a:gs>
              <a:gs pos="64999">
                <a:srgbClr val="BFD5FF"/>
              </a:gs>
              <a:gs pos="100000">
                <a:srgbClr val="A3C4FF"/>
              </a:gs>
            </a:gsLst>
            <a:lin ang="5400000" scaled="1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000000"/>
              </a:solidFill>
              <a:latin typeface="Calibri" charset="0"/>
            </a:endParaRPr>
          </a:p>
        </p:txBody>
      </p:sp>
      <p:cxnSp>
        <p:nvCxnSpPr>
          <p:cNvPr id="114" name="Straight Arrow Connector 113"/>
          <p:cNvCxnSpPr>
            <a:cxnSpLocks noChangeShapeType="1"/>
            <a:stCxn id="86" idx="2"/>
          </p:cNvCxnSpPr>
          <p:nvPr/>
        </p:nvCxnSpPr>
        <p:spPr bwMode="auto">
          <a:xfrm rot="16200000" flipH="1">
            <a:off x="1028700" y="2171700"/>
            <a:ext cx="381000" cy="6096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53" name="Down Arrow 52"/>
          <p:cNvSpPr>
            <a:spLocks noChangeArrowheads="1"/>
          </p:cNvSpPr>
          <p:nvPr/>
        </p:nvSpPr>
        <p:spPr bwMode="auto">
          <a:xfrm rot="10800000">
            <a:off x="1600200" y="3429000"/>
            <a:ext cx="838200" cy="533400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E5EEFF"/>
              </a:gs>
              <a:gs pos="64999">
                <a:srgbClr val="BFD5FF"/>
              </a:gs>
              <a:gs pos="100000">
                <a:srgbClr val="A3C4FF"/>
              </a:gs>
            </a:gsLst>
            <a:lin ang="5400000" scaled="1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>
            <a:off x="7467600" y="2438400"/>
            <a:ext cx="228600" cy="2286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55" name="Oval 54"/>
          <p:cNvSpPr>
            <a:spLocks noChangeArrowheads="1"/>
          </p:cNvSpPr>
          <p:nvPr/>
        </p:nvSpPr>
        <p:spPr bwMode="auto">
          <a:xfrm>
            <a:off x="6553200" y="1600200"/>
            <a:ext cx="228600" cy="2286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56" name="Oval 55"/>
          <p:cNvSpPr>
            <a:spLocks noChangeArrowheads="1"/>
          </p:cNvSpPr>
          <p:nvPr/>
        </p:nvSpPr>
        <p:spPr bwMode="auto">
          <a:xfrm>
            <a:off x="8153400" y="1752600"/>
            <a:ext cx="228600" cy="2286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57" name="Oval 56"/>
          <p:cNvSpPr>
            <a:spLocks noChangeArrowheads="1"/>
          </p:cNvSpPr>
          <p:nvPr/>
        </p:nvSpPr>
        <p:spPr bwMode="auto">
          <a:xfrm>
            <a:off x="8229600" y="2209800"/>
            <a:ext cx="228600" cy="2286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58" name="Oval 57"/>
          <p:cNvSpPr>
            <a:spLocks noChangeArrowheads="1"/>
          </p:cNvSpPr>
          <p:nvPr/>
        </p:nvSpPr>
        <p:spPr bwMode="auto">
          <a:xfrm>
            <a:off x="7543800" y="1752600"/>
            <a:ext cx="228600" cy="2286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59" name="Oval 58"/>
          <p:cNvSpPr>
            <a:spLocks noChangeArrowheads="1"/>
          </p:cNvSpPr>
          <p:nvPr/>
        </p:nvSpPr>
        <p:spPr bwMode="auto">
          <a:xfrm>
            <a:off x="7391400" y="3048000"/>
            <a:ext cx="228600" cy="2286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60" name="Oval 59"/>
          <p:cNvSpPr>
            <a:spLocks noChangeArrowheads="1"/>
          </p:cNvSpPr>
          <p:nvPr/>
        </p:nvSpPr>
        <p:spPr bwMode="auto">
          <a:xfrm>
            <a:off x="5943600" y="2895600"/>
            <a:ext cx="228600" cy="2286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70" name="Oval 69"/>
          <p:cNvSpPr>
            <a:spLocks noChangeArrowheads="1"/>
          </p:cNvSpPr>
          <p:nvPr/>
        </p:nvSpPr>
        <p:spPr bwMode="auto">
          <a:xfrm>
            <a:off x="5791200" y="1676400"/>
            <a:ext cx="228600" cy="2286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72" name="Oval 71"/>
          <p:cNvSpPr>
            <a:spLocks noChangeArrowheads="1"/>
          </p:cNvSpPr>
          <p:nvPr/>
        </p:nvSpPr>
        <p:spPr bwMode="auto">
          <a:xfrm>
            <a:off x="8153400" y="2667000"/>
            <a:ext cx="228600" cy="2286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74" name="Oval 73"/>
          <p:cNvSpPr>
            <a:spLocks noChangeArrowheads="1"/>
          </p:cNvSpPr>
          <p:nvPr/>
        </p:nvSpPr>
        <p:spPr bwMode="auto">
          <a:xfrm>
            <a:off x="5334000" y="2971800"/>
            <a:ext cx="228600" cy="2286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76" name="Oval 75"/>
          <p:cNvSpPr>
            <a:spLocks noChangeArrowheads="1"/>
          </p:cNvSpPr>
          <p:nvPr/>
        </p:nvSpPr>
        <p:spPr bwMode="auto">
          <a:xfrm>
            <a:off x="5257800" y="1752600"/>
            <a:ext cx="228600" cy="2286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78" name="Oval 77"/>
          <p:cNvSpPr>
            <a:spLocks noChangeArrowheads="1"/>
          </p:cNvSpPr>
          <p:nvPr/>
        </p:nvSpPr>
        <p:spPr bwMode="auto">
          <a:xfrm>
            <a:off x="7924800" y="2971800"/>
            <a:ext cx="228600" cy="2286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cxnSp>
        <p:nvCxnSpPr>
          <p:cNvPr id="80" name="Straight Arrow Connector 79"/>
          <p:cNvCxnSpPr>
            <a:cxnSpLocks noChangeShapeType="1"/>
            <a:endCxn id="61" idx="3"/>
          </p:cNvCxnSpPr>
          <p:nvPr/>
        </p:nvCxnSpPr>
        <p:spPr bwMode="auto">
          <a:xfrm rot="16200000" flipH="1">
            <a:off x="5367337" y="2024063"/>
            <a:ext cx="271463" cy="18573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84" name="Straight Arrow Connector 83"/>
          <p:cNvCxnSpPr>
            <a:cxnSpLocks noChangeShapeType="1"/>
            <a:stCxn id="74" idx="6"/>
            <a:endCxn id="62" idx="4"/>
          </p:cNvCxnSpPr>
          <p:nvPr/>
        </p:nvCxnSpPr>
        <p:spPr bwMode="auto">
          <a:xfrm flipV="1">
            <a:off x="5562600" y="2743200"/>
            <a:ext cx="190500" cy="3429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88" name="Straight Arrow Connector 87"/>
          <p:cNvCxnSpPr>
            <a:cxnSpLocks noChangeShapeType="1"/>
            <a:endCxn id="60" idx="2"/>
          </p:cNvCxnSpPr>
          <p:nvPr/>
        </p:nvCxnSpPr>
        <p:spPr bwMode="auto">
          <a:xfrm rot="16200000" flipH="1">
            <a:off x="5695950" y="2762250"/>
            <a:ext cx="342900" cy="152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92" name="Straight Arrow Connector 91"/>
          <p:cNvCxnSpPr>
            <a:cxnSpLocks noChangeShapeType="1"/>
            <a:endCxn id="61" idx="6"/>
          </p:cNvCxnSpPr>
          <p:nvPr/>
        </p:nvCxnSpPr>
        <p:spPr bwMode="auto">
          <a:xfrm rot="5400000">
            <a:off x="5660232" y="1959768"/>
            <a:ext cx="342900" cy="80963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96" name="Straight Arrow Connector 95"/>
          <p:cNvCxnSpPr>
            <a:cxnSpLocks noChangeShapeType="1"/>
            <a:endCxn id="63" idx="6"/>
          </p:cNvCxnSpPr>
          <p:nvPr/>
        </p:nvCxnSpPr>
        <p:spPr bwMode="auto">
          <a:xfrm rot="10800000" flipV="1">
            <a:off x="6324600" y="1752600"/>
            <a:ext cx="385763" cy="2667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08" name="Straight Arrow Connector 107"/>
          <p:cNvCxnSpPr>
            <a:cxnSpLocks noChangeShapeType="1"/>
            <a:stCxn id="68" idx="7"/>
            <a:endCxn id="58" idx="3"/>
          </p:cNvCxnSpPr>
          <p:nvPr/>
        </p:nvCxnSpPr>
        <p:spPr bwMode="auto">
          <a:xfrm rot="16200000" flipH="1">
            <a:off x="7386638" y="1757363"/>
            <a:ext cx="9525" cy="371475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15" name="Straight Arrow Connector 114"/>
          <p:cNvCxnSpPr>
            <a:cxnSpLocks noChangeShapeType="1"/>
            <a:endCxn id="56" idx="3"/>
          </p:cNvCxnSpPr>
          <p:nvPr/>
        </p:nvCxnSpPr>
        <p:spPr bwMode="auto">
          <a:xfrm>
            <a:off x="7772400" y="1905000"/>
            <a:ext cx="414338" cy="42863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18" name="Straight Arrow Connector 117"/>
          <p:cNvCxnSpPr>
            <a:cxnSpLocks noChangeShapeType="1"/>
            <a:stCxn id="58" idx="5"/>
            <a:endCxn id="57" idx="2"/>
          </p:cNvCxnSpPr>
          <p:nvPr/>
        </p:nvCxnSpPr>
        <p:spPr bwMode="auto">
          <a:xfrm rot="16200000" flipH="1">
            <a:off x="7796213" y="1890713"/>
            <a:ext cx="376237" cy="490537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22" name="Straight Arrow Connector 121"/>
          <p:cNvCxnSpPr>
            <a:cxnSpLocks noChangeShapeType="1"/>
            <a:stCxn id="69" idx="7"/>
            <a:endCxn id="57" idx="1"/>
          </p:cNvCxnSpPr>
          <p:nvPr/>
        </p:nvCxnSpPr>
        <p:spPr bwMode="auto">
          <a:xfrm rot="5400000" flipH="1" flipV="1">
            <a:off x="8039101" y="2095500"/>
            <a:ext cx="76200" cy="371475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26" name="Straight Arrow Connector 125"/>
          <p:cNvCxnSpPr>
            <a:cxnSpLocks noChangeShapeType="1"/>
            <a:stCxn id="78" idx="6"/>
            <a:endCxn id="72" idx="2"/>
          </p:cNvCxnSpPr>
          <p:nvPr/>
        </p:nvCxnSpPr>
        <p:spPr bwMode="auto">
          <a:xfrm flipV="1">
            <a:off x="8153400" y="2781300"/>
            <a:ext cx="1588" cy="3048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29" name="Straight Arrow Connector 128"/>
          <p:cNvCxnSpPr>
            <a:cxnSpLocks noChangeShapeType="1"/>
            <a:stCxn id="57" idx="4"/>
            <a:endCxn id="72" idx="7"/>
          </p:cNvCxnSpPr>
          <p:nvPr/>
        </p:nvCxnSpPr>
        <p:spPr bwMode="auto">
          <a:xfrm rot="16200000" flipH="1">
            <a:off x="8215313" y="2566987"/>
            <a:ext cx="261938" cy="4763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32" name="Straight Arrow Connector 131"/>
          <p:cNvCxnSpPr>
            <a:cxnSpLocks noChangeShapeType="1"/>
            <a:stCxn id="66" idx="6"/>
          </p:cNvCxnSpPr>
          <p:nvPr/>
        </p:nvCxnSpPr>
        <p:spPr bwMode="auto">
          <a:xfrm>
            <a:off x="6934200" y="2400300"/>
            <a:ext cx="533400" cy="1143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35" name="Straight Arrow Connector 134"/>
          <p:cNvCxnSpPr>
            <a:cxnSpLocks noChangeShapeType="1"/>
            <a:stCxn id="78" idx="1"/>
            <a:endCxn id="59" idx="7"/>
          </p:cNvCxnSpPr>
          <p:nvPr/>
        </p:nvCxnSpPr>
        <p:spPr bwMode="auto">
          <a:xfrm rot="-5400000" flipH="1" flipV="1">
            <a:off x="7734301" y="2857500"/>
            <a:ext cx="76200" cy="371475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41" name="Straight Arrow Connector 140"/>
          <p:cNvCxnSpPr>
            <a:cxnSpLocks noChangeShapeType="1"/>
          </p:cNvCxnSpPr>
          <p:nvPr/>
        </p:nvCxnSpPr>
        <p:spPr bwMode="auto">
          <a:xfrm rot="5400000" flipH="1">
            <a:off x="7639051" y="2643187"/>
            <a:ext cx="309562" cy="347663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2" name="Down Arrow 81"/>
          <p:cNvSpPr>
            <a:spLocks noChangeArrowheads="1"/>
          </p:cNvSpPr>
          <p:nvPr/>
        </p:nvSpPr>
        <p:spPr bwMode="auto">
          <a:xfrm rot="16200000" flipV="1">
            <a:off x="4229100" y="4762500"/>
            <a:ext cx="838200" cy="762000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E5EEFF"/>
              </a:gs>
              <a:gs pos="64999">
                <a:srgbClr val="BFD5FF"/>
              </a:gs>
              <a:gs pos="100000">
                <a:srgbClr val="A3C4FF"/>
              </a:gs>
            </a:gsLst>
            <a:lin ang="5400000" scaled="1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685800" y="1905000"/>
            <a:ext cx="457200" cy="381000"/>
          </a:xfrm>
          <a:prstGeom prst="rect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90" name="Rectangle 89"/>
          <p:cNvSpPr>
            <a:spLocks noChangeArrowheads="1"/>
          </p:cNvSpPr>
          <p:nvPr/>
        </p:nvSpPr>
        <p:spPr bwMode="auto">
          <a:xfrm>
            <a:off x="1905000" y="1828800"/>
            <a:ext cx="457200" cy="381000"/>
          </a:xfrm>
          <a:prstGeom prst="rect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94" name="Rectangle 93"/>
          <p:cNvSpPr>
            <a:spLocks noChangeArrowheads="1"/>
          </p:cNvSpPr>
          <p:nvPr/>
        </p:nvSpPr>
        <p:spPr bwMode="auto">
          <a:xfrm>
            <a:off x="2667000" y="2438400"/>
            <a:ext cx="457200" cy="381000"/>
          </a:xfrm>
          <a:prstGeom prst="rect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98" name="Rectangle 97"/>
          <p:cNvSpPr>
            <a:spLocks noChangeArrowheads="1"/>
          </p:cNvSpPr>
          <p:nvPr/>
        </p:nvSpPr>
        <p:spPr bwMode="auto">
          <a:xfrm>
            <a:off x="1524000" y="2667000"/>
            <a:ext cx="457200" cy="381000"/>
          </a:xfrm>
          <a:prstGeom prst="rect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cxnSp>
        <p:nvCxnSpPr>
          <p:cNvPr id="125" name="Straight Arrow Connector 124"/>
          <p:cNvCxnSpPr>
            <a:cxnSpLocks noChangeShapeType="1"/>
            <a:endCxn id="62" idx="5"/>
          </p:cNvCxnSpPr>
          <p:nvPr/>
        </p:nvCxnSpPr>
        <p:spPr bwMode="auto">
          <a:xfrm rot="16200000" flipV="1">
            <a:off x="5815013" y="2728913"/>
            <a:ext cx="223837" cy="185737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30" name="Straight Arrow Connector 129"/>
          <p:cNvCxnSpPr>
            <a:cxnSpLocks noChangeShapeType="1"/>
            <a:stCxn id="72" idx="0"/>
            <a:endCxn id="57" idx="4"/>
          </p:cNvCxnSpPr>
          <p:nvPr/>
        </p:nvCxnSpPr>
        <p:spPr bwMode="auto">
          <a:xfrm rot="5400000" flipH="1" flipV="1">
            <a:off x="8191500" y="2514600"/>
            <a:ext cx="228600" cy="762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44" name="Straight Arrow Connector 143"/>
          <p:cNvCxnSpPr>
            <a:cxnSpLocks noChangeShapeType="1"/>
            <a:endCxn id="78" idx="0"/>
          </p:cNvCxnSpPr>
          <p:nvPr/>
        </p:nvCxnSpPr>
        <p:spPr bwMode="auto">
          <a:xfrm rot="16200000" flipH="1">
            <a:off x="7677150" y="2609850"/>
            <a:ext cx="381000" cy="3429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47" name="Straight Arrow Connector 146"/>
          <p:cNvCxnSpPr>
            <a:cxnSpLocks noChangeShapeType="1"/>
          </p:cNvCxnSpPr>
          <p:nvPr/>
        </p:nvCxnSpPr>
        <p:spPr bwMode="auto">
          <a:xfrm rot="10800000">
            <a:off x="7772400" y="1905000"/>
            <a:ext cx="533400" cy="3048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81993" name="Picture 151" descr="dsm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4070350"/>
            <a:ext cx="3352800" cy="246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4" name="Picture 152" descr="dsm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4114800"/>
            <a:ext cx="3505200" cy="256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5" name="Picture 84" descr="a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3100" y="4114800"/>
            <a:ext cx="35179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6" name="Picture 94" descr="b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57800" y="4071938"/>
            <a:ext cx="3359150" cy="248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2080</TotalTime>
  <Words>189</Words>
  <Application>Microsoft Office PowerPoint</Application>
  <PresentationFormat>On-screen Show (4:3)</PresentationFormat>
  <Paragraphs>49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syse802Template</vt:lpstr>
      <vt:lpstr>CPSC 875</vt:lpstr>
      <vt:lpstr>Partitioning</vt:lpstr>
      <vt:lpstr>Partitioning </vt:lpstr>
      <vt:lpstr>Pipe and Filter DSM</vt:lpstr>
      <vt:lpstr>Fault in pipe and filter</vt:lpstr>
      <vt:lpstr>Quantifying modularity</vt:lpstr>
      <vt:lpstr>Corrected connection</vt:lpstr>
      <vt:lpstr>Looking for patterns</vt:lpstr>
      <vt:lpstr>DSM Clustering</vt:lpstr>
      <vt:lpstr>Case Study - BBS</vt:lpstr>
      <vt:lpstr>Case Study - CTAS</vt:lpstr>
      <vt:lpstr>DSM tutorial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McGregor</cp:lastModifiedBy>
  <cp:revision>10</cp:revision>
  <dcterms:created xsi:type="dcterms:W3CDTF">2011-03-28T00:41:22Z</dcterms:created>
  <dcterms:modified xsi:type="dcterms:W3CDTF">2011-03-29T11:21:26Z</dcterms:modified>
</cp:coreProperties>
</file>