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60" r:id="rId2"/>
    <p:sldId id="277" r:id="rId3"/>
    <p:sldId id="278" r:id="rId4"/>
    <p:sldId id="279" r:id="rId5"/>
    <p:sldId id="280" r:id="rId6"/>
    <p:sldId id="281" r:id="rId7"/>
    <p:sldId id="282" r:id="rId8"/>
    <p:sldId id="261" r:id="rId9"/>
    <p:sldId id="262" r:id="rId10"/>
    <p:sldId id="263" r:id="rId11"/>
    <p:sldId id="267" r:id="rId12"/>
    <p:sldId id="266" r:id="rId13"/>
    <p:sldId id="268" r:id="rId14"/>
    <p:sldId id="264" r:id="rId15"/>
    <p:sldId id="269" r:id="rId16"/>
    <p:sldId id="270" r:id="rId17"/>
    <p:sldId id="275" r:id="rId18"/>
    <p:sldId id="276" r:id="rId19"/>
    <p:sldId id="272" r:id="rId20"/>
    <p:sldId id="273" r:id="rId21"/>
    <p:sldId id="274" r:id="rId22"/>
    <p:sldId id="271" r:id="rId23"/>
    <p:sldId id="265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0" d="100"/>
          <a:sy n="80" d="100"/>
        </p:scale>
        <p:origin x="-11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875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C17 – Tool Chains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database of requirements statements is developed in Word or Excel or DOORS</a:t>
            </a:r>
          </a:p>
          <a:p>
            <a:r>
              <a:rPr lang="en-US" dirty="0" smtClean="0"/>
              <a:t>There is a standard format for each requirement statement such as:</a:t>
            </a:r>
          </a:p>
          <a:p>
            <a:pPr lvl="1"/>
            <a:r>
              <a:rPr lang="en-US" dirty="0" smtClean="0"/>
              <a:t>Id (standard form such as L1-00n)</a:t>
            </a:r>
          </a:p>
          <a:p>
            <a:pPr lvl="1"/>
            <a:r>
              <a:rPr lang="en-US" dirty="0" smtClean="0"/>
              <a:t>Statement </a:t>
            </a:r>
          </a:p>
          <a:p>
            <a:pPr lvl="1"/>
            <a:r>
              <a:rPr lang="en-US" dirty="0" smtClean="0"/>
              <a:t>Attributes such as “priority”</a:t>
            </a:r>
          </a:p>
          <a:p>
            <a:r>
              <a:rPr lang="en-US" dirty="0" smtClean="0"/>
              <a:t>These requirements are imported into a </a:t>
            </a:r>
            <a:r>
              <a:rPr lang="en-US" dirty="0" err="1" smtClean="0"/>
              <a:t>Topcased</a:t>
            </a:r>
            <a:r>
              <a:rPr lang="en-US" dirty="0" smtClean="0"/>
              <a:t> model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management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There are several tutorials about this so I will not reinvent them, but I will add to it</a:t>
            </a:r>
          </a:p>
          <a:p>
            <a:r>
              <a:rPr lang="en-US" sz="2800" dirty="0" smtClean="0"/>
              <a:t>The set of requirements that are imported are referred to as the upstream requirements.</a:t>
            </a:r>
          </a:p>
          <a:p>
            <a:r>
              <a:rPr lang="en-US" sz="2800" dirty="0" smtClean="0"/>
              <a:t>The new requirements we will model are the “current” or “downstream” requirements.</a:t>
            </a:r>
          </a:p>
          <a:p>
            <a:r>
              <a:rPr lang="en-US" sz="2800" dirty="0" smtClean="0"/>
              <a:t>The downstream requirements are derived from the upstream requirements and made more specific in the process.</a:t>
            </a:r>
          </a:p>
          <a:p>
            <a:r>
              <a:rPr lang="en-US" sz="2800" dirty="0" smtClean="0"/>
              <a:t>In the </a:t>
            </a:r>
            <a:r>
              <a:rPr lang="en-US" sz="2800" dirty="0" err="1" smtClean="0"/>
              <a:t>DoD</a:t>
            </a:r>
            <a:r>
              <a:rPr lang="en-US" sz="2800" dirty="0" smtClean="0"/>
              <a:t> this is named L1 and L2 respectively.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 smtClean="0"/>
              <a:t>management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28956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An upstream requirement can be dragged into the current requirement list.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There is a link attribute that points back to the upstream requirement.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The new L2_infotainmentModel_00020 requirement is linked to L1-003.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Note that in the upstream L1-003 is italicized.</a:t>
            </a:r>
            <a:endParaRPr lang="en-US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0900" y="1143000"/>
            <a:ext cx="57531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>
            <a:off x="1600200" y="4419600"/>
            <a:ext cx="2514600" cy="762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management -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dragging into the bottom box you could drag into a requirements diagram.</a:t>
            </a:r>
          </a:p>
          <a:p>
            <a:r>
              <a:rPr lang="en-US" dirty="0" smtClean="0"/>
              <a:t>You now have a traceable set of requirements so that changes can be rippled back up the hierarchy.</a:t>
            </a:r>
          </a:p>
          <a:p>
            <a:r>
              <a:rPr lang="en-US" dirty="0" err="1" smtClean="0"/>
              <a:t>DoD</a:t>
            </a:r>
            <a:r>
              <a:rPr lang="en-US" dirty="0" smtClean="0"/>
              <a:t> projects will derive L3 and L4 level requirements, each becoming more specific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DocGen2 is a tool that takes a </a:t>
            </a:r>
            <a:r>
              <a:rPr lang="en-US" dirty="0" err="1" smtClean="0"/>
              <a:t>templated</a:t>
            </a:r>
            <a:r>
              <a:rPr lang="en-US" dirty="0" smtClean="0"/>
              <a:t> Word file and a </a:t>
            </a:r>
            <a:r>
              <a:rPr lang="en-US" dirty="0" err="1" smtClean="0"/>
              <a:t>Topcased</a:t>
            </a:r>
            <a:r>
              <a:rPr lang="en-US" dirty="0" smtClean="0"/>
              <a:t> model as input and produces a Word file as output.</a:t>
            </a:r>
          </a:p>
          <a:p>
            <a:r>
              <a:rPr lang="en-US" dirty="0" smtClean="0"/>
              <a:t>The template in the Word file is defined using the </a:t>
            </a:r>
            <a:r>
              <a:rPr lang="en-US" dirty="0" err="1" smtClean="0"/>
              <a:t>A</a:t>
            </a:r>
            <a:r>
              <a:rPr lang="en-US" dirty="0" err="1" smtClean="0"/>
              <a:t>cceleo</a:t>
            </a:r>
            <a:r>
              <a:rPr lang="en-US" dirty="0" smtClean="0"/>
              <a:t> language – an Eclipse project.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the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config</a:t>
            </a:r>
            <a:r>
              <a:rPr lang="en-US" sz="2000" dirty="0" smtClean="0"/>
              <a:t>&gt;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param</a:t>
            </a:r>
            <a:r>
              <a:rPr lang="en-US" sz="2000" dirty="0" smtClean="0"/>
              <a:t> key=’workspace’ value=’c:/Users/McGregor/workspace’ </a:t>
            </a:r>
            <a:r>
              <a:rPr lang="en-US" sz="2000" dirty="0" smtClean="0"/>
              <a:t>/&gt;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param</a:t>
            </a:r>
            <a:r>
              <a:rPr lang="en-US" sz="2000" dirty="0" smtClean="0"/>
              <a:t> key=’project’ value=’${workspace}/</a:t>
            </a:r>
            <a:r>
              <a:rPr lang="en-US" sz="2000" dirty="0" err="1" smtClean="0"/>
              <a:t>infotainmentModel</a:t>
            </a:r>
            <a:r>
              <a:rPr lang="en-US" sz="2000" dirty="0" smtClean="0"/>
              <a:t>’ </a:t>
            </a:r>
            <a:r>
              <a:rPr lang="en-US" sz="2000" dirty="0" smtClean="0"/>
              <a:t>/&gt;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&lt;</a:t>
            </a:r>
            <a:r>
              <a:rPr lang="en-US" sz="2000" dirty="0" err="1" smtClean="0"/>
              <a:t>param</a:t>
            </a:r>
            <a:r>
              <a:rPr lang="en-US" sz="2000" dirty="0" smtClean="0"/>
              <a:t> key='model' value='${project}/Models/</a:t>
            </a:r>
            <a:r>
              <a:rPr lang="en-US" sz="2000" dirty="0" err="1" smtClean="0"/>
              <a:t>infoUses.sysml</a:t>
            </a:r>
            <a:r>
              <a:rPr lang="en-US" sz="2000" dirty="0" smtClean="0"/>
              <a:t>' /&gt; </a:t>
            </a:r>
          </a:p>
          <a:p>
            <a:pPr>
              <a:buNone/>
            </a:pPr>
            <a:r>
              <a:rPr lang="en-GB" sz="2000" dirty="0" smtClean="0"/>
              <a:t>&lt;output path='</a:t>
            </a:r>
            <a:r>
              <a:rPr lang="en-US" sz="2000" dirty="0" smtClean="0"/>
              <a:t>${project}/</a:t>
            </a:r>
            <a:r>
              <a:rPr lang="en-GB" sz="2000" dirty="0" smtClean="0"/>
              <a:t>infoUses.docx' /&gt;</a:t>
            </a:r>
            <a:endParaRPr lang="en-US" sz="2000" dirty="0" smtClean="0"/>
          </a:p>
          <a:p>
            <a:pPr>
              <a:buNone/>
            </a:pPr>
            <a:r>
              <a:rPr lang="fr-FR" sz="2000" dirty="0" smtClean="0"/>
              <a:t>&lt;/</a:t>
            </a:r>
            <a:r>
              <a:rPr lang="fr-FR" sz="2000" dirty="0" smtClean="0"/>
              <a:t>config&gt;</a:t>
            </a:r>
          </a:p>
          <a:p>
            <a:r>
              <a:rPr lang="fr-FR" sz="2000" dirty="0" err="1" smtClean="0"/>
              <a:t>Then</a:t>
            </a:r>
            <a:r>
              <a:rPr lang="fr-FR" sz="2000" dirty="0" smtClean="0"/>
              <a:t> </a:t>
            </a:r>
            <a:r>
              <a:rPr lang="fr-FR" sz="2000" dirty="0" err="1" smtClean="0"/>
              <a:t>context</a:t>
            </a:r>
            <a:r>
              <a:rPr lang="fr-FR" sz="2000" dirty="0" smtClean="0"/>
              <a:t> clauses are </a:t>
            </a:r>
            <a:r>
              <a:rPr lang="fr-FR" sz="2000" dirty="0" err="1" smtClean="0"/>
              <a:t>used</a:t>
            </a:r>
            <a:r>
              <a:rPr lang="fr-FR" sz="2000" dirty="0" smtClean="0"/>
              <a:t> to direct the </a:t>
            </a:r>
            <a:r>
              <a:rPr lang="fr-FR" sz="2000" dirty="0" err="1" smtClean="0"/>
              <a:t>tool</a:t>
            </a:r>
            <a:r>
              <a:rPr lang="fr-FR" sz="2000" dirty="0" smtClean="0"/>
              <a:t>:</a:t>
            </a:r>
          </a:p>
          <a:p>
            <a:pPr>
              <a:buNone/>
            </a:pPr>
            <a:r>
              <a:rPr lang="en-GB" sz="2000" dirty="0" smtClean="0"/>
              <a:t>&lt;context model=’${model}’ </a:t>
            </a:r>
            <a:r>
              <a:rPr lang="en-GB" sz="2000" dirty="0" err="1" smtClean="0"/>
              <a:t>importedBundles</a:t>
            </a:r>
            <a:r>
              <a:rPr lang="en-GB" sz="2000" dirty="0" smtClean="0"/>
              <a:t>=’</a:t>
            </a:r>
            <a:r>
              <a:rPr lang="en-GB" sz="2000" dirty="0" err="1" smtClean="0"/>
              <a:t>topcased</a:t>
            </a:r>
            <a:r>
              <a:rPr lang="en-GB" sz="2000" dirty="0" smtClean="0"/>
              <a:t>’ </a:t>
            </a:r>
            <a:r>
              <a:rPr lang="en-GB" sz="2000" dirty="0" err="1" smtClean="0"/>
              <a:t>searchMetamodels</a:t>
            </a:r>
            <a:r>
              <a:rPr lang="en-GB" sz="2000" dirty="0" smtClean="0"/>
              <a:t>=’true</a:t>
            </a:r>
            <a:r>
              <a:rPr lang="en-GB" sz="2000" dirty="0" smtClean="0"/>
              <a:t>’/&gt;</a:t>
            </a:r>
            <a:endParaRPr lang="en-US" sz="2000" dirty="0" smtClean="0"/>
          </a:p>
          <a:p>
            <a:pPr lvl="1"/>
            <a:r>
              <a:rPr lang="en-US" sz="1600" dirty="0" smtClean="0"/>
              <a:t>Bundles are libraries of routines that will be called later</a:t>
            </a:r>
          </a:p>
          <a:p>
            <a:pPr lvl="1"/>
            <a:r>
              <a:rPr lang="en-US" sz="1600" dirty="0" err="1" smtClean="0"/>
              <a:t>searchMetamodels</a:t>
            </a:r>
            <a:r>
              <a:rPr lang="en-US" sz="1600" dirty="0" smtClean="0"/>
              <a:t> indicates if multiple  meta-models are used</a:t>
            </a:r>
            <a:endParaRPr lang="en-US" sz="16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&lt;</a:t>
            </a:r>
            <a:r>
              <a:rPr lang="en-US" dirty="0" err="1" smtClean="0"/>
              <a:t>gendoc</a:t>
            </a:r>
            <a:r>
              <a:rPr lang="en-US" dirty="0" smtClean="0"/>
              <a:t>&gt; &lt;/</a:t>
            </a:r>
            <a:r>
              <a:rPr lang="en-US" dirty="0" err="1" smtClean="0"/>
              <a:t>gendoc</a:t>
            </a:r>
            <a:r>
              <a:rPr lang="en-US" dirty="0" smtClean="0"/>
              <a:t>&gt; pair encompasses all processing.</a:t>
            </a:r>
          </a:p>
          <a:p>
            <a:pPr>
              <a:buNone/>
            </a:pPr>
            <a:r>
              <a:rPr lang="en-GB" sz="1800" b="1" dirty="0" smtClean="0"/>
              <a:t>Actors</a:t>
            </a:r>
            <a:endParaRPr lang="en-US" sz="1800" b="1" dirty="0" smtClean="0"/>
          </a:p>
          <a:p>
            <a:pPr>
              <a:buNone/>
            </a:pPr>
            <a:r>
              <a:rPr lang="en-GB" sz="1800" dirty="0" smtClean="0"/>
              <a:t>[for (</a:t>
            </a:r>
            <a:r>
              <a:rPr lang="en-GB" sz="1800" dirty="0" err="1" smtClean="0"/>
              <a:t>p.ownedElement</a:t>
            </a:r>
            <a:r>
              <a:rPr lang="en-GB" sz="1800" dirty="0" smtClean="0"/>
              <a:t>-&gt;filter(Actor)-&gt;</a:t>
            </a:r>
            <a:r>
              <a:rPr lang="en-GB" sz="1800" dirty="0" err="1" smtClean="0"/>
              <a:t>sortedBy</a:t>
            </a:r>
            <a:r>
              <a:rPr lang="en-GB" sz="1800" dirty="0" smtClean="0"/>
              <a:t>(name))]</a:t>
            </a:r>
            <a:endParaRPr lang="en-US" sz="1800" dirty="0" smtClean="0"/>
          </a:p>
          <a:p>
            <a:pPr lvl="0">
              <a:buNone/>
            </a:pPr>
            <a:r>
              <a:rPr lang="en-GB" sz="1800" b="1" dirty="0" smtClean="0"/>
              <a:t>[self.name/]</a:t>
            </a:r>
            <a:endParaRPr lang="en-US" sz="1800" b="1" dirty="0" smtClean="0"/>
          </a:p>
          <a:p>
            <a:pPr>
              <a:buNone/>
            </a:pPr>
            <a:r>
              <a:rPr lang="en-GB" sz="1800" dirty="0" smtClean="0"/>
              <a:t>[/for</a:t>
            </a:r>
            <a:r>
              <a:rPr lang="en-GB" sz="1800" dirty="0" smtClean="0"/>
              <a:t>]</a:t>
            </a:r>
          </a:p>
          <a:p>
            <a:r>
              <a:rPr lang="en-GB" sz="1800" dirty="0" smtClean="0"/>
              <a:t>Becomes</a:t>
            </a:r>
          </a:p>
          <a:p>
            <a:pPr>
              <a:buNone/>
            </a:pPr>
            <a:r>
              <a:rPr lang="en-GB" sz="1800" b="1" dirty="0" smtClean="0"/>
              <a:t>Actors</a:t>
            </a:r>
            <a:endParaRPr lang="en-US" sz="1800" dirty="0" smtClean="0"/>
          </a:p>
          <a:p>
            <a:pPr lvl="0"/>
            <a:r>
              <a:rPr lang="en-GB" sz="1400" b="1" dirty="0" smtClean="0"/>
              <a:t>Installer</a:t>
            </a:r>
            <a:endParaRPr lang="en-US" sz="1400" b="1" dirty="0" smtClean="0"/>
          </a:p>
          <a:p>
            <a:r>
              <a:rPr lang="en-GB" sz="1400" dirty="0" smtClean="0"/>
              <a:t> </a:t>
            </a:r>
            <a:endParaRPr lang="en-US" sz="1400" dirty="0" smtClean="0"/>
          </a:p>
          <a:p>
            <a:pPr lvl="0"/>
            <a:r>
              <a:rPr lang="en-GB" sz="1400" b="1" dirty="0" smtClean="0"/>
              <a:t>Mechanic</a:t>
            </a:r>
            <a:endParaRPr lang="en-US" sz="1400" b="1" dirty="0" smtClean="0"/>
          </a:p>
          <a:p>
            <a:r>
              <a:rPr lang="en-GB" sz="1400" dirty="0" smtClean="0"/>
              <a:t> </a:t>
            </a:r>
            <a:endParaRPr lang="en-US" sz="1400" dirty="0" smtClean="0"/>
          </a:p>
          <a:p>
            <a:pPr lvl="0"/>
            <a:r>
              <a:rPr lang="en-GB" sz="1400" b="1" dirty="0" smtClean="0"/>
              <a:t>driver</a:t>
            </a:r>
            <a:endParaRPr lang="en-US" sz="1400" b="1" dirty="0" smtClean="0"/>
          </a:p>
          <a:p>
            <a:r>
              <a:rPr lang="en-GB" sz="1400" dirty="0" smtClean="0"/>
              <a:t> </a:t>
            </a:r>
            <a:endParaRPr lang="en-US" sz="1400" dirty="0" smtClean="0"/>
          </a:p>
          <a:p>
            <a:pPr lvl="0"/>
            <a:r>
              <a:rPr lang="en-GB" sz="1400" b="1" dirty="0" smtClean="0"/>
              <a:t>driver</a:t>
            </a:r>
            <a:endParaRPr lang="en-US" sz="1400" b="1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725" y="1417638"/>
            <a:ext cx="822007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 - 2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7463" y="1417638"/>
            <a:ext cx="4029075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Right click on the </a:t>
            </a:r>
            <a:r>
              <a:rPr lang="en-US" sz="2000" dirty="0" err="1" smtClean="0"/>
              <a:t>templated</a:t>
            </a:r>
            <a:r>
              <a:rPr lang="en-US" sz="2000" dirty="0" smtClean="0"/>
              <a:t> Word file and select “Generate Document”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Acceleo</a:t>
            </a:r>
            <a:r>
              <a:rPr lang="en-US" sz="2000" dirty="0" smtClean="0"/>
              <a:t> generator produces the new Word document infoUses.docx 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9100" y="1417638"/>
            <a:ext cx="4914900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0750" y="1600200"/>
            <a:ext cx="3981450" cy="522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417638"/>
            <a:ext cx="836295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Producing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3375" y="1417638"/>
            <a:ext cx="847725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going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change is made:</a:t>
            </a:r>
          </a:p>
          <a:p>
            <a:pPr lvl="1"/>
            <a:r>
              <a:rPr lang="en-US" dirty="0" smtClean="0"/>
              <a:t>Update the model, and</a:t>
            </a:r>
          </a:p>
          <a:p>
            <a:pPr lvl="1"/>
            <a:r>
              <a:rPr lang="en-US" dirty="0" smtClean="0"/>
              <a:t> Run the generator again.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day …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Workflow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714625" cy="4525963"/>
          </a:xfrm>
        </p:spPr>
        <p:txBody>
          <a:bodyPr/>
          <a:lstStyle/>
          <a:p>
            <a:r>
              <a:rPr lang="en-US" dirty="0" smtClean="0"/>
              <a:t>Uses grid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1825" y="3333750"/>
            <a:ext cx="5972175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9275" y="1533525"/>
            <a:ext cx="5505450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752600"/>
            <a:ext cx="6419850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819274"/>
            <a:ext cx="7443027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418" y="2124074"/>
            <a:ext cx="7941382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 development (MDD)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Model-driven development refers to a development approach that focuses on models as the basic elements from which products are built.</a:t>
            </a:r>
          </a:p>
          <a:p>
            <a:r>
              <a:rPr lang="en-US" dirty="0" smtClean="0"/>
              <a:t>When a change is required it is the model that is changed not the detailed source code.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MDD involves a sequence of tools that transform information from one form to another.</a:t>
            </a:r>
          </a:p>
          <a:p>
            <a:r>
              <a:rPr lang="en-US" dirty="0" smtClean="0"/>
              <a:t>This involves two types of languages:</a:t>
            </a:r>
          </a:p>
          <a:p>
            <a:pPr lvl="1"/>
            <a:r>
              <a:rPr lang="en-US" dirty="0" smtClean="0"/>
              <a:t>Primary modeling languages – </a:t>
            </a:r>
            <a:r>
              <a:rPr lang="en-US" dirty="0" err="1" smtClean="0"/>
              <a:t>SysML</a:t>
            </a:r>
            <a:r>
              <a:rPr lang="en-US" dirty="0" smtClean="0"/>
              <a:t> and UML</a:t>
            </a:r>
          </a:p>
          <a:p>
            <a:pPr lvl="1"/>
            <a:r>
              <a:rPr lang="en-US" dirty="0" smtClean="0"/>
              <a:t>Transformation languages such as </a:t>
            </a:r>
            <a:r>
              <a:rPr lang="en-US" dirty="0" err="1" smtClean="0"/>
              <a:t>Xtext</a:t>
            </a:r>
            <a:r>
              <a:rPr lang="en-US" dirty="0" smtClean="0"/>
              <a:t> and </a:t>
            </a:r>
            <a:r>
              <a:rPr lang="en-US" dirty="0" err="1" smtClean="0"/>
              <a:t>Xpand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358</TotalTime>
  <Words>558</Words>
  <Application>Microsoft Office PowerPoint</Application>
  <PresentationFormat>On-screen Show (4:3)</PresentationFormat>
  <Paragraphs>84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syse802Template</vt:lpstr>
      <vt:lpstr>CPSC 875</vt:lpstr>
      <vt:lpstr>Slide 2</vt:lpstr>
      <vt:lpstr>Workflow engine</vt:lpstr>
      <vt:lpstr>Slide 4</vt:lpstr>
      <vt:lpstr>Slide 5</vt:lpstr>
      <vt:lpstr>Slide 6</vt:lpstr>
      <vt:lpstr>Slide 7</vt:lpstr>
      <vt:lpstr>Model-driven development (MDD)</vt:lpstr>
      <vt:lpstr>Tool chain</vt:lpstr>
      <vt:lpstr>Requirements management</vt:lpstr>
      <vt:lpstr>Requirements management - 2</vt:lpstr>
      <vt:lpstr>Requirements management - 3</vt:lpstr>
      <vt:lpstr>Requirements management - 4</vt:lpstr>
      <vt:lpstr>Documentation generation</vt:lpstr>
      <vt:lpstr>Configuring the document</vt:lpstr>
      <vt:lpstr>Setup</vt:lpstr>
      <vt:lpstr>Template </vt:lpstr>
      <vt:lpstr>Template - 2</vt:lpstr>
      <vt:lpstr>Processing</vt:lpstr>
      <vt:lpstr>Producing</vt:lpstr>
      <vt:lpstr>Producing - 2</vt:lpstr>
      <vt:lpstr>On going</vt:lpstr>
      <vt:lpstr>Code generation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10</cp:revision>
  <dcterms:created xsi:type="dcterms:W3CDTF">2011-03-30T18:53:58Z</dcterms:created>
  <dcterms:modified xsi:type="dcterms:W3CDTF">2011-03-31T00:52:12Z</dcterms:modified>
</cp:coreProperties>
</file>