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60" r:id="rId2"/>
    <p:sldId id="275" r:id="rId3"/>
    <p:sldId id="276" r:id="rId4"/>
    <p:sldId id="277" r:id="rId5"/>
    <p:sldId id="272" r:id="rId6"/>
    <p:sldId id="261" r:id="rId7"/>
    <p:sldId id="262" r:id="rId8"/>
    <p:sldId id="279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8" r:id="rId17"/>
    <p:sldId id="270" r:id="rId18"/>
    <p:sldId id="273" r:id="rId19"/>
    <p:sldId id="274" r:id="rId20"/>
    <p:sldId id="271" r:id="rId2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71" d="100"/>
          <a:sy n="71" d="100"/>
        </p:scale>
        <p:origin x="-4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4/11/2011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4/11/2011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4/11/2011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4/11/2011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4/11/2011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4/11/2011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4/11/2011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4/11/2011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4/11/2011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4/11/2011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4/11/2011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4/11/2011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4/11/2011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innovationgames.com/wp-content/uploads/2010/04/entropy-reduction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dberinger.com/avoid-bankruptcy-manage-your-technical-debt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acrowire.com/technical-debt/the-stakeholder-perspective-conclusion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C20 – Technical Debt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debt?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There is an optimization problem where optimizing for the short-term puts the long-term into economic and technical jeopardy when debt is unmanaged.</a:t>
            </a:r>
          </a:p>
          <a:p>
            <a:r>
              <a:rPr lang="en-US" sz="2800" dirty="0" smtClean="0"/>
              <a:t> Design short-cuts can give the perception of success until their consequences start slowing projects down.</a:t>
            </a:r>
          </a:p>
          <a:p>
            <a:r>
              <a:rPr lang="en-US" sz="2800" dirty="0" smtClean="0"/>
              <a:t> Development decisions, especially architectural ones, need to be actively managed and continuously analyzed quantitatively as they incur cost, value, and debt.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Debt, costs, and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are allowed to run up debt until the lender questions your ability to repay</a:t>
            </a:r>
          </a:p>
          <a:p>
            <a:r>
              <a:rPr lang="en-US" dirty="0" smtClean="0"/>
              <a:t>Periodically, you need to pay off some debt in order to be able to borrow again when you need to.</a:t>
            </a:r>
          </a:p>
          <a:p>
            <a:r>
              <a:rPr lang="en-US" dirty="0" smtClean="0"/>
              <a:t>That means planning for time in the development process to pay back.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debt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i="1" dirty="0" smtClean="0"/>
              <a:t>Visibility. Significant problems arise when debt is not visible. </a:t>
            </a:r>
            <a:r>
              <a:rPr lang="en-US" sz="2400" dirty="0" smtClean="0"/>
              <a:t>In many cases, it is (or was) known to some people but it is not visible enough to others who eventually have to pay for it.</a:t>
            </a:r>
          </a:p>
          <a:p>
            <a:r>
              <a:rPr lang="en-US" sz="2400" i="1" dirty="0" smtClean="0"/>
              <a:t>Value. In its financial use, debt when managed correctly is a </a:t>
            </a:r>
            <a:r>
              <a:rPr lang="en-US" sz="2400" dirty="0" smtClean="0"/>
              <a:t>device to create value</a:t>
            </a:r>
          </a:p>
          <a:p>
            <a:r>
              <a:rPr lang="en-US" sz="2400" i="1" dirty="0" smtClean="0"/>
              <a:t>Present value. In addition to the overall potential system </a:t>
            </a:r>
            <a:r>
              <a:rPr lang="en-US" sz="2400" dirty="0" smtClean="0"/>
              <a:t>value enabled by technical debt, the present value of the costs incurred as a result of the debt, including the time-to impact and uncertainty of impact, must be mapped to the overall cost-benefit analysis.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debt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i="1" dirty="0" smtClean="0"/>
              <a:t>Debt accretion. Debt does not necessarily combine </a:t>
            </a:r>
            <a:r>
              <a:rPr lang="en-US" sz="2400" dirty="0" smtClean="0"/>
              <a:t>additively, but super-additively in the sense that taking on too much debt leads a system into a bad, perhaps irreparable state</a:t>
            </a:r>
          </a:p>
          <a:p>
            <a:r>
              <a:rPr lang="en-US" sz="2400" i="1" dirty="0" smtClean="0"/>
              <a:t>Environment. In software engineering projects, debt is </a:t>
            </a:r>
            <a:r>
              <a:rPr lang="en-US" sz="2400" dirty="0" smtClean="0"/>
              <a:t>relative to a given or assumed environment.</a:t>
            </a:r>
          </a:p>
          <a:p>
            <a:r>
              <a:rPr lang="en-US" sz="2400" i="1" dirty="0" smtClean="0"/>
              <a:t>Origin of debt. It is important to distinguish sharply between </a:t>
            </a:r>
            <a:r>
              <a:rPr lang="en-US" sz="2400" dirty="0" smtClean="0"/>
              <a:t>strategic debt, taken on for some advantage, and unintentional debt, that is taken on either through poor practices or simply because the environment changed in a way that created a mismatch that reduces system value.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debt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Impact of debt. The locality (or lack thereof) of debt is </a:t>
            </a:r>
            <a:r>
              <a:rPr lang="en-US" dirty="0" smtClean="0"/>
              <a:t>important: are the elements that need to be changed to repay a debt localized or widely scattered?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 of debt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2057400"/>
            <a:ext cx="4876800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Assessing Technical Debt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Complexity</a:t>
            </a:r>
          </a:p>
          <a:p>
            <a:r>
              <a:rPr lang="en-US" b="1" dirty="0" smtClean="0"/>
              <a:t>Code </a:t>
            </a:r>
            <a:r>
              <a:rPr lang="en-US" b="1" dirty="0" smtClean="0"/>
              <a:t>Duplication</a:t>
            </a:r>
          </a:p>
          <a:p>
            <a:r>
              <a:rPr lang="en-US" b="1" dirty="0" smtClean="0"/>
              <a:t>Documentation Debt</a:t>
            </a:r>
          </a:p>
          <a:p>
            <a:r>
              <a:rPr lang="en-US" b="1" dirty="0" smtClean="0"/>
              <a:t>Testing </a:t>
            </a:r>
            <a:r>
              <a:rPr lang="en-US" b="1" dirty="0" smtClean="0"/>
              <a:t>Debt</a:t>
            </a:r>
          </a:p>
          <a:p>
            <a:r>
              <a:rPr lang="en-US" b="1" dirty="0" smtClean="0"/>
              <a:t>Architectural </a:t>
            </a:r>
            <a:r>
              <a:rPr lang="en-US" b="1" dirty="0" smtClean="0"/>
              <a:t>Debt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Refactoring</a:t>
            </a:r>
          </a:p>
          <a:p>
            <a:r>
              <a:rPr lang="en-US" b="1" dirty="0" smtClean="0"/>
              <a:t>Architectural issues</a:t>
            </a:r>
          </a:p>
          <a:p>
            <a:r>
              <a:rPr lang="en-US" b="1" dirty="0" smtClean="0"/>
              <a:t>Identifying dominant sources of debt</a:t>
            </a:r>
          </a:p>
          <a:p>
            <a:r>
              <a:rPr lang="en-US" b="1" dirty="0" smtClean="0"/>
              <a:t>Measurement issues</a:t>
            </a:r>
          </a:p>
          <a:p>
            <a:r>
              <a:rPr lang="en-US" b="1" dirty="0" smtClean="0"/>
              <a:t>Non-functional artifacts</a:t>
            </a:r>
          </a:p>
          <a:p>
            <a:r>
              <a:rPr lang="en-US" b="1" dirty="0" smtClean="0"/>
              <a:t>Monitoring</a:t>
            </a:r>
          </a:p>
          <a:p>
            <a:r>
              <a:rPr lang="en-US" b="1" dirty="0" smtClean="0"/>
              <a:t>Process issues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Entropy 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Use code tags. </a:t>
            </a:r>
            <a:endParaRPr lang="en-US" dirty="0" smtClean="0"/>
          </a:p>
          <a:p>
            <a:r>
              <a:rPr lang="en-US" i="1" dirty="0" smtClean="0"/>
              <a:t>Establish a rhythm.</a:t>
            </a:r>
          </a:p>
          <a:p>
            <a:r>
              <a:rPr lang="en-US" i="1" dirty="0" smtClean="0"/>
              <a:t>Time-box the ER activity</a:t>
            </a:r>
          </a:p>
          <a:p>
            <a:r>
              <a:rPr lang="en-US" i="1" dirty="0" smtClean="0"/>
              <a:t>Don’t ship the result</a:t>
            </a:r>
          </a:p>
          <a:p>
            <a:r>
              <a:rPr lang="en-US" i="1" dirty="0" smtClean="0"/>
              <a:t>Choose your language carefully</a:t>
            </a:r>
          </a:p>
          <a:p>
            <a:r>
              <a:rPr lang="en-US" i="1" dirty="0" smtClean="0"/>
              <a:t>Use ER to reinforce other values you deem important</a:t>
            </a:r>
          </a:p>
          <a:p>
            <a:r>
              <a:rPr lang="en-US" i="1" dirty="0" smtClean="0"/>
              <a:t>Don’t commit unless you can deliver.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Why no-one repays technical debt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Business people don’t see technical debt.</a:t>
            </a:r>
          </a:p>
          <a:p>
            <a:r>
              <a:rPr lang="en-US" b="1" dirty="0" smtClean="0"/>
              <a:t>Perceived low ROI.</a:t>
            </a:r>
          </a:p>
          <a:p>
            <a:r>
              <a:rPr lang="en-US" b="1" dirty="0" smtClean="0"/>
              <a:t>Developers don’t like repaying technical debts.</a:t>
            </a:r>
          </a:p>
          <a:p>
            <a:r>
              <a:rPr lang="en-US" b="1" dirty="0" smtClean="0"/>
              <a:t>Development processes don’t focus on it.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Value-based SE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162174"/>
            <a:ext cx="6927934" cy="317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057400" y="6096000"/>
            <a:ext cx="3736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SCS – success-critical stakeholder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http://innovationgames.com/wp-content/uploads/2010/04/entropy-reduction.pdf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process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1828800"/>
            <a:ext cx="6250241" cy="391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Value-based result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676400"/>
            <a:ext cx="7270474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We don’t have time to upgrade our compiler version for now, we’ll do it later.</a:t>
            </a:r>
          </a:p>
          <a:p>
            <a:r>
              <a:rPr lang="en-US" sz="2400" dirty="0" smtClean="0"/>
              <a:t>We should probably use this design but it will takes 6 months compare to this reasonable one which will take 2 months.</a:t>
            </a:r>
          </a:p>
          <a:p>
            <a:r>
              <a:rPr lang="en-US" sz="2400" dirty="0" smtClean="0"/>
              <a:t>We’re reaching some crash after a 100 hours stress run. No customer will go that far, let’s ship it for now !</a:t>
            </a:r>
          </a:p>
          <a:p>
            <a:r>
              <a:rPr lang="en-US" sz="2400" dirty="0" smtClean="0"/>
              <a:t>Our code doesn’t comply with industry standard. Let’s ship it anyway and will fix it later.</a:t>
            </a:r>
          </a:p>
          <a:p>
            <a:r>
              <a:rPr lang="en-US" sz="2400" dirty="0" smtClean="0">
                <a:hlinkClick r:id="rId2"/>
              </a:rPr>
              <a:t>http://www.fredberinger.com/avoid-bankruptcy-manage-your-technical-debt/</a:t>
            </a:r>
            <a:endParaRPr lang="en-US" sz="2400" dirty="0" smtClean="0"/>
          </a:p>
          <a:p>
            <a:r>
              <a:rPr lang="en-US" sz="2400" dirty="0" smtClean="0"/>
              <a:t>if it actually took them 5 days but they think it would have taken them 3 days with a clean system, then you paid 2 days of effort as interest on your technical debt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debt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Shipping first time code is like going into debt. A little debt speeds development so long as it is paid back promptly with a rewrite… The danger occurs when the debt is not repaid. Every minute spent on not-quite-right code counts as interest on that debt. Entire engineering organizations can be brought to a stand-still under the debt load of an unconsolidated implementation, object-oriented or otherwise.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debt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Ongoing development in the upstream project can increase the cost of “paying off the debt” in the future.  A team should take opportunities, on a regular basis, to pay back (or pay off) this debt.  Either reserve a percentage of your development cycle or dedicate an entire cycle to complete this work.  If you don’t, it </a:t>
            </a:r>
            <a:r>
              <a:rPr lang="en-US" sz="2800" b="1" dirty="0" smtClean="0"/>
              <a:t>will</a:t>
            </a:r>
            <a:r>
              <a:rPr lang="en-US" sz="2800" dirty="0" smtClean="0"/>
              <a:t> come back to haunt you.  If your kludge of a solution doesn’t come back to bite the development team, it will probably haunt the help desk, support team, or someone else downstream.</a:t>
            </a:r>
          </a:p>
          <a:p>
            <a:r>
              <a:rPr lang="en-US" sz="2000" dirty="0" smtClean="0"/>
              <a:t>http://thecriticalpath.info/2011/01/16/technical-debt/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debt is a gap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86025" y="1417638"/>
            <a:ext cx="4171950" cy="455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57200" y="6309142"/>
            <a:ext cx="73768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hlinkClick r:id="rId3"/>
              </a:rPr>
              <a:t>http://blog.acrowire.com/technical-debt/the-stakeholder-perspective-conclusion/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metaphor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To date, technical debt has been used as a metaphor and rhetorical device within the agile community with increasingly recognized utility for technical communication and for communication between engineers and executives. The technical debt concept is gaining traction as a way to focus on the long-term management of accidental complexities created by short-term compromises.</a:t>
            </a:r>
          </a:p>
          <a:p>
            <a:r>
              <a:rPr lang="en-US" sz="2800" dirty="0" smtClean="0"/>
              <a:t>http://www.sei.cmu.edu/community/td2011/upload/foser076-brown.pdf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199</TotalTime>
  <Words>764</Words>
  <Application>Microsoft Office PowerPoint</Application>
  <PresentationFormat>On-screen Show (4:3)</PresentationFormat>
  <Paragraphs>74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syse802Template</vt:lpstr>
      <vt:lpstr>CPSC 875</vt:lpstr>
      <vt:lpstr>Value-based SE</vt:lpstr>
      <vt:lpstr>A process</vt:lpstr>
      <vt:lpstr>Value-based result</vt:lpstr>
      <vt:lpstr>Slide 5</vt:lpstr>
      <vt:lpstr>Technical debt</vt:lpstr>
      <vt:lpstr>Technical debt - 2</vt:lpstr>
      <vt:lpstr>Technical debt is a gap</vt:lpstr>
      <vt:lpstr>The metaphor</vt:lpstr>
      <vt:lpstr>Why debt?</vt:lpstr>
      <vt:lpstr>Debt, costs, and value</vt:lpstr>
      <vt:lpstr>Properties of debt</vt:lpstr>
      <vt:lpstr>Properties of debt - 2</vt:lpstr>
      <vt:lpstr>Properties of debt - 3</vt:lpstr>
      <vt:lpstr>Classes of debt</vt:lpstr>
      <vt:lpstr>Assessing Technical Debt</vt:lpstr>
      <vt:lpstr>Research issues</vt:lpstr>
      <vt:lpstr>Entropy reduction</vt:lpstr>
      <vt:lpstr>Why no-one repays technical debt</vt:lpstr>
      <vt:lpstr>Slide 20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McGregor</cp:lastModifiedBy>
  <cp:revision>14</cp:revision>
  <dcterms:created xsi:type="dcterms:W3CDTF">2011-04-11T00:12:08Z</dcterms:created>
  <dcterms:modified xsi:type="dcterms:W3CDTF">2011-04-11T13:01:16Z</dcterms:modified>
</cp:coreProperties>
</file>