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60" r:id="rId2"/>
    <p:sldId id="261" r:id="rId3"/>
    <p:sldId id="262" r:id="rId4"/>
    <p:sldId id="263" r:id="rId5"/>
    <p:sldId id="270" r:id="rId6"/>
    <p:sldId id="264" r:id="rId7"/>
    <p:sldId id="271" r:id="rId8"/>
    <p:sldId id="272" r:id="rId9"/>
    <p:sldId id="273" r:id="rId10"/>
    <p:sldId id="274" r:id="rId11"/>
    <p:sldId id="275" r:id="rId12"/>
    <p:sldId id="276" r:id="rId13"/>
    <p:sldId id="302" r:id="rId14"/>
    <p:sldId id="303" r:id="rId15"/>
    <p:sldId id="306" r:id="rId16"/>
    <p:sldId id="277" r:id="rId17"/>
    <p:sldId id="304" r:id="rId18"/>
    <p:sldId id="278" r:id="rId19"/>
    <p:sldId id="279" r:id="rId20"/>
    <p:sldId id="280" r:id="rId21"/>
    <p:sldId id="305" r:id="rId22"/>
    <p:sldId id="281" r:id="rId23"/>
    <p:sldId id="282" r:id="rId24"/>
    <p:sldId id="307" r:id="rId25"/>
    <p:sldId id="283" r:id="rId26"/>
    <p:sldId id="284" r:id="rId27"/>
    <p:sldId id="285" r:id="rId28"/>
    <p:sldId id="286" r:id="rId29"/>
    <p:sldId id="287" r:id="rId30"/>
    <p:sldId id="288" r:id="rId31"/>
    <p:sldId id="289" r:id="rId32"/>
    <p:sldId id="290" r:id="rId33"/>
    <p:sldId id="293" r:id="rId34"/>
    <p:sldId id="294" r:id="rId35"/>
    <p:sldId id="295" r:id="rId36"/>
    <p:sldId id="296" r:id="rId37"/>
    <p:sldId id="297" r:id="rId38"/>
    <p:sldId id="298" r:id="rId39"/>
    <p:sldId id="299" r:id="rId40"/>
    <p:sldId id="300" r:id="rId41"/>
    <p:sldId id="308" r:id="rId42"/>
    <p:sldId id="301" r:id="rId4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103F"/>
    <a:srgbClr val="13212A"/>
    <a:srgbClr val="8C8F8E"/>
    <a:srgbClr val="3E461D"/>
    <a:srgbClr val="DDD9C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62" d="100"/>
          <a:sy n="62" d="100"/>
        </p:scale>
        <p:origin x="-60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5" Type="http://schemas.openxmlformats.org/officeDocument/2006/relationships/image" Target="../media/image23.wmf"/><Relationship Id="rId4"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6F9AA50D-5F1F-4C1E-BC3D-C715359F8293}" type="datetime1">
              <a:rPr lang="en-US"/>
              <a:pPr/>
              <a:t>4/17/2011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66F16B37-BB50-4860-B621-92F5BDBC64FA}"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BFFA5608-FB1D-4DF2-A89C-2004C948F9D8}" type="slidenum">
              <a:rPr lang="en-US">
                <a:latin typeface="Arial" pitchFamily="34" charset="0"/>
                <a:ea typeface="ヒラギノ角ゴ Pro W3" charset="-128"/>
              </a:rPr>
              <a:pPr/>
              <a:t>1</a:t>
            </a:fld>
            <a:endParaRPr lang="en-US">
              <a:latin typeface="Arial" pitchFamily="34" charset="0"/>
              <a:ea typeface="ヒラギノ角ゴ Pro W3" charset="-128"/>
            </a:endParaRPr>
          </a:p>
        </p:txBody>
      </p:sp>
      <p:sp>
        <p:nvSpPr>
          <p:cNvPr id="3481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482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smtClean="0">
              <a:latin typeface="Arial" pitchFamily="34" charset="0"/>
              <a:ea typeface="ヒラギノ角ゴ Pro W3"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a:lstStyle/>
          <a:p>
            <a:r>
              <a:rPr lang="en-US" smtClean="0"/>
              <a:t>Productivity depends on maintenance activity,  point out redundancy in “corrective”</a:t>
            </a:r>
            <a:br>
              <a:rPr lang="en-US" smtClean="0"/>
            </a:b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a:lstStyle/>
          <a:p>
            <a:pPr>
              <a:buFontTx/>
              <a:buChar char="-"/>
            </a:pPr>
            <a:r>
              <a:rPr lang="en-US" b="1" dirty="0" smtClean="0"/>
              <a:t>Determine a representative sample of scenarios that provide good coverage of the system. Using a reasoning framework, determine response value for each scenario</a:t>
            </a:r>
          </a:p>
          <a:p>
            <a:pPr marL="0" lvl="1"/>
            <a:r>
              <a:rPr lang="en-US" sz="1500" b="1" dirty="0" smtClean="0"/>
              <a:t>- Set a confidence level for the median of the availability scenarios values (usually 95%)</a:t>
            </a:r>
          </a:p>
          <a:p>
            <a:pPr marL="0" lvl="1"/>
            <a:r>
              <a:rPr lang="en-US" sz="1500" b="1" dirty="0" smtClean="0"/>
              <a:t>- For the number of scenarios and p = 0.50 (since the median is where 50 percent of the values lie above and 50 percent lie below), read from the binomial distribution table the value for which the summed probabilities surpass 0.05 (assuming a 95% C.L.). This value is 2 for n = 9 and will be denoted as c = 2.</a:t>
            </a:r>
          </a:p>
          <a:p>
            <a:endParaRPr lang="en-US" dirty="0" smtClean="0"/>
          </a:p>
          <a:p>
            <a:endParaRPr lang="en-US" dirty="0" smtClean="0"/>
          </a:p>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a:lstStyle/>
          <a:p>
            <a:r>
              <a:rPr lang="en-US" smtClean="0"/>
              <a:t>Before formal definition:  Figures represent optimized architectures for respective quality attribute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a:lstStyle/>
          <a:p>
            <a:r>
              <a:rPr lang="en-US" smtClean="0"/>
              <a:t>Optimized attribute architectures but by combination it can be compromised because new connections are introduced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a:lstStyle/>
          <a:p>
            <a:pPr>
              <a:buFontTx/>
              <a:buChar char="•"/>
            </a:pPr>
            <a:r>
              <a:rPr lang="en-US" smtClean="0"/>
              <a:t>Control flow expresses the flow of execution from one responsibility to another </a:t>
            </a:r>
          </a:p>
          <a:p>
            <a:pPr>
              <a:buFontTx/>
              <a:buChar char="•"/>
            </a:pPr>
            <a:r>
              <a:rPr lang="en-US" smtClean="0"/>
              <a:t> Data flow expresses passage of data from one responsibility to another</a:t>
            </a:r>
          </a:p>
          <a:p>
            <a:pPr>
              <a:buFontTx/>
              <a:buChar char="•"/>
            </a:pPr>
            <a:r>
              <a:rPr lang="en-US" smtClean="0"/>
              <a:t> Dependencies show that a responsibility relies on some other responsibility for its operation</a:t>
            </a:r>
          </a:p>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a:lstStyle/>
          <a:p>
            <a:r>
              <a:rPr lang="en-US" smtClean="0"/>
              <a:t>skip</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a:lstStyle/>
          <a:p>
            <a:r>
              <a:rPr lang="en-US" smtClean="0"/>
              <a:t>skip</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a:lstStyle/>
          <a:p>
            <a:r>
              <a:rPr lang="en-US" smtClean="0"/>
              <a:t>skip</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a:lstStyle/>
          <a:p>
            <a:r>
              <a:rPr lang="en-US" smtClean="0"/>
              <a:t>Don’t forget to run through the diagrams and show explicitly the combination of connectors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a:lstStyle/>
          <a:p>
            <a:r>
              <a:rPr lang="en-US" altLang="ko-KR" smtClean="0">
                <a:ea typeface="굴림" charset="-127"/>
              </a:rPr>
              <a:t>We are calculating the perceived reliability of the system using software architecture based reliability analysis by Gokhale et al. </a:t>
            </a:r>
          </a:p>
          <a:p>
            <a:pPr eaLnBrk="1" hangingPunct="1"/>
            <a:r>
              <a:rPr lang="en-US" altLang="ko-KR" smtClean="0">
                <a:ea typeface="굴림" charset="-127"/>
              </a:rPr>
              <a:t>The reliability of each scenario can be calculated by taking the product of the reliability of each possible path that can be taken to fulfill the scenario. Calculate the reliability of the system by taking the product of the reliabilities of the scenarios. The reliabilities of the scenarios are also multiplied with the probability of operating that scenario</a:t>
            </a:r>
          </a:p>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E1E2472-1472-48D1-A3AC-F855E60A6EA0}" type="datetime1">
              <a:rPr lang="en-US"/>
              <a:pPr/>
              <a:t>4/17/2011</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96FF6458-F23B-405C-8F21-21F697F72E8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E93C717-D7BA-4950-BE82-C9B6FA413421}" type="datetime1">
              <a:rPr lang="en-US"/>
              <a:pPr/>
              <a:t>4/17/2011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5B1FAC-BFD0-4AF8-996E-9AE8DCF3405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26E6FEF-464C-4304-A61D-DA55B042AC71}" type="datetime1">
              <a:rPr lang="en-US"/>
              <a:pPr/>
              <a:t>4/17/2011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945862-C674-48FB-954D-1B70B92CB93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695D324-5911-42F7-BAA7-B0399E5DAF57}" type="datetime1">
              <a:rPr lang="en-US"/>
              <a:pPr/>
              <a:t>4/17/2011</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F0B3080A-960D-4451-9B3F-76CB7E6F1BD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A4C9025-CCDE-41AC-8469-06231BE7E37A}" type="datetime1">
              <a:rPr lang="en-US"/>
              <a:pPr/>
              <a:t>4/17/2011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1CF67D-FF79-4C17-9170-99C0DB2C0DD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44FFCD2-4FD0-4489-A389-61AA38946966}" type="datetime1">
              <a:rPr lang="en-US"/>
              <a:pPr/>
              <a:t>4/17/2011</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E130720A-12D6-49B6-8C4C-A0F74D688C3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8CC1F02-0DC8-4E0B-89E4-5BDF7FFAAAFF}" type="datetime1">
              <a:rPr lang="en-US"/>
              <a:pPr/>
              <a:t>4/17/2011</a:t>
            </a:fld>
            <a:endParaRPr lang="en-US"/>
          </a:p>
        </p:txBody>
      </p:sp>
      <p:sp>
        <p:nvSpPr>
          <p:cNvPr id="8"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9" name="Slide Number Placeholder 5"/>
          <p:cNvSpPr>
            <a:spLocks noGrp="1"/>
          </p:cNvSpPr>
          <p:nvPr>
            <p:ph type="sldNum" sz="quarter" idx="12"/>
          </p:nvPr>
        </p:nvSpPr>
        <p:spPr/>
        <p:txBody>
          <a:bodyPr/>
          <a:lstStyle>
            <a:lvl1pPr>
              <a:defRPr/>
            </a:lvl1pPr>
          </a:lstStyle>
          <a:p>
            <a:fld id="{69F94244-F706-4A01-B34D-B1BD1FC2FD7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EE34111-2818-4C2B-9A16-901FF17E1FDE}" type="datetime1">
              <a:rPr lang="en-US"/>
              <a:pPr/>
              <a:t>4/17/2011</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B5A3017-8251-4C4C-B4F7-477F6279554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26886E8-7E23-49BD-A7D5-B0CB10C8E9E8}" type="datetime1">
              <a:rPr lang="en-US"/>
              <a:pPr/>
              <a:t>4/17/2011</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CA1E566-C267-499F-BE0F-07A657FD01B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19FD3F7-5C67-437D-8B32-6AD57C640788}" type="datetime1">
              <a:rPr lang="en-US"/>
              <a:pPr/>
              <a:t>4/17/2011</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CD9A243D-5B78-4D26-9164-F29874F113D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F76DFAB-8E9E-4530-8913-0944DC4115F2}" type="datetime1">
              <a:rPr lang="en-US"/>
              <a:pPr/>
              <a:t>4/17/2011</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75D23948-1902-4099-8A87-590E1C405BD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A5EA005D-2E76-47E9-B8EE-FDEE6CD95D58}" type="datetime1">
              <a:rPr lang="en-US"/>
              <a:pPr/>
              <a:t>4/17/2011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C0B64028-1176-41D3-9614-D4E19406015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pitchFamily="-65" charset="-128"/>
        </a:defRPr>
      </a:lvl1pPr>
      <a:lvl2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0.png"/><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25.xml"/><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26.xml"/><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0.bin"/><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3.bin"/><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6.bin"/><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1524000" y="4770438"/>
            <a:ext cx="6781800" cy="1201737"/>
          </a:xfrm>
          <a:prstGeom prst="rect">
            <a:avLst/>
          </a:prstGeom>
          <a:noFill/>
          <a:ln w="9525">
            <a:noFill/>
            <a:miter lim="800000"/>
            <a:headEnd/>
            <a:tailEnd/>
          </a:ln>
        </p:spPr>
        <p:txBody>
          <a:bodyPr>
            <a:spAutoFit/>
          </a:bodyPr>
          <a:lstStyle/>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Calibri" pitchFamily="34" charset="0"/>
            </a:endParaRPr>
          </a:p>
        </p:txBody>
      </p:sp>
      <p:sp>
        <p:nvSpPr>
          <p:cNvPr id="33795" name="Rectangle 8"/>
          <p:cNvSpPr>
            <a:spLocks noChangeArrowheads="1"/>
          </p:cNvSpPr>
          <p:nvPr/>
        </p:nvSpPr>
        <p:spPr bwMode="auto">
          <a:xfrm>
            <a:off x="381000" y="228600"/>
            <a:ext cx="8305800" cy="6019800"/>
          </a:xfrm>
          <a:prstGeom prst="rect">
            <a:avLst/>
          </a:prstGeom>
          <a:noFill/>
          <a:ln w="9525">
            <a:solidFill>
              <a:schemeClr val="tx1"/>
            </a:solidFill>
            <a:round/>
            <a:headEnd/>
            <a:tailEnd/>
          </a:ln>
        </p:spPr>
        <p:txBody>
          <a:bodyPr/>
          <a:lstStyle/>
          <a:p>
            <a:pPr eaLnBrk="0" hangingPunct="0"/>
            <a:endParaRPr lang="en-US">
              <a:latin typeface="Calibri" pitchFamily="34" charset="0"/>
            </a:endParaRPr>
          </a:p>
        </p:txBody>
      </p:sp>
      <p:sp>
        <p:nvSpPr>
          <p:cNvPr id="33796" name="Rectangle 7"/>
          <p:cNvSpPr>
            <a:spLocks noChangeArrowheads="1"/>
          </p:cNvSpPr>
          <p:nvPr/>
        </p:nvSpPr>
        <p:spPr bwMode="auto">
          <a:xfrm>
            <a:off x="381000" y="1524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pitchFamily="34" charset="0"/>
            </a:endParaRPr>
          </a:p>
        </p:txBody>
      </p:sp>
      <p:cxnSp>
        <p:nvCxnSpPr>
          <p:cNvPr id="9" name="Straight Connector 8"/>
          <p:cNvCxnSpPr/>
          <p:nvPr/>
        </p:nvCxnSpPr>
        <p:spPr>
          <a:xfrm rot="10800000">
            <a:off x="381000" y="1219200"/>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0800000">
            <a:off x="381000" y="1273175"/>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3799" name="Picture 10" descr="academicSymbolWdm_copur.jpg"/>
          <p:cNvPicPr>
            <a:picLocks noChangeAspect="1"/>
          </p:cNvPicPr>
          <p:nvPr/>
        </p:nvPicPr>
        <p:blipFill>
          <a:blip r:embed="rId3"/>
          <a:srcRect/>
          <a:stretch>
            <a:fillRect/>
          </a:stretch>
        </p:blipFill>
        <p:spPr bwMode="auto">
          <a:xfrm>
            <a:off x="762000" y="442913"/>
            <a:ext cx="2570163" cy="547687"/>
          </a:xfrm>
          <a:prstGeom prst="rect">
            <a:avLst/>
          </a:prstGeom>
          <a:noFill/>
          <a:ln w="9525">
            <a:noFill/>
            <a:miter lim="800000"/>
            <a:headEnd/>
            <a:tailEnd/>
          </a:ln>
        </p:spPr>
      </p:pic>
      <p:sp>
        <p:nvSpPr>
          <p:cNvPr id="33800" name="Title 1"/>
          <p:cNvSpPr>
            <a:spLocks noGrp="1"/>
          </p:cNvSpPr>
          <p:nvPr>
            <p:ph type="ctrTitle"/>
          </p:nvPr>
        </p:nvSpPr>
        <p:spPr>
          <a:xfrm>
            <a:off x="381000" y="2130425"/>
            <a:ext cx="8305800" cy="1470025"/>
          </a:xfrm>
        </p:spPr>
        <p:txBody>
          <a:bodyPr/>
          <a:lstStyle/>
          <a:p>
            <a:r>
              <a:rPr lang="en-US" dirty="0" smtClean="0"/>
              <a:t>CPSC 875</a:t>
            </a:r>
          </a:p>
        </p:txBody>
      </p:sp>
      <p:sp>
        <p:nvSpPr>
          <p:cNvPr id="33801" name="Subtitle 2"/>
          <p:cNvSpPr>
            <a:spLocks noGrp="1"/>
          </p:cNvSpPr>
          <p:nvPr>
            <p:ph type="subTitle" idx="1"/>
          </p:nvPr>
        </p:nvSpPr>
        <p:spPr>
          <a:xfrm>
            <a:off x="1120775" y="3657600"/>
            <a:ext cx="6840538" cy="1752600"/>
          </a:xfrm>
        </p:spPr>
        <p:txBody>
          <a:bodyPr/>
          <a:lstStyle/>
          <a:p>
            <a:r>
              <a:rPr lang="en-US" dirty="0" smtClean="0">
                <a:solidFill>
                  <a:schemeClr val="tx1"/>
                </a:solidFill>
              </a:rPr>
              <a:t>John D. McGregor</a:t>
            </a:r>
          </a:p>
          <a:p>
            <a:r>
              <a:rPr lang="en-US" dirty="0" smtClean="0">
                <a:solidFill>
                  <a:schemeClr val="tx1"/>
                </a:solidFill>
              </a:rPr>
              <a:t>C21 – Computing quality levels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z="3600" smtClean="0"/>
              <a:t>Quantitative Reasoning Framework</a:t>
            </a:r>
          </a:p>
        </p:txBody>
      </p:sp>
      <p:sp>
        <p:nvSpPr>
          <p:cNvPr id="37891" name="Rectangle 3"/>
          <p:cNvSpPr>
            <a:spLocks noGrp="1" noChangeArrowheads="1"/>
          </p:cNvSpPr>
          <p:nvPr>
            <p:ph idx="1"/>
          </p:nvPr>
        </p:nvSpPr>
        <p:spPr/>
        <p:txBody>
          <a:bodyPr/>
          <a:lstStyle/>
          <a:p>
            <a:pPr marL="514350" indent="-514350" eaLnBrk="1" hangingPunct="1"/>
            <a:r>
              <a:rPr lang="en-US" sz="2600" smtClean="0"/>
              <a:t>Quantitative Reasoning Frameworks are based on models that produce quantitative results based on well established analytic theories</a:t>
            </a:r>
          </a:p>
          <a:p>
            <a:pPr marL="514350" indent="-514350" eaLnBrk="1" hangingPunct="1"/>
            <a:r>
              <a:rPr lang="en-US" sz="2600" smtClean="0"/>
              <a:t>Analytic theory for each quantitative quality attribute</a:t>
            </a:r>
          </a:p>
          <a:p>
            <a:pPr marL="914400" lvl="1" indent="-514350" eaLnBrk="1" hangingPunct="1"/>
            <a:r>
              <a:rPr lang="en-US" sz="2600" smtClean="0"/>
              <a:t>Reliability: </a:t>
            </a:r>
            <a:r>
              <a:rPr lang="en-US" sz="2600" smtClean="0">
                <a:solidFill>
                  <a:srgbClr val="FF0000"/>
                </a:solidFill>
              </a:rPr>
              <a:t>software architecture based reliability analysis </a:t>
            </a:r>
            <a:r>
              <a:rPr lang="en-US" sz="2600" smtClean="0"/>
              <a:t>[30]</a:t>
            </a:r>
            <a:endParaRPr lang="en-US" sz="2600" smtClean="0">
              <a:solidFill>
                <a:srgbClr val="FF0000"/>
              </a:solidFill>
            </a:endParaRPr>
          </a:p>
          <a:p>
            <a:pPr marL="914400" lvl="1" indent="-514350" eaLnBrk="1" hangingPunct="1"/>
            <a:r>
              <a:rPr lang="en-US" sz="2600" smtClean="0"/>
              <a:t>Availability: </a:t>
            </a:r>
            <a:r>
              <a:rPr lang="en-US" sz="2600" smtClean="0">
                <a:solidFill>
                  <a:srgbClr val="FF0000"/>
                </a:solidFill>
              </a:rPr>
              <a:t>software architecture based availability analysis </a:t>
            </a:r>
            <a:r>
              <a:rPr lang="en-US" sz="2600" smtClean="0"/>
              <a:t>[86]</a:t>
            </a:r>
            <a:endParaRPr lang="en-US" sz="2600" smtClean="0">
              <a:solidFill>
                <a:srgbClr val="FF0000"/>
              </a:solidFill>
            </a:endParaRPr>
          </a:p>
          <a:p>
            <a:pPr marL="914400" lvl="1" indent="-514350" eaLnBrk="1" hangingPunct="1"/>
            <a:r>
              <a:rPr lang="en-US" sz="2600" smtClean="0"/>
              <a:t>Maintainability: </a:t>
            </a:r>
            <a:r>
              <a:rPr lang="en-US" sz="2600" smtClean="0">
                <a:solidFill>
                  <a:srgbClr val="FF0000"/>
                </a:solidFill>
              </a:rPr>
              <a:t>cost model based analysis </a:t>
            </a:r>
            <a:r>
              <a:rPr lang="en-US" sz="2600" smtClean="0"/>
              <a:t>[15]</a:t>
            </a:r>
          </a:p>
          <a:p>
            <a:pPr marL="514350" indent="-514350" eaLnBrk="1" hangingPunct="1"/>
            <a:r>
              <a:rPr lang="en-US" sz="2800" smtClean="0"/>
              <a:t>Relies on an interval scale (eg. 0.5 &lt; 0.7)</a:t>
            </a:r>
            <a:endParaRPr lang="en-US" sz="3000" smtClean="0"/>
          </a:p>
          <a:p>
            <a:pPr marL="514350" indent="-514350" eaLnBrk="1" hangingPunct="1"/>
            <a:endParaRPr lang="en-US" sz="3000" smtClean="0">
              <a:solidFill>
                <a:srgbClr val="FF0000"/>
              </a:solidFill>
            </a:endParaRPr>
          </a:p>
          <a:p>
            <a:pPr marL="514350" indent="-514350" eaLnBrk="1" hangingPunct="1"/>
            <a:endParaRPr lang="en-US" smtClean="0"/>
          </a:p>
        </p:txBody>
      </p:sp>
      <p:sp>
        <p:nvSpPr>
          <p:cNvPr id="37892" name="Slide Number Placeholder 4"/>
          <p:cNvSpPr>
            <a:spLocks noGrp="1"/>
          </p:cNvSpPr>
          <p:nvPr>
            <p:ph type="sldNum" sz="quarter" idx="12"/>
          </p:nvPr>
        </p:nvSpPr>
        <p:spPr bwMode="auto">
          <a:noFill/>
          <a:ln>
            <a:miter lim="800000"/>
            <a:headEnd/>
            <a:tailEnd/>
          </a:ln>
        </p:spPr>
        <p:txBody>
          <a:bodyPr/>
          <a:lstStyle/>
          <a:p>
            <a:fld id="{D3920AE8-994C-45F3-B4EB-CB6106F20908}" type="slidenum">
              <a:rPr lang="en-US"/>
              <a:pPr/>
              <a:t>10</a:t>
            </a:fld>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3200" smtClean="0"/>
              <a:t>Quantitative Reasoning Framework (cont’d)</a:t>
            </a:r>
          </a:p>
        </p:txBody>
      </p:sp>
      <p:sp>
        <p:nvSpPr>
          <p:cNvPr id="38915" name="Rectangle 3"/>
          <p:cNvSpPr>
            <a:spLocks noGrp="1" noChangeArrowheads="1"/>
          </p:cNvSpPr>
          <p:nvPr>
            <p:ph idx="1"/>
          </p:nvPr>
        </p:nvSpPr>
        <p:spPr/>
        <p:txBody>
          <a:bodyPr/>
          <a:lstStyle/>
          <a:p>
            <a:pPr marL="514350" indent="-514350" eaLnBrk="1" hangingPunct="1"/>
            <a:r>
              <a:rPr lang="en-US" sz="2600" smtClean="0"/>
              <a:t>Reliability</a:t>
            </a:r>
            <a:endParaRPr lang="en-US" smtClean="0"/>
          </a:p>
          <a:p>
            <a:pPr marL="914400" lvl="1" indent="-514350" eaLnBrk="1" hangingPunct="1"/>
            <a:r>
              <a:rPr lang="en-US" sz="2200" smtClean="0"/>
              <a:t>Measure of the </a:t>
            </a:r>
            <a:r>
              <a:rPr lang="en-US" sz="2200" smtClean="0">
                <a:solidFill>
                  <a:srgbClr val="FF0000"/>
                </a:solidFill>
              </a:rPr>
              <a:t>probability</a:t>
            </a:r>
            <a:r>
              <a:rPr lang="en-US" sz="2200" smtClean="0"/>
              <a:t> of failure-free operation for a specified time</a:t>
            </a:r>
          </a:p>
          <a:p>
            <a:pPr marL="914400" lvl="1" indent="-514350" eaLnBrk="1" hangingPunct="1"/>
            <a:r>
              <a:rPr lang="en-US" sz="2200" smtClean="0"/>
              <a:t>Can be represented in terms of </a:t>
            </a:r>
            <a:r>
              <a:rPr lang="en-US" sz="2200" smtClean="0">
                <a:solidFill>
                  <a:srgbClr val="FF0000"/>
                </a:solidFill>
              </a:rPr>
              <a:t>failures per hour </a:t>
            </a:r>
            <a:r>
              <a:rPr lang="en-US" sz="2200" smtClean="0"/>
              <a:t>(failure intens</a:t>
            </a:r>
            <a:r>
              <a:rPr lang="en-US" sz="2200" smtClean="0">
                <a:solidFill>
                  <a:srgbClr val="000000"/>
                </a:solidFill>
              </a:rPr>
              <a:t>ity)</a:t>
            </a:r>
          </a:p>
          <a:p>
            <a:pPr marL="914400" lvl="1" indent="-514350" eaLnBrk="1" hangingPunct="1"/>
            <a:r>
              <a:rPr lang="en-US" sz="2200" smtClean="0"/>
              <a:t> </a:t>
            </a:r>
            <a:r>
              <a:rPr lang="en-US" sz="2200" smtClean="0">
                <a:solidFill>
                  <a:srgbClr val="FF0000"/>
                </a:solidFill>
              </a:rPr>
              <a:t>Perceived </a:t>
            </a:r>
            <a:r>
              <a:rPr lang="en-US" sz="2200" smtClean="0"/>
              <a:t>reliability and an </a:t>
            </a:r>
            <a:r>
              <a:rPr lang="en-US" sz="2200" smtClean="0">
                <a:solidFill>
                  <a:srgbClr val="FF0000"/>
                </a:solidFill>
              </a:rPr>
              <a:t>actual </a:t>
            </a:r>
            <a:r>
              <a:rPr lang="en-US" sz="2200" smtClean="0"/>
              <a:t>reliability</a:t>
            </a:r>
          </a:p>
          <a:p>
            <a:pPr marL="914400" lvl="1" indent="-514350" eaLnBrk="1" hangingPunct="1"/>
            <a:r>
              <a:rPr lang="en-US" sz="2200" smtClean="0"/>
              <a:t>Parameters are </a:t>
            </a:r>
            <a:r>
              <a:rPr lang="en-US" sz="2200" smtClean="0">
                <a:solidFill>
                  <a:srgbClr val="FF0000"/>
                </a:solidFill>
              </a:rPr>
              <a:t>defect density</a:t>
            </a:r>
            <a:r>
              <a:rPr lang="en-US" sz="2200" smtClean="0"/>
              <a:t>, </a:t>
            </a:r>
            <a:r>
              <a:rPr lang="en-US" sz="2200" smtClean="0">
                <a:solidFill>
                  <a:srgbClr val="FF0000"/>
                </a:solidFill>
              </a:rPr>
              <a:t>number of critical defects</a:t>
            </a:r>
            <a:r>
              <a:rPr lang="en-US" sz="2200" smtClean="0"/>
              <a:t>, and </a:t>
            </a:r>
            <a:r>
              <a:rPr lang="en-US" sz="2200" smtClean="0">
                <a:solidFill>
                  <a:srgbClr val="FF0000"/>
                </a:solidFill>
              </a:rPr>
              <a:t>execution time</a:t>
            </a:r>
            <a:r>
              <a:rPr lang="en-US" sz="2200" smtClean="0"/>
              <a:t> </a:t>
            </a:r>
          </a:p>
          <a:p>
            <a:pPr marL="914400" lvl="1" indent="-514350" eaLnBrk="1" hangingPunct="1"/>
            <a:r>
              <a:rPr lang="en-US" sz="2200" smtClean="0"/>
              <a:t>A reliability scenario: “A client accesses a piece of information served by an Apache content generator with at least 99.5% reliability</a:t>
            </a:r>
          </a:p>
          <a:p>
            <a:pPr marL="914400" lvl="1" indent="-514350" eaLnBrk="1" hangingPunct="1"/>
            <a:endParaRPr lang="en-US" sz="2200" smtClean="0"/>
          </a:p>
          <a:p>
            <a:pPr marL="914400" lvl="1" indent="-514350" eaLnBrk="1" hangingPunct="1"/>
            <a:endParaRPr lang="en-US" sz="2200" smtClean="0"/>
          </a:p>
          <a:p>
            <a:pPr marL="914400" lvl="1" indent="-514350" eaLnBrk="1" hangingPunct="1"/>
            <a:endParaRPr lang="en-US" sz="2200" smtClean="0"/>
          </a:p>
        </p:txBody>
      </p:sp>
      <p:sp>
        <p:nvSpPr>
          <p:cNvPr id="38916" name="Slide Number Placeholder 4"/>
          <p:cNvSpPr>
            <a:spLocks noGrp="1"/>
          </p:cNvSpPr>
          <p:nvPr>
            <p:ph type="sldNum" sz="quarter" idx="12"/>
          </p:nvPr>
        </p:nvSpPr>
        <p:spPr bwMode="auto">
          <a:noFill/>
          <a:ln>
            <a:miter lim="800000"/>
            <a:headEnd/>
            <a:tailEnd/>
          </a:ln>
        </p:spPr>
        <p:txBody>
          <a:bodyPr/>
          <a:lstStyle/>
          <a:p>
            <a:fld id="{552000BA-555F-426C-8260-12D5FB52AA20}" type="slidenum">
              <a:rPr lang="en-US"/>
              <a:pPr/>
              <a:t>11</a:t>
            </a:fld>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sz="3200" smtClean="0"/>
              <a:t>Quantitative Reasoning Framework (cont’d)</a:t>
            </a:r>
          </a:p>
        </p:txBody>
      </p:sp>
      <p:sp>
        <p:nvSpPr>
          <p:cNvPr id="1028" name="Rectangle 3"/>
          <p:cNvSpPr>
            <a:spLocks noGrp="1" noChangeArrowheads="1"/>
          </p:cNvSpPr>
          <p:nvPr>
            <p:ph idx="1"/>
          </p:nvPr>
        </p:nvSpPr>
        <p:spPr/>
        <p:txBody>
          <a:bodyPr/>
          <a:lstStyle/>
          <a:p>
            <a:pPr marL="514350" indent="-514350" eaLnBrk="1" hangingPunct="1"/>
            <a:r>
              <a:rPr lang="en-US" sz="2600" dirty="0" smtClean="0"/>
              <a:t>Reliability</a:t>
            </a:r>
            <a:endParaRPr lang="en-US" dirty="0" smtClean="0"/>
          </a:p>
          <a:p>
            <a:pPr marL="914400" lvl="1" indent="-514350" eaLnBrk="1" hangingPunct="1"/>
            <a:r>
              <a:rPr lang="en-US" sz="2200" dirty="0" smtClean="0"/>
              <a:t>The </a:t>
            </a:r>
            <a:r>
              <a:rPr lang="en-US" altLang="ko-KR" sz="2000" dirty="0" smtClean="0">
                <a:ea typeface="굴림" charset="-127"/>
              </a:rPr>
              <a:t>perceived reliability of the system is described with the following equation: </a:t>
            </a:r>
          </a:p>
          <a:p>
            <a:pPr marL="914400" lvl="1" indent="-514350" eaLnBrk="1" hangingPunct="1"/>
            <a:r>
              <a:rPr lang="en-US" altLang="ko-KR" sz="2000" dirty="0" smtClean="0">
                <a:ea typeface="굴림" charset="-127"/>
              </a:rPr>
              <a:t>The reliabilities of the scenarios are also multiplied with the probability of operating that scenario. </a:t>
            </a:r>
          </a:p>
          <a:p>
            <a:pPr marL="914400" lvl="1" indent="-514350" eaLnBrk="1" hangingPunct="1"/>
            <a:endParaRPr lang="en-US" altLang="ko-KR" sz="2000" dirty="0" smtClean="0">
              <a:ea typeface="굴림" charset="-127"/>
            </a:endParaRPr>
          </a:p>
          <a:p>
            <a:pPr marL="914400" lvl="1" indent="-514350" eaLnBrk="1" hangingPunct="1"/>
            <a:endParaRPr lang="en-US" altLang="ko-KR" sz="2000" dirty="0" smtClean="0">
              <a:ea typeface="굴림" charset="-127"/>
            </a:endParaRPr>
          </a:p>
          <a:p>
            <a:pPr marL="914400" lvl="1" indent="-514350" eaLnBrk="1" hangingPunct="1"/>
            <a:endParaRPr lang="en-US" sz="2200" dirty="0" smtClean="0"/>
          </a:p>
        </p:txBody>
      </p:sp>
      <p:sp>
        <p:nvSpPr>
          <p:cNvPr id="1029" name="Slide Number Placeholder 4"/>
          <p:cNvSpPr>
            <a:spLocks noGrp="1"/>
          </p:cNvSpPr>
          <p:nvPr>
            <p:ph type="sldNum" sz="quarter" idx="12"/>
          </p:nvPr>
        </p:nvSpPr>
        <p:spPr bwMode="auto">
          <a:noFill/>
          <a:ln>
            <a:miter lim="800000"/>
            <a:headEnd/>
            <a:tailEnd/>
          </a:ln>
        </p:spPr>
        <p:txBody>
          <a:bodyPr/>
          <a:lstStyle/>
          <a:p>
            <a:fld id="{630C87CC-4963-4B1B-B4C0-A76286965A43}" type="slidenum">
              <a:rPr lang="en-US"/>
              <a:pPr/>
              <a:t>12</a:t>
            </a:fld>
            <a:endParaRPr lang="en-US"/>
          </a:p>
        </p:txBody>
      </p:sp>
      <p:pic>
        <p:nvPicPr>
          <p:cNvPr id="1030" name="Picture 5" descr="apache_relia.pdf"/>
          <p:cNvPicPr>
            <a:picLocks noChangeAspect="1"/>
          </p:cNvPicPr>
          <p:nvPr/>
        </p:nvPicPr>
        <p:blipFill>
          <a:blip r:embed="rId4"/>
          <a:srcRect/>
          <a:stretch>
            <a:fillRect/>
          </a:stretch>
        </p:blipFill>
        <p:spPr bwMode="auto">
          <a:xfrm>
            <a:off x="1371600" y="3430588"/>
            <a:ext cx="6400800" cy="3275012"/>
          </a:xfrm>
          <a:prstGeom prst="rect">
            <a:avLst/>
          </a:prstGeom>
          <a:noFill/>
          <a:ln w="9525">
            <a:noFill/>
            <a:miter lim="800000"/>
            <a:headEnd/>
            <a:tailEnd/>
          </a:ln>
        </p:spPr>
      </p:pic>
      <p:graphicFrame>
        <p:nvGraphicFramePr>
          <p:cNvPr id="1026" name="Object 2"/>
          <p:cNvGraphicFramePr>
            <a:graphicFrameLocks noChangeAspect="1"/>
          </p:cNvGraphicFramePr>
          <p:nvPr/>
        </p:nvGraphicFramePr>
        <p:xfrm>
          <a:off x="3581400" y="2362200"/>
          <a:ext cx="914400" cy="536575"/>
        </p:xfrm>
        <a:graphic>
          <a:graphicData uri="http://schemas.openxmlformats.org/presentationml/2006/ole">
            <p:oleObj spid="_x0000_s6146" name="Microsoft Equation 3.0" r:id="rId5" imgW="736560" imgH="431640" progId="Equation.3">
              <p:embed/>
            </p:oleObj>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Reliability</a:t>
            </a:r>
            <a:endParaRPr lang="en-US" dirty="0"/>
          </a:p>
        </p:txBody>
      </p:sp>
      <p:sp>
        <p:nvSpPr>
          <p:cNvPr id="3" name="Content Placeholder 2"/>
          <p:cNvSpPr>
            <a:spLocks noGrp="1"/>
          </p:cNvSpPr>
          <p:nvPr>
            <p:ph idx="1"/>
          </p:nvPr>
        </p:nvSpPr>
        <p:spPr/>
        <p:txBody>
          <a:bodyPr/>
          <a:lstStyle/>
          <a:p>
            <a:r>
              <a:rPr lang="en-US" sz="2400" dirty="0" smtClean="0"/>
              <a:t>Mathematically reliability R(t) is the probability that a system will be successful in the interval from time 0 to time t: </a:t>
            </a:r>
          </a:p>
          <a:p>
            <a:r>
              <a:rPr lang="en-US" sz="2400" dirty="0" smtClean="0"/>
              <a:t>R(t) = P(T &gt; t),  t =&gt; 0 </a:t>
            </a:r>
          </a:p>
          <a:p>
            <a:r>
              <a:rPr lang="en-US" sz="2400" dirty="0" smtClean="0"/>
              <a:t>where T is a random variable denoting the time-to-failure or failure time. </a:t>
            </a:r>
          </a:p>
          <a:p>
            <a:r>
              <a:rPr lang="en-US" sz="2400" dirty="0" smtClean="0"/>
              <a:t>Unreliability F(t), a measure of failure, is defined as the probability that the system will fail by time t. </a:t>
            </a:r>
          </a:p>
          <a:p>
            <a:r>
              <a:rPr lang="en-US" sz="2400" dirty="0" smtClean="0"/>
              <a:t>F(t) = P(T =&lt; t),  t =&gt; 0. </a:t>
            </a:r>
          </a:p>
          <a:p>
            <a:r>
              <a:rPr lang="en-US" sz="2400" dirty="0" smtClean="0"/>
              <a:t>In other words, F(t) is the failure distribution function.  The following relationship applies to reliability in general.  The Reliability R(t), is related to failure probability F(t) by: </a:t>
            </a:r>
          </a:p>
          <a:p>
            <a:r>
              <a:rPr lang="en-US" sz="2400" dirty="0" smtClean="0"/>
              <a:t>R(t) = 1 - F(t</a:t>
            </a:r>
            <a:r>
              <a:rPr lang="en-US" sz="2400" dirty="0" smtClean="0"/>
              <a:t>)</a:t>
            </a:r>
            <a:endParaRPr lang="en-US" sz="2400"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Reliability-2</a:t>
            </a:r>
            <a:endParaRPr lang="en-US" dirty="0"/>
          </a:p>
        </p:txBody>
      </p:sp>
      <p:sp>
        <p:nvSpPr>
          <p:cNvPr id="3" name="Content Placeholder 2"/>
          <p:cNvSpPr>
            <a:spLocks noGrp="1"/>
          </p:cNvSpPr>
          <p:nvPr>
            <p:ph idx="1"/>
          </p:nvPr>
        </p:nvSpPr>
        <p:spPr/>
        <p:txBody>
          <a:bodyPr/>
          <a:lstStyle/>
          <a:p>
            <a:r>
              <a:rPr lang="en-US" dirty="0" smtClean="0"/>
              <a:t>For a parallel circuit.</a:t>
            </a:r>
            <a:endParaRPr lang="en-US" dirty="0"/>
          </a:p>
        </p:txBody>
      </p:sp>
      <p:pic>
        <p:nvPicPr>
          <p:cNvPr id="4" name="Picture 4"/>
          <p:cNvPicPr>
            <a:picLocks noChangeAspect="1" noChangeArrowheads="1"/>
          </p:cNvPicPr>
          <p:nvPr/>
        </p:nvPicPr>
        <p:blipFill>
          <a:blip r:embed="rId2"/>
          <a:srcRect/>
          <a:stretch>
            <a:fillRect/>
          </a:stretch>
        </p:blipFill>
        <p:spPr bwMode="auto">
          <a:xfrm>
            <a:off x="914400" y="4267200"/>
            <a:ext cx="7239000" cy="1524000"/>
          </a:xfrm>
          <a:prstGeom prst="rect">
            <a:avLst/>
          </a:prstGeom>
          <a:noFill/>
          <a:ln w="9525">
            <a:noFill/>
            <a:miter lim="800000"/>
            <a:headEnd/>
            <a:tailEnd/>
          </a:ln>
          <a:effectLst/>
        </p:spPr>
      </p:pic>
      <p:sp>
        <p:nvSpPr>
          <p:cNvPr id="5" name="Rectangle 4"/>
          <p:cNvSpPr/>
          <p:nvPr/>
        </p:nvSpPr>
        <p:spPr>
          <a:xfrm>
            <a:off x="3429000" y="2514600"/>
            <a:ext cx="16764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429000" y="3581400"/>
            <a:ext cx="16764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1905000" y="3579812"/>
            <a:ext cx="1142999"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Elbow Connector 9"/>
          <p:cNvCxnSpPr>
            <a:stCxn id="5" idx="1"/>
          </p:cNvCxnSpPr>
          <p:nvPr/>
        </p:nvCxnSpPr>
        <p:spPr>
          <a:xfrm rot="10800000" flipV="1">
            <a:off x="3048000" y="2971800"/>
            <a:ext cx="381001" cy="1295400"/>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047999" y="4267200"/>
            <a:ext cx="38100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Elbow Connector 9"/>
          <p:cNvCxnSpPr>
            <a:stCxn id="5" idx="3"/>
          </p:cNvCxnSpPr>
          <p:nvPr/>
        </p:nvCxnSpPr>
        <p:spPr>
          <a:xfrm>
            <a:off x="5105400" y="2971800"/>
            <a:ext cx="380999" cy="1255712"/>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5" idx="3"/>
          </p:cNvCxnSpPr>
          <p:nvPr/>
        </p:nvCxnSpPr>
        <p:spPr>
          <a:xfrm>
            <a:off x="5105400" y="2971800"/>
            <a:ext cx="0" cy="1255712"/>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10800000">
            <a:off x="5105401" y="4227512"/>
            <a:ext cx="380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5486400" y="3579812"/>
            <a:ext cx="1143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debt</a:t>
            </a:r>
            <a:endParaRPr lang="en-US" dirty="0"/>
          </a:p>
        </p:txBody>
      </p:sp>
      <p:sp>
        <p:nvSpPr>
          <p:cNvPr id="3" name="Content Placeholder 2"/>
          <p:cNvSpPr>
            <a:spLocks noGrp="1"/>
          </p:cNvSpPr>
          <p:nvPr>
            <p:ph idx="1"/>
          </p:nvPr>
        </p:nvSpPr>
        <p:spPr/>
        <p:txBody>
          <a:bodyPr/>
          <a:lstStyle/>
          <a:p>
            <a:r>
              <a:rPr lang="en-US" dirty="0" smtClean="0"/>
              <a:t>A=.95;B=.95 system = .9 – required level</a:t>
            </a:r>
          </a:p>
          <a:p>
            <a:r>
              <a:rPr lang="en-US" dirty="0" smtClean="0"/>
              <a:t>A=.95;B=.9 system=.85</a:t>
            </a:r>
          </a:p>
          <a:p>
            <a:r>
              <a:rPr lang="en-US" dirty="0" smtClean="0"/>
              <a:t>A=.99;B=.9 system=.89</a:t>
            </a:r>
          </a:p>
          <a:p>
            <a:r>
              <a:rPr lang="en-US" dirty="0" smtClean="0"/>
              <a:t>When even one component has a technical debt the other components must be pushed to extreme limits to almost </a:t>
            </a:r>
            <a:r>
              <a:rPr lang="en-US" dirty="0" err="1" smtClean="0"/>
              <a:t>catchup</a:t>
            </a:r>
            <a:endParaRPr lang="en-US" dirty="0"/>
          </a:p>
        </p:txBody>
      </p:sp>
      <p:graphicFrame>
        <p:nvGraphicFramePr>
          <p:cNvPr id="82946" name="Object 2"/>
          <p:cNvGraphicFramePr>
            <a:graphicFrameLocks noChangeAspect="1"/>
          </p:cNvGraphicFramePr>
          <p:nvPr/>
        </p:nvGraphicFramePr>
        <p:xfrm>
          <a:off x="6477000" y="5032375"/>
          <a:ext cx="1738622" cy="1020233"/>
        </p:xfrm>
        <a:graphic>
          <a:graphicData uri="http://schemas.openxmlformats.org/presentationml/2006/ole">
            <p:oleObj spid="_x0000_s82946" name="Microsoft Equation 3.0" r:id="rId3" imgW="736560" imgH="431640" progId="Equation.3">
              <p:embed/>
            </p:oleObj>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z="3200" smtClean="0"/>
              <a:t>Quantitative Reasoning Framework (cont’d)</a:t>
            </a:r>
          </a:p>
        </p:txBody>
      </p:sp>
      <p:sp>
        <p:nvSpPr>
          <p:cNvPr id="39939" name="Rectangle 3"/>
          <p:cNvSpPr>
            <a:spLocks noGrp="1" noChangeArrowheads="1"/>
          </p:cNvSpPr>
          <p:nvPr>
            <p:ph idx="1"/>
          </p:nvPr>
        </p:nvSpPr>
        <p:spPr/>
        <p:txBody>
          <a:bodyPr/>
          <a:lstStyle/>
          <a:p>
            <a:pPr marL="514350" indent="-514350" eaLnBrk="1" hangingPunct="1"/>
            <a:r>
              <a:rPr lang="en-US" sz="2600" dirty="0" smtClean="0"/>
              <a:t>Availability</a:t>
            </a:r>
            <a:endParaRPr lang="en-US" dirty="0" smtClean="0"/>
          </a:p>
          <a:p>
            <a:pPr marL="914400" lvl="1" indent="-514350" eaLnBrk="1" hangingPunct="1"/>
            <a:r>
              <a:rPr lang="en-US" sz="2200" dirty="0" smtClean="0"/>
              <a:t>Expresses the degree to which a system is “</a:t>
            </a:r>
            <a:r>
              <a:rPr lang="en-US" sz="2200" dirty="0" smtClean="0">
                <a:solidFill>
                  <a:srgbClr val="FF0000"/>
                </a:solidFill>
              </a:rPr>
              <a:t>operational and accessible</a:t>
            </a:r>
            <a:r>
              <a:rPr lang="en-US" sz="2200" dirty="0" smtClean="0"/>
              <a:t>” when required for use</a:t>
            </a:r>
          </a:p>
          <a:p>
            <a:pPr marL="914400" lvl="1" indent="-514350" eaLnBrk="1" hangingPunct="1"/>
            <a:r>
              <a:rPr lang="en-US" sz="2200" dirty="0" smtClean="0"/>
              <a:t>Related to maintainability but notion of </a:t>
            </a:r>
            <a:r>
              <a:rPr lang="en-US" sz="2200" dirty="0" smtClean="0">
                <a:solidFill>
                  <a:srgbClr val="FF0000"/>
                </a:solidFill>
              </a:rPr>
              <a:t>recovery </a:t>
            </a:r>
            <a:r>
              <a:rPr lang="en-US" sz="2200" dirty="0" smtClean="0"/>
              <a:t>is added</a:t>
            </a:r>
          </a:p>
          <a:p>
            <a:pPr marL="914400" lvl="1" indent="-514350" eaLnBrk="1" hangingPunct="1"/>
            <a:r>
              <a:rPr lang="en-US" sz="2200" dirty="0" smtClean="0"/>
              <a:t>Parameters are </a:t>
            </a:r>
            <a:r>
              <a:rPr lang="en-US" sz="2200" dirty="0" smtClean="0">
                <a:solidFill>
                  <a:srgbClr val="FF0000"/>
                </a:solidFill>
              </a:rPr>
              <a:t>MTTR </a:t>
            </a:r>
            <a:r>
              <a:rPr lang="en-US" sz="2200" dirty="0" smtClean="0"/>
              <a:t>(mean time to repair) and </a:t>
            </a:r>
            <a:r>
              <a:rPr lang="en-US" sz="2200" dirty="0" smtClean="0">
                <a:solidFill>
                  <a:srgbClr val="FF0000"/>
                </a:solidFill>
              </a:rPr>
              <a:t>MTBF </a:t>
            </a:r>
            <a:r>
              <a:rPr lang="en-US" sz="2200" dirty="0" smtClean="0"/>
              <a:t>(mean time between failures)</a:t>
            </a:r>
          </a:p>
          <a:p>
            <a:pPr marL="914400" lvl="1" indent="-514350" eaLnBrk="1" hangingPunct="1"/>
            <a:r>
              <a:rPr lang="en-US" sz="2200" dirty="0" smtClean="0"/>
              <a:t>An availability scenario: A client uploads a file to the Apache server, with at least an availability rate of 98% (POST method)</a:t>
            </a:r>
          </a:p>
          <a:p>
            <a:pPr marL="914400" lvl="1" indent="-514350" eaLnBrk="1" hangingPunct="1"/>
            <a:endParaRPr lang="en-US" sz="2200" dirty="0" smtClean="0"/>
          </a:p>
        </p:txBody>
      </p:sp>
      <p:sp>
        <p:nvSpPr>
          <p:cNvPr id="39940" name="Slide Number Placeholder 4"/>
          <p:cNvSpPr>
            <a:spLocks noGrp="1"/>
          </p:cNvSpPr>
          <p:nvPr>
            <p:ph type="sldNum" sz="quarter" idx="12"/>
          </p:nvPr>
        </p:nvSpPr>
        <p:spPr bwMode="auto">
          <a:noFill/>
          <a:ln>
            <a:miter lim="800000"/>
            <a:headEnd/>
            <a:tailEnd/>
          </a:ln>
        </p:spPr>
        <p:txBody>
          <a:bodyPr/>
          <a:lstStyle/>
          <a:p>
            <a:fld id="{3632F6BC-E593-431B-AE81-2EDAF77C448A}" type="slidenum">
              <a:rPr lang="en-US"/>
              <a:pPr/>
              <a:t>16</a:t>
            </a:fld>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Availability formula</a:t>
            </a:r>
            <a:endParaRPr lang="en-US" dirty="0"/>
          </a:p>
        </p:txBody>
      </p:sp>
      <p:graphicFrame>
        <p:nvGraphicFramePr>
          <p:cNvPr id="5" name="Content Placeholder 4"/>
          <p:cNvGraphicFramePr>
            <a:graphicFrameLocks noChangeAspect="1"/>
          </p:cNvGraphicFramePr>
          <p:nvPr>
            <p:ph idx="1"/>
          </p:nvPr>
        </p:nvGraphicFramePr>
        <p:xfrm>
          <a:off x="2133600" y="2514600"/>
          <a:ext cx="4800600" cy="1837730"/>
        </p:xfrm>
        <a:graphic>
          <a:graphicData uri="http://schemas.openxmlformats.org/presentationml/2006/ole">
            <p:oleObj spid="_x0000_s81923" name="Equation" r:id="rId3" imgW="1028520" imgH="393480" progId="Equation.3">
              <p:embed/>
            </p:oleObj>
          </a:graphicData>
        </a:graphic>
      </p:graphicFrame>
      <p:sp>
        <p:nvSpPr>
          <p:cNvPr id="6" name="TextBox 5"/>
          <p:cNvSpPr txBox="1"/>
          <p:nvPr/>
        </p:nvSpPr>
        <p:spPr>
          <a:xfrm>
            <a:off x="1600200" y="5105400"/>
            <a:ext cx="7088607" cy="923330"/>
          </a:xfrm>
          <a:prstGeom prst="rect">
            <a:avLst/>
          </a:prstGeom>
          <a:noFill/>
        </p:spPr>
        <p:txBody>
          <a:bodyPr wrap="none" rtlCol="0">
            <a:spAutoFit/>
          </a:bodyPr>
          <a:lstStyle/>
          <a:p>
            <a:r>
              <a:rPr lang="en-US" dirty="0" smtClean="0"/>
              <a:t>Technical debt – Availability is affected by reliability and modifiability</a:t>
            </a:r>
          </a:p>
          <a:p>
            <a:r>
              <a:rPr lang="en-US" dirty="0" smtClean="0"/>
              <a:t>Owing in reliability then affects both reliability and availability</a:t>
            </a:r>
          </a:p>
          <a:p>
            <a:r>
              <a:rPr lang="en-US" dirty="0" smtClean="0"/>
              <a:t>Owing in modifiability affects both modifiability and availability</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sz="3200" smtClean="0"/>
              <a:t>Quantitative Reasoning Framework (cont’d)</a:t>
            </a:r>
          </a:p>
        </p:txBody>
      </p:sp>
      <p:sp>
        <p:nvSpPr>
          <p:cNvPr id="2052" name="Rectangle 3"/>
          <p:cNvSpPr>
            <a:spLocks noGrp="1" noChangeArrowheads="1"/>
          </p:cNvSpPr>
          <p:nvPr>
            <p:ph idx="1"/>
          </p:nvPr>
        </p:nvSpPr>
        <p:spPr/>
        <p:txBody>
          <a:bodyPr/>
          <a:lstStyle/>
          <a:p>
            <a:pPr marL="514350" indent="-514350" eaLnBrk="1" hangingPunct="1"/>
            <a:r>
              <a:rPr lang="en-US" sz="2600" smtClean="0"/>
              <a:t>Availability</a:t>
            </a:r>
            <a:endParaRPr lang="en-US" smtClean="0"/>
          </a:p>
          <a:p>
            <a:pPr marL="914400" lvl="1" indent="-514350" eaLnBrk="1" hangingPunct="1"/>
            <a:r>
              <a:rPr lang="en-US" sz="2200" smtClean="0"/>
              <a:t>The </a:t>
            </a:r>
            <a:r>
              <a:rPr lang="en-US" altLang="ko-KR" sz="2000" smtClean="0">
                <a:ea typeface="굴림" charset="-127"/>
              </a:rPr>
              <a:t>availability of the system is described with the following equation: </a:t>
            </a:r>
          </a:p>
          <a:p>
            <a:pPr marL="914400" lvl="1" indent="-514350" eaLnBrk="1" hangingPunct="1"/>
            <a:r>
              <a:rPr lang="en-US" altLang="ko-KR" sz="2000" smtClean="0">
                <a:ea typeface="굴림" charset="-127"/>
              </a:rPr>
              <a:t>The availabilities of the scenarios are also multiplied with the probability of operating that scenario. </a:t>
            </a:r>
          </a:p>
          <a:p>
            <a:pPr marL="914400" lvl="1" indent="-514350" eaLnBrk="1" hangingPunct="1"/>
            <a:endParaRPr lang="en-US" altLang="ko-KR" sz="2000" smtClean="0">
              <a:ea typeface="굴림" charset="-127"/>
            </a:endParaRPr>
          </a:p>
          <a:p>
            <a:pPr marL="914400" lvl="1" indent="-514350" eaLnBrk="1" hangingPunct="1"/>
            <a:endParaRPr lang="en-US" altLang="ko-KR" sz="2000" smtClean="0">
              <a:ea typeface="굴림" charset="-127"/>
            </a:endParaRPr>
          </a:p>
          <a:p>
            <a:pPr marL="914400" lvl="1" indent="-514350" eaLnBrk="1" hangingPunct="1"/>
            <a:endParaRPr lang="en-US" sz="2200" smtClean="0"/>
          </a:p>
        </p:txBody>
      </p:sp>
      <p:sp>
        <p:nvSpPr>
          <p:cNvPr id="2053" name="Slide Number Placeholder 4"/>
          <p:cNvSpPr>
            <a:spLocks noGrp="1"/>
          </p:cNvSpPr>
          <p:nvPr>
            <p:ph type="sldNum" sz="quarter" idx="12"/>
          </p:nvPr>
        </p:nvSpPr>
        <p:spPr bwMode="auto">
          <a:noFill/>
          <a:ln>
            <a:miter lim="800000"/>
            <a:headEnd/>
            <a:tailEnd/>
          </a:ln>
        </p:spPr>
        <p:txBody>
          <a:bodyPr/>
          <a:lstStyle/>
          <a:p>
            <a:fld id="{C5FA310C-55FB-4499-A37C-F2C00B89F250}" type="slidenum">
              <a:rPr lang="en-US"/>
              <a:pPr/>
              <a:t>18</a:t>
            </a:fld>
            <a:endParaRPr lang="en-US"/>
          </a:p>
        </p:txBody>
      </p:sp>
      <p:graphicFrame>
        <p:nvGraphicFramePr>
          <p:cNvPr id="2050" name="Object 2"/>
          <p:cNvGraphicFramePr>
            <a:graphicFrameLocks noChangeAspect="1"/>
          </p:cNvGraphicFramePr>
          <p:nvPr/>
        </p:nvGraphicFramePr>
        <p:xfrm>
          <a:off x="2590800" y="2362200"/>
          <a:ext cx="914400" cy="536575"/>
        </p:xfrm>
        <a:graphic>
          <a:graphicData uri="http://schemas.openxmlformats.org/presentationml/2006/ole">
            <p:oleObj spid="_x0000_s7170" name="Equation" r:id="rId4" imgW="736600" imgH="431800" progId="">
              <p:embed/>
            </p:oleObj>
          </a:graphicData>
        </a:graphic>
      </p:graphicFrame>
      <p:pic>
        <p:nvPicPr>
          <p:cNvPr id="2054" name="Picture 6" descr="apache_avail.pdf"/>
          <p:cNvPicPr>
            <a:picLocks noChangeAspect="1"/>
          </p:cNvPicPr>
          <p:nvPr/>
        </p:nvPicPr>
        <p:blipFill>
          <a:blip r:embed="rId5"/>
          <a:srcRect/>
          <a:stretch>
            <a:fillRect/>
          </a:stretch>
        </p:blipFill>
        <p:spPr bwMode="auto">
          <a:xfrm>
            <a:off x="1371600" y="3733800"/>
            <a:ext cx="6445250" cy="274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z="3200" smtClean="0"/>
              <a:t>Quantitative Reasoning Framework (cont’d)</a:t>
            </a:r>
          </a:p>
        </p:txBody>
      </p:sp>
      <p:sp>
        <p:nvSpPr>
          <p:cNvPr id="40963" name="Rectangle 3"/>
          <p:cNvSpPr>
            <a:spLocks noGrp="1" noChangeArrowheads="1"/>
          </p:cNvSpPr>
          <p:nvPr>
            <p:ph idx="1"/>
          </p:nvPr>
        </p:nvSpPr>
        <p:spPr/>
        <p:txBody>
          <a:bodyPr/>
          <a:lstStyle/>
          <a:p>
            <a:pPr marL="514350" indent="-514350" eaLnBrk="1" hangingPunct="1"/>
            <a:r>
              <a:rPr lang="en-US" sz="2600" smtClean="0"/>
              <a:t>Maintainability</a:t>
            </a:r>
            <a:endParaRPr lang="en-US" smtClean="0"/>
          </a:p>
          <a:p>
            <a:pPr marL="914400" lvl="1" indent="-514350" eaLnBrk="1" hangingPunct="1"/>
            <a:r>
              <a:rPr lang="en-US" sz="2200" smtClean="0"/>
              <a:t>Defined as the capability of the software product to be modified</a:t>
            </a:r>
          </a:p>
          <a:p>
            <a:pPr marL="914400" lvl="1" indent="-514350" eaLnBrk="1" hangingPunct="1"/>
            <a:r>
              <a:rPr lang="en-US" sz="2200" smtClean="0"/>
              <a:t>Related to modifiability but includes </a:t>
            </a:r>
            <a:r>
              <a:rPr lang="en-US" sz="2200" smtClean="0">
                <a:solidFill>
                  <a:srgbClr val="FF0000"/>
                </a:solidFill>
              </a:rPr>
              <a:t>correction </a:t>
            </a:r>
            <a:r>
              <a:rPr lang="en-US" sz="2200" smtClean="0"/>
              <a:t>of errors [11]</a:t>
            </a:r>
          </a:p>
          <a:p>
            <a:pPr marL="914400" lvl="1" indent="-514350" eaLnBrk="1" hangingPunct="1"/>
            <a:r>
              <a:rPr lang="en-US" sz="2200" smtClean="0"/>
              <a:t>Four types of maintenance activities: </a:t>
            </a:r>
            <a:r>
              <a:rPr lang="en-US" sz="2200" smtClean="0">
                <a:solidFill>
                  <a:srgbClr val="FF0000"/>
                </a:solidFill>
              </a:rPr>
              <a:t>preventive</a:t>
            </a:r>
            <a:r>
              <a:rPr lang="en-US" sz="2200" smtClean="0"/>
              <a:t>, </a:t>
            </a:r>
            <a:r>
              <a:rPr lang="en-US" sz="2200" smtClean="0">
                <a:solidFill>
                  <a:srgbClr val="FF0000"/>
                </a:solidFill>
              </a:rPr>
              <a:t>perfective</a:t>
            </a:r>
            <a:r>
              <a:rPr lang="en-US" sz="2200" smtClean="0"/>
              <a:t>, </a:t>
            </a:r>
            <a:r>
              <a:rPr lang="en-US" sz="2200" smtClean="0">
                <a:solidFill>
                  <a:srgbClr val="FF0000"/>
                </a:solidFill>
              </a:rPr>
              <a:t>adaptive</a:t>
            </a:r>
            <a:r>
              <a:rPr lang="en-US" sz="2200" smtClean="0"/>
              <a:t>, and </a:t>
            </a:r>
            <a:r>
              <a:rPr lang="en-US" sz="2200" smtClean="0">
                <a:solidFill>
                  <a:srgbClr val="FF0000"/>
                </a:solidFill>
              </a:rPr>
              <a:t>corrective</a:t>
            </a:r>
          </a:p>
          <a:p>
            <a:pPr marL="914400" lvl="1" indent="-514350" eaLnBrk="1" hangingPunct="1"/>
            <a:r>
              <a:rPr lang="en-US" sz="2200" smtClean="0"/>
              <a:t>Measured in man-hours that indicate effort needed to carry out the task</a:t>
            </a:r>
          </a:p>
          <a:p>
            <a:pPr marL="914400" lvl="1" indent="-514350" eaLnBrk="1" hangingPunct="1"/>
            <a:r>
              <a:rPr lang="en-US" sz="2200" smtClean="0"/>
              <a:t>Parameter: </a:t>
            </a:r>
            <a:r>
              <a:rPr lang="en-US" sz="2200" smtClean="0">
                <a:solidFill>
                  <a:srgbClr val="FF0000"/>
                </a:solidFill>
              </a:rPr>
              <a:t>Size of responsibility</a:t>
            </a:r>
            <a:r>
              <a:rPr lang="en-US" sz="2200" smtClean="0"/>
              <a:t>, </a:t>
            </a:r>
            <a:r>
              <a:rPr lang="en-US" sz="2200" smtClean="0">
                <a:solidFill>
                  <a:srgbClr val="FF0000"/>
                </a:solidFill>
              </a:rPr>
              <a:t>Change percentage</a:t>
            </a:r>
            <a:r>
              <a:rPr lang="en-US" sz="2200" smtClean="0"/>
              <a:t>, </a:t>
            </a:r>
            <a:r>
              <a:rPr lang="en-US" sz="2200" smtClean="0">
                <a:solidFill>
                  <a:srgbClr val="FF0000"/>
                </a:solidFill>
              </a:rPr>
              <a:t>productivity</a:t>
            </a:r>
          </a:p>
          <a:p>
            <a:pPr marL="914400" lvl="1" indent="-514350" eaLnBrk="1" hangingPunct="1"/>
            <a:r>
              <a:rPr lang="en-US" sz="2200" smtClean="0"/>
              <a:t>A maintainability scenario: An organization modifies the multiprocessing module in order to adapt to the new hardware configuration of the server</a:t>
            </a:r>
          </a:p>
          <a:p>
            <a:pPr marL="914400" lvl="1" indent="-514350" eaLnBrk="1" hangingPunct="1"/>
            <a:endParaRPr lang="en-US" sz="2200" smtClean="0"/>
          </a:p>
          <a:p>
            <a:pPr marL="914400" lvl="1" indent="-514350" eaLnBrk="1" hangingPunct="1"/>
            <a:endParaRPr lang="en-US" sz="2200" smtClean="0"/>
          </a:p>
        </p:txBody>
      </p:sp>
      <p:sp>
        <p:nvSpPr>
          <p:cNvPr id="40964" name="Slide Number Placeholder 4"/>
          <p:cNvSpPr>
            <a:spLocks noGrp="1"/>
          </p:cNvSpPr>
          <p:nvPr>
            <p:ph type="sldNum" sz="quarter" idx="12"/>
          </p:nvPr>
        </p:nvSpPr>
        <p:spPr bwMode="auto">
          <a:noFill/>
          <a:ln>
            <a:miter lim="800000"/>
            <a:headEnd/>
            <a:tailEnd/>
          </a:ln>
        </p:spPr>
        <p:txBody>
          <a:bodyPr/>
          <a:lstStyle/>
          <a:p>
            <a:fld id="{99D5CC90-88AA-43D2-8B19-DC37AB25242B}" type="slidenum">
              <a:rPr lang="en-US"/>
              <a:pPr/>
              <a:t>19</a:t>
            </a:fld>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 technical debt</a:t>
            </a:r>
            <a:endParaRPr lang="en-US" dirty="0"/>
          </a:p>
        </p:txBody>
      </p:sp>
      <p:sp>
        <p:nvSpPr>
          <p:cNvPr id="3" name="Content Placeholder 2"/>
          <p:cNvSpPr>
            <a:spLocks noGrp="1"/>
          </p:cNvSpPr>
          <p:nvPr>
            <p:ph idx="1"/>
          </p:nvPr>
        </p:nvSpPr>
        <p:spPr/>
        <p:txBody>
          <a:bodyPr/>
          <a:lstStyle/>
          <a:p>
            <a:r>
              <a:rPr lang="en-US" dirty="0" smtClean="0"/>
              <a:t>Don’t accumulate too much. Properly size the organization to meet the needed schedule.</a:t>
            </a:r>
          </a:p>
          <a:p>
            <a:r>
              <a:rPr lang="en-US" dirty="0" smtClean="0"/>
              <a:t> Keep track of technical debt.</a:t>
            </a:r>
          </a:p>
          <a:p>
            <a:r>
              <a:rPr lang="en-US" dirty="0" smtClean="0"/>
              <a:t>Have a clear definition of “done”</a:t>
            </a:r>
          </a:p>
          <a:p>
            <a:r>
              <a:rPr lang="en-US" dirty="0" smtClean="0"/>
              <a:t>Plan to payoff debt regularly.</a:t>
            </a:r>
          </a:p>
          <a:p>
            <a:r>
              <a:rPr lang="en-US" dirty="0" smtClean="0"/>
              <a:t>Share knowledge across the organization.</a:t>
            </a:r>
          </a:p>
          <a:p>
            <a:r>
              <a:rPr lang="en-US" dirty="0" smtClean="0"/>
              <a:t>Plan testing to support win-win.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z="3200" smtClean="0"/>
              <a:t>Quantitative Reasoning Framework (cont’d)</a:t>
            </a:r>
          </a:p>
        </p:txBody>
      </p:sp>
      <p:sp>
        <p:nvSpPr>
          <p:cNvPr id="41987" name="Rectangle 3"/>
          <p:cNvSpPr>
            <a:spLocks noGrp="1" noChangeArrowheads="1"/>
          </p:cNvSpPr>
          <p:nvPr>
            <p:ph idx="1"/>
          </p:nvPr>
        </p:nvSpPr>
        <p:spPr/>
        <p:txBody>
          <a:bodyPr/>
          <a:lstStyle/>
          <a:p>
            <a:pPr marL="514350" indent="-514350" eaLnBrk="1" hangingPunct="1"/>
            <a:r>
              <a:rPr lang="en-US" sz="2600" smtClean="0"/>
              <a:t>Maintainability</a:t>
            </a:r>
            <a:endParaRPr lang="en-US" smtClean="0"/>
          </a:p>
          <a:p>
            <a:pPr marL="914400" lvl="1" indent="-514350" eaLnBrk="1" hangingPunct="1"/>
            <a:r>
              <a:rPr lang="en-US" altLang="ko-KR" sz="2200" smtClean="0"/>
              <a:t>Productivity varies depending on the maintenance type and measured in man-hours </a:t>
            </a:r>
            <a:endParaRPr lang="en-US" altLang="ko-KR" sz="2000" smtClean="0">
              <a:ea typeface="굴림" charset="-127"/>
            </a:endParaRPr>
          </a:p>
          <a:p>
            <a:pPr marL="914400" lvl="1" indent="-514350" eaLnBrk="1" hangingPunct="1"/>
            <a:r>
              <a:rPr lang="en-US" altLang="ko-KR" sz="2000" smtClean="0">
                <a:ea typeface="굴림" charset="-127"/>
              </a:rPr>
              <a:t>SLOC is used as  the measure of change size </a:t>
            </a:r>
          </a:p>
          <a:p>
            <a:pPr marL="914400" lvl="1" indent="-514350" eaLnBrk="1" hangingPunct="1"/>
            <a:endParaRPr lang="en-US" altLang="ko-KR" sz="2000" smtClean="0">
              <a:ea typeface="굴림" charset="-127"/>
            </a:endParaRPr>
          </a:p>
          <a:p>
            <a:pPr marL="914400" lvl="1" indent="-514350" eaLnBrk="1" hangingPunct="1"/>
            <a:endParaRPr lang="en-US" altLang="ko-KR" sz="2000" smtClean="0">
              <a:ea typeface="굴림" charset="-127"/>
            </a:endParaRPr>
          </a:p>
          <a:p>
            <a:pPr marL="914400" lvl="1" indent="-514350" eaLnBrk="1" hangingPunct="1"/>
            <a:endParaRPr lang="en-US" sz="2200" smtClean="0"/>
          </a:p>
        </p:txBody>
      </p:sp>
      <p:sp>
        <p:nvSpPr>
          <p:cNvPr id="41988" name="Slide Number Placeholder 4"/>
          <p:cNvSpPr>
            <a:spLocks noGrp="1"/>
          </p:cNvSpPr>
          <p:nvPr>
            <p:ph type="sldNum" sz="quarter" idx="12"/>
          </p:nvPr>
        </p:nvSpPr>
        <p:spPr bwMode="auto">
          <a:noFill/>
          <a:ln>
            <a:miter lim="800000"/>
            <a:headEnd/>
            <a:tailEnd/>
          </a:ln>
        </p:spPr>
        <p:txBody>
          <a:bodyPr/>
          <a:lstStyle/>
          <a:p>
            <a:fld id="{E837CBFB-BAFC-4F04-9252-6D89F2FF0487}" type="slidenum">
              <a:rPr lang="en-US"/>
              <a:pPr/>
              <a:t>20</a:t>
            </a:fld>
            <a:endParaRPr lang="en-US"/>
          </a:p>
        </p:txBody>
      </p:sp>
      <p:pic>
        <p:nvPicPr>
          <p:cNvPr id="41989" name="Picture 7" descr="apache_maint.pdf"/>
          <p:cNvPicPr>
            <a:picLocks noChangeAspect="1"/>
          </p:cNvPicPr>
          <p:nvPr/>
        </p:nvPicPr>
        <p:blipFill>
          <a:blip r:embed="rId3"/>
          <a:srcRect/>
          <a:stretch>
            <a:fillRect/>
          </a:stretch>
        </p:blipFill>
        <p:spPr bwMode="auto">
          <a:xfrm>
            <a:off x="1371600" y="3505200"/>
            <a:ext cx="6324600" cy="31416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Maintainability</a:t>
            </a:r>
            <a:endParaRPr lang="en-US" dirty="0"/>
          </a:p>
        </p:txBody>
      </p:sp>
      <p:sp>
        <p:nvSpPr>
          <p:cNvPr id="3" name="Content Placeholder 2"/>
          <p:cNvSpPr>
            <a:spLocks noGrp="1"/>
          </p:cNvSpPr>
          <p:nvPr>
            <p:ph idx="1"/>
          </p:nvPr>
        </p:nvSpPr>
        <p:spPr/>
        <p:txBody>
          <a:bodyPr/>
          <a:lstStyle/>
          <a:p>
            <a:r>
              <a:rPr lang="en-US" dirty="0" smtClean="0"/>
              <a:t>Complexity – </a:t>
            </a:r>
            <a:r>
              <a:rPr lang="en-US" dirty="0" err="1" smtClean="0"/>
              <a:t>Cyclomatic</a:t>
            </a:r>
            <a:r>
              <a:rPr lang="en-US" dirty="0" smtClean="0"/>
              <a:t> complexity</a:t>
            </a:r>
          </a:p>
          <a:p>
            <a:r>
              <a:rPr lang="en-US" dirty="0" smtClean="0"/>
              <a:t>Coupling – How many other types must our type know about?</a:t>
            </a:r>
          </a:p>
          <a:p>
            <a:r>
              <a:rPr lang="en-US" dirty="0" smtClean="0"/>
              <a:t>Cohesion – How many interconnections among the methods in a class?</a:t>
            </a:r>
          </a:p>
          <a:p>
            <a:r>
              <a:rPr lang="en-US" dirty="0" smtClean="0"/>
              <a:t>Technical debt – If the design is not </a:t>
            </a:r>
            <a:r>
              <a:rPr lang="en-US" dirty="0" err="1" smtClean="0"/>
              <a:t>refactored</a:t>
            </a:r>
            <a:r>
              <a:rPr lang="en-US" dirty="0" smtClean="0"/>
              <a:t> sufficiently then these measures are degraded</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z="3200" smtClean="0"/>
              <a:t>Qualitative Reasoning Framework (cont’d)</a:t>
            </a:r>
          </a:p>
        </p:txBody>
      </p:sp>
      <p:sp>
        <p:nvSpPr>
          <p:cNvPr id="46083" name="Rectangle 3"/>
          <p:cNvSpPr>
            <a:spLocks noGrp="1" noChangeArrowheads="1"/>
          </p:cNvSpPr>
          <p:nvPr>
            <p:ph idx="1"/>
          </p:nvPr>
        </p:nvSpPr>
        <p:spPr>
          <a:xfrm>
            <a:off x="457200" y="1570038"/>
            <a:ext cx="8229600" cy="4525962"/>
          </a:xfrm>
        </p:spPr>
        <p:txBody>
          <a:bodyPr/>
          <a:lstStyle/>
          <a:p>
            <a:pPr marL="514350" indent="-514350" eaLnBrk="1" hangingPunct="1"/>
            <a:r>
              <a:rPr lang="en-US" sz="2600" dirty="0" smtClean="0"/>
              <a:t>Confidentiality/Integrity</a:t>
            </a:r>
          </a:p>
          <a:p>
            <a:pPr marL="914400" lvl="1" indent="-514350" eaLnBrk="1" hangingPunct="1"/>
            <a:r>
              <a:rPr lang="en-US" sz="2200" dirty="0" smtClean="0"/>
              <a:t>Authorization scheme is used by architects to assign values to the authorization level of each responsibility in the architecture</a:t>
            </a:r>
          </a:p>
          <a:p>
            <a:pPr marL="914400" lvl="1" indent="-514350" eaLnBrk="1" hangingPunct="1"/>
            <a:r>
              <a:rPr lang="en-US" sz="2200" dirty="0" smtClean="0"/>
              <a:t>Use of authorization scheme aids in controlling access to a resource and determining what authorization level is required to get to the resource</a:t>
            </a:r>
          </a:p>
          <a:p>
            <a:pPr marL="914400" lvl="1" indent="-514350" eaLnBrk="1" hangingPunct="1"/>
            <a:r>
              <a:rPr lang="en-US" sz="2200" dirty="0" smtClean="0"/>
              <a:t>Authorization level determined by sensitivity of data</a:t>
            </a:r>
          </a:p>
          <a:p>
            <a:pPr marL="914400" lvl="1" indent="-514350" eaLnBrk="1" hangingPunct="1"/>
            <a:r>
              <a:rPr lang="en-US" sz="2200" dirty="0" smtClean="0"/>
              <a:t>Measured in whether a scenario can be carried out or not</a:t>
            </a:r>
          </a:p>
          <a:p>
            <a:pPr marL="914400" lvl="1" indent="-514350" eaLnBrk="1" hangingPunct="1"/>
            <a:r>
              <a:rPr lang="en-US" sz="2200" dirty="0" smtClean="0"/>
              <a:t>Ordinal scale represents authorization level required to invoke read/write operations in a particular responsibility in software architecture</a:t>
            </a:r>
          </a:p>
          <a:p>
            <a:pPr marL="914400" lvl="1" indent="-514350" eaLnBrk="1" hangingPunct="1"/>
            <a:endParaRPr lang="en-US" sz="2200" dirty="0" smtClean="0"/>
          </a:p>
          <a:p>
            <a:pPr marL="914400" lvl="1" indent="-514350" eaLnBrk="1" hangingPunct="1"/>
            <a:endParaRPr lang="en-US" sz="1800" dirty="0" smtClean="0">
              <a:solidFill>
                <a:srgbClr val="FF0000"/>
              </a:solidFill>
            </a:endParaRPr>
          </a:p>
          <a:p>
            <a:pPr marL="514350" indent="-514350" eaLnBrk="1" hangingPunct="1"/>
            <a:endParaRPr lang="en-US" dirty="0" smtClean="0"/>
          </a:p>
        </p:txBody>
      </p:sp>
      <p:sp>
        <p:nvSpPr>
          <p:cNvPr id="46084" name="Slide Number Placeholder 4"/>
          <p:cNvSpPr>
            <a:spLocks noGrp="1"/>
          </p:cNvSpPr>
          <p:nvPr>
            <p:ph type="sldNum" sz="quarter" idx="12"/>
          </p:nvPr>
        </p:nvSpPr>
        <p:spPr bwMode="auto">
          <a:noFill/>
          <a:ln>
            <a:miter lim="800000"/>
            <a:headEnd/>
            <a:tailEnd/>
          </a:ln>
        </p:spPr>
        <p:txBody>
          <a:bodyPr/>
          <a:lstStyle/>
          <a:p>
            <a:fld id="{8E4C9FE5-4966-455A-AC0A-B1D4CBB7FF06}" type="slidenum">
              <a:rPr lang="en-US"/>
              <a:pPr/>
              <a:t>22</a:t>
            </a:fld>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z="3200" smtClean="0"/>
              <a:t>Qualitative Reasoning Framework (cont’d)</a:t>
            </a:r>
          </a:p>
        </p:txBody>
      </p:sp>
      <p:sp>
        <p:nvSpPr>
          <p:cNvPr id="47107" name="Rectangle 3"/>
          <p:cNvSpPr>
            <a:spLocks noGrp="1" noChangeArrowheads="1"/>
          </p:cNvSpPr>
          <p:nvPr>
            <p:ph idx="1"/>
          </p:nvPr>
        </p:nvSpPr>
        <p:spPr>
          <a:xfrm>
            <a:off x="457200" y="1417638"/>
            <a:ext cx="8229600" cy="4525962"/>
          </a:xfrm>
        </p:spPr>
        <p:txBody>
          <a:bodyPr/>
          <a:lstStyle/>
          <a:p>
            <a:pPr marL="514350" indent="-514350" eaLnBrk="1" hangingPunct="1"/>
            <a:r>
              <a:rPr lang="en-US" sz="2600" dirty="0" smtClean="0"/>
              <a:t>Confidentiality/Integrity</a:t>
            </a:r>
          </a:p>
          <a:p>
            <a:pPr marL="914400" lvl="1" indent="-514350" eaLnBrk="1" hangingPunct="1"/>
            <a:r>
              <a:rPr lang="en-US" sz="2200" dirty="0" smtClean="0"/>
              <a:t>In analyzing a scenario, identify responsibilities where authorization required is greater than the authorization level for the specific scenario</a:t>
            </a:r>
          </a:p>
          <a:p>
            <a:pPr marL="914400" lvl="1" indent="-514350" eaLnBrk="1" hangingPunct="1"/>
            <a:r>
              <a:rPr lang="en-US" sz="2200" dirty="0" smtClean="0"/>
              <a:t>Determine if the sequence of activities are allowable by checking authorization levels specified in the responsibilities </a:t>
            </a:r>
            <a:endParaRPr lang="en-US" sz="1800" dirty="0" smtClean="0">
              <a:solidFill>
                <a:srgbClr val="FF0000"/>
              </a:solidFill>
            </a:endParaRPr>
          </a:p>
          <a:p>
            <a:pPr marL="514350" indent="-514350" eaLnBrk="1" hangingPunct="1"/>
            <a:endParaRPr lang="en-US" dirty="0" smtClean="0"/>
          </a:p>
        </p:txBody>
      </p:sp>
      <p:sp>
        <p:nvSpPr>
          <p:cNvPr id="47108" name="Slide Number Placeholder 4"/>
          <p:cNvSpPr>
            <a:spLocks noGrp="1"/>
          </p:cNvSpPr>
          <p:nvPr>
            <p:ph type="sldNum" sz="quarter" idx="12"/>
          </p:nvPr>
        </p:nvSpPr>
        <p:spPr bwMode="auto">
          <a:noFill/>
          <a:ln>
            <a:miter lim="800000"/>
            <a:headEnd/>
            <a:tailEnd/>
          </a:ln>
        </p:spPr>
        <p:txBody>
          <a:bodyPr/>
          <a:lstStyle/>
          <a:p>
            <a:fld id="{0C65D999-22E8-47E7-9A95-D3639D79F211}" type="slidenum">
              <a:rPr lang="en-US"/>
              <a:pPr/>
              <a:t>23</a:t>
            </a:fld>
            <a:endParaRPr lang="en-US"/>
          </a:p>
        </p:txBody>
      </p:sp>
      <p:pic>
        <p:nvPicPr>
          <p:cNvPr id="47109" name="Picture 4" descr="apache_conf.pdf"/>
          <p:cNvPicPr>
            <a:picLocks noChangeAspect="1"/>
          </p:cNvPicPr>
          <p:nvPr/>
        </p:nvPicPr>
        <p:blipFill>
          <a:blip r:embed="rId3"/>
          <a:srcRect/>
          <a:stretch>
            <a:fillRect/>
          </a:stretch>
        </p:blipFill>
        <p:spPr bwMode="auto">
          <a:xfrm>
            <a:off x="1295400" y="3848100"/>
            <a:ext cx="6464300" cy="2857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Confidentiality/Integrity</a:t>
            </a:r>
            <a:endParaRPr lang="en-US" dirty="0"/>
          </a:p>
        </p:txBody>
      </p:sp>
      <p:sp>
        <p:nvSpPr>
          <p:cNvPr id="3" name="Content Placeholder 2"/>
          <p:cNvSpPr>
            <a:spLocks noGrp="1"/>
          </p:cNvSpPr>
          <p:nvPr>
            <p:ph idx="1"/>
          </p:nvPr>
        </p:nvSpPr>
        <p:spPr/>
        <p:txBody>
          <a:bodyPr/>
          <a:lstStyle/>
          <a:p>
            <a:r>
              <a:rPr lang="en-US" dirty="0" smtClean="0"/>
              <a:t>The binary nature of the relationship makes it easy to compute.</a:t>
            </a:r>
          </a:p>
          <a:p>
            <a:endParaRPr lang="en-US" dirty="0" smtClean="0"/>
          </a:p>
          <a:p>
            <a:endParaRPr lang="en-US" dirty="0" smtClean="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z="3200" smtClean="0"/>
              <a:t>Qualitative Reasoning Framework (cont’d)</a:t>
            </a:r>
          </a:p>
        </p:txBody>
      </p:sp>
      <p:sp>
        <p:nvSpPr>
          <p:cNvPr id="51203" name="Slide Number Placeholder 3"/>
          <p:cNvSpPr>
            <a:spLocks noGrp="1"/>
          </p:cNvSpPr>
          <p:nvPr>
            <p:ph type="sldNum" sz="quarter" idx="12"/>
          </p:nvPr>
        </p:nvSpPr>
        <p:spPr bwMode="auto">
          <a:noFill/>
          <a:ln>
            <a:miter lim="800000"/>
            <a:headEnd/>
            <a:tailEnd/>
          </a:ln>
        </p:spPr>
        <p:txBody>
          <a:bodyPr/>
          <a:lstStyle/>
          <a:p>
            <a:fld id="{DE81ECA2-5331-4E54-B792-F4E699BB6798}" type="slidenum">
              <a:rPr lang="en-US"/>
              <a:pPr/>
              <a:t>25</a:t>
            </a:fld>
            <a:endParaRPr lang="en-US"/>
          </a:p>
        </p:txBody>
      </p:sp>
      <p:pic>
        <p:nvPicPr>
          <p:cNvPr id="51204" name="Picture 4" descr="activity.pdf"/>
          <p:cNvPicPr>
            <a:picLocks noChangeAspect="1"/>
          </p:cNvPicPr>
          <p:nvPr/>
        </p:nvPicPr>
        <p:blipFill>
          <a:blip r:embed="rId3"/>
          <a:srcRect/>
          <a:stretch>
            <a:fillRect/>
          </a:stretch>
        </p:blipFill>
        <p:spPr bwMode="auto">
          <a:xfrm>
            <a:off x="762000" y="2057400"/>
            <a:ext cx="7799388" cy="4724400"/>
          </a:xfrm>
          <a:prstGeom prst="rect">
            <a:avLst/>
          </a:prstGeom>
          <a:noFill/>
          <a:ln w="9525">
            <a:noFill/>
            <a:miter lim="800000"/>
            <a:headEnd/>
            <a:tailEnd/>
          </a:ln>
        </p:spPr>
      </p:pic>
      <p:sp>
        <p:nvSpPr>
          <p:cNvPr id="51205" name="TextBox 4"/>
          <p:cNvSpPr txBox="1">
            <a:spLocks noChangeArrowheads="1"/>
          </p:cNvSpPr>
          <p:nvPr/>
        </p:nvSpPr>
        <p:spPr bwMode="auto">
          <a:xfrm>
            <a:off x="3048000" y="1447800"/>
            <a:ext cx="3352800" cy="461963"/>
          </a:xfrm>
          <a:prstGeom prst="rect">
            <a:avLst/>
          </a:prstGeom>
          <a:noFill/>
          <a:ln w="9525">
            <a:noFill/>
            <a:miter lim="800000"/>
            <a:headEnd/>
            <a:tailEnd/>
          </a:ln>
        </p:spPr>
        <p:txBody>
          <a:bodyPr>
            <a:spAutoFit/>
          </a:bodyPr>
          <a:lstStyle/>
          <a:p>
            <a:r>
              <a:rPr lang="en-US" sz="2400"/>
              <a:t>Safety Analysis Process</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z="3200" smtClean="0"/>
              <a:t>Qualitative Reasoning Framework (cont’d)</a:t>
            </a:r>
          </a:p>
        </p:txBody>
      </p:sp>
      <p:sp>
        <p:nvSpPr>
          <p:cNvPr id="53251" name="Rectangle 3"/>
          <p:cNvSpPr>
            <a:spLocks noGrp="1" noChangeArrowheads="1"/>
          </p:cNvSpPr>
          <p:nvPr>
            <p:ph idx="1"/>
          </p:nvPr>
        </p:nvSpPr>
        <p:spPr>
          <a:xfrm>
            <a:off x="381000" y="1646238"/>
            <a:ext cx="8382000" cy="4525962"/>
          </a:xfrm>
        </p:spPr>
        <p:txBody>
          <a:bodyPr/>
          <a:lstStyle/>
          <a:p>
            <a:pPr eaLnBrk="1" hangingPunct="1"/>
            <a:r>
              <a:rPr lang="en-US" smtClean="0"/>
              <a:t>FTA (Fault tree analysis) is performed on safety critical hazards identified from the FHA.</a:t>
            </a:r>
          </a:p>
        </p:txBody>
      </p:sp>
      <p:pic>
        <p:nvPicPr>
          <p:cNvPr id="53252" name="Picture 8" descr="fta2.pdf"/>
          <p:cNvPicPr>
            <a:picLocks noChangeAspect="1"/>
          </p:cNvPicPr>
          <p:nvPr/>
        </p:nvPicPr>
        <p:blipFill>
          <a:blip r:embed="rId3"/>
          <a:srcRect/>
          <a:stretch>
            <a:fillRect/>
          </a:stretch>
        </p:blipFill>
        <p:spPr bwMode="auto">
          <a:xfrm>
            <a:off x="381000" y="2667000"/>
            <a:ext cx="5862638" cy="4114800"/>
          </a:xfrm>
          <a:prstGeom prst="rect">
            <a:avLst/>
          </a:prstGeom>
          <a:noFill/>
          <a:ln w="9525">
            <a:noFill/>
            <a:miter lim="800000"/>
            <a:headEnd/>
            <a:tailEnd/>
          </a:ln>
        </p:spPr>
      </p:pic>
      <p:sp>
        <p:nvSpPr>
          <p:cNvPr id="53253" name="TextBox 9"/>
          <p:cNvSpPr txBox="1">
            <a:spLocks noChangeArrowheads="1"/>
          </p:cNvSpPr>
          <p:nvPr/>
        </p:nvSpPr>
        <p:spPr bwMode="auto">
          <a:xfrm>
            <a:off x="6629400" y="3392488"/>
            <a:ext cx="2057400" cy="646112"/>
          </a:xfrm>
          <a:prstGeom prst="rect">
            <a:avLst/>
          </a:prstGeom>
          <a:noFill/>
          <a:ln w="9525">
            <a:noFill/>
            <a:miter lim="800000"/>
            <a:headEnd/>
            <a:tailEnd/>
          </a:ln>
        </p:spPr>
        <p:txBody>
          <a:bodyPr>
            <a:spAutoFit/>
          </a:bodyPr>
          <a:lstStyle/>
          <a:p>
            <a:r>
              <a:rPr lang="en-US"/>
              <a:t>Root cause of the undesired event</a:t>
            </a:r>
          </a:p>
        </p:txBody>
      </p:sp>
      <p:cxnSp>
        <p:nvCxnSpPr>
          <p:cNvPr id="12" name="Straight Arrow Connector 11"/>
          <p:cNvCxnSpPr>
            <a:cxnSpLocks noChangeShapeType="1"/>
            <a:stCxn id="53253" idx="1"/>
          </p:cNvCxnSpPr>
          <p:nvPr/>
        </p:nvCxnSpPr>
        <p:spPr bwMode="auto">
          <a:xfrm rot="10800000" flipV="1">
            <a:off x="3276600" y="3714750"/>
            <a:ext cx="3352800" cy="1887538"/>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53255" name="TextBox 12"/>
          <p:cNvSpPr txBox="1">
            <a:spLocks noChangeArrowheads="1"/>
          </p:cNvSpPr>
          <p:nvPr/>
        </p:nvSpPr>
        <p:spPr bwMode="auto">
          <a:xfrm>
            <a:off x="6629400" y="4722813"/>
            <a:ext cx="2133600" cy="1754187"/>
          </a:xfrm>
          <a:prstGeom prst="rect">
            <a:avLst/>
          </a:prstGeom>
          <a:noFill/>
          <a:ln w="9525">
            <a:noFill/>
            <a:miter lim="800000"/>
            <a:headEnd/>
            <a:tailEnd/>
          </a:ln>
        </p:spPr>
        <p:txBody>
          <a:bodyPr>
            <a:spAutoFit/>
          </a:bodyPr>
          <a:lstStyle/>
          <a:p>
            <a:r>
              <a:rPr lang="en-US"/>
              <a:t>Root causes related to quality attributes are inputs to the reasoning framework</a:t>
            </a:r>
          </a:p>
        </p:txBody>
      </p:sp>
      <p:sp>
        <p:nvSpPr>
          <p:cNvPr id="53256" name="TextBox 8"/>
          <p:cNvSpPr txBox="1">
            <a:spLocks noChangeArrowheads="1"/>
          </p:cNvSpPr>
          <p:nvPr/>
        </p:nvSpPr>
        <p:spPr bwMode="auto">
          <a:xfrm>
            <a:off x="2819400" y="1219200"/>
            <a:ext cx="3733800" cy="523875"/>
          </a:xfrm>
          <a:prstGeom prst="rect">
            <a:avLst/>
          </a:prstGeom>
          <a:noFill/>
          <a:ln w="9525">
            <a:noFill/>
            <a:miter lim="800000"/>
            <a:headEnd/>
            <a:tailEnd/>
          </a:ln>
        </p:spPr>
        <p:txBody>
          <a:bodyPr>
            <a:spAutoFit/>
          </a:bodyPr>
          <a:lstStyle/>
          <a:p>
            <a:r>
              <a:rPr lang="en-US" sz="2800"/>
              <a:t>Initial Safety Analyses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z="3200" smtClean="0"/>
              <a:t>Qualitative Reasoning Framework (cont’d)</a:t>
            </a:r>
          </a:p>
        </p:txBody>
      </p:sp>
      <p:graphicFrame>
        <p:nvGraphicFramePr>
          <p:cNvPr id="10" name="Table 9"/>
          <p:cNvGraphicFramePr>
            <a:graphicFrameLocks noGrp="1"/>
          </p:cNvGraphicFramePr>
          <p:nvPr/>
        </p:nvGraphicFramePr>
        <p:xfrm>
          <a:off x="1600200" y="2046288"/>
          <a:ext cx="6096000" cy="2297430"/>
        </p:xfrm>
        <a:graphic>
          <a:graphicData uri="http://schemas.openxmlformats.org/drawingml/2006/table">
            <a:tbl>
              <a:tblPr/>
              <a:tblGrid>
                <a:gridCol w="2133600"/>
                <a:gridCol w="39624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charset="0"/>
                          <a:ea typeface="ＭＳ Ｐゴシック" charset="-128"/>
                        </a:rPr>
                        <a:t>Quality Attribute</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charset="0"/>
                          <a:ea typeface="ＭＳ Ｐゴシック" charset="-128"/>
                        </a:rPr>
                        <a:t>Hazard-affecting events</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Reliability</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Incorrect output is generated</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Availability</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A system element that was supposed to be in service is not ready for use when needed</a:t>
                      </a:r>
                    </a:p>
                  </a:txBody>
                  <a:tcPr horzOverflow="overflow">
                    <a:lnL>
                      <a:noFill/>
                    </a:lnL>
                    <a:lnR>
                      <a:noFill/>
                    </a:lnR>
                    <a:lnT>
                      <a:noFill/>
                    </a:lnT>
                    <a:lnB>
                      <a:noFill/>
                    </a:lnB>
                    <a:lnTlToBr>
                      <a:noFill/>
                    </a:lnTlToBr>
                    <a:lnBlToTr>
                      <a:noFill/>
                    </a:lnBlToTr>
                    <a:solidFill>
                      <a:schemeClr val="bg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Confidentiality</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Information of highly sensitive nature is visible to unauthorized persons</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54287" name="TextBox 10"/>
          <p:cNvSpPr txBox="1">
            <a:spLocks noChangeArrowheads="1"/>
          </p:cNvSpPr>
          <p:nvPr/>
        </p:nvSpPr>
        <p:spPr bwMode="auto">
          <a:xfrm>
            <a:off x="1981200" y="4354513"/>
            <a:ext cx="5562600" cy="369887"/>
          </a:xfrm>
          <a:prstGeom prst="rect">
            <a:avLst/>
          </a:prstGeom>
          <a:noFill/>
          <a:ln w="9525">
            <a:noFill/>
            <a:miter lim="800000"/>
            <a:headEnd/>
            <a:tailEnd/>
          </a:ln>
        </p:spPr>
        <p:txBody>
          <a:bodyPr>
            <a:spAutoFit/>
          </a:bodyPr>
          <a:lstStyle/>
          <a:p>
            <a:r>
              <a:rPr lang="en-US"/>
              <a:t>Example of Quality Attributes that can affect Safety</a:t>
            </a:r>
          </a:p>
        </p:txBody>
      </p:sp>
      <p:sp>
        <p:nvSpPr>
          <p:cNvPr id="54288" name="TextBox 11"/>
          <p:cNvSpPr txBox="1">
            <a:spLocks noChangeArrowheads="1"/>
          </p:cNvSpPr>
          <p:nvPr/>
        </p:nvSpPr>
        <p:spPr bwMode="auto">
          <a:xfrm>
            <a:off x="1219200" y="4843463"/>
            <a:ext cx="6781800" cy="1938337"/>
          </a:xfrm>
          <a:prstGeom prst="rect">
            <a:avLst/>
          </a:prstGeom>
          <a:noFill/>
          <a:ln w="9525">
            <a:noFill/>
            <a:miter lim="800000"/>
            <a:headEnd/>
            <a:tailEnd/>
          </a:ln>
        </p:spPr>
        <p:txBody>
          <a:bodyPr>
            <a:spAutoFit/>
          </a:bodyPr>
          <a:lstStyle/>
          <a:p>
            <a:pPr>
              <a:buFont typeface="Arial" charset="0"/>
              <a:buChar char="•"/>
            </a:pPr>
            <a:r>
              <a:rPr lang="en-US" sz="2000"/>
              <a:t> The architect is responsible for judging which quality attributes are a safety concern for the system under consideration</a:t>
            </a:r>
          </a:p>
          <a:p>
            <a:pPr>
              <a:buFont typeface="Arial" charset="0"/>
              <a:buChar char="•"/>
            </a:pPr>
            <a:endParaRPr lang="en-US" sz="2000"/>
          </a:p>
          <a:p>
            <a:pPr>
              <a:buFont typeface="Arial" charset="0"/>
              <a:buChar char="•"/>
            </a:pPr>
            <a:r>
              <a:rPr lang="en-US" sz="2000"/>
              <a:t> Similar to ATAM (Architecture Trade-off Analysis Method) which relies on domain experts</a:t>
            </a:r>
          </a:p>
        </p:txBody>
      </p:sp>
      <p:sp>
        <p:nvSpPr>
          <p:cNvPr id="54289" name="TextBox 5"/>
          <p:cNvSpPr txBox="1">
            <a:spLocks noChangeArrowheads="1"/>
          </p:cNvSpPr>
          <p:nvPr/>
        </p:nvSpPr>
        <p:spPr bwMode="auto">
          <a:xfrm>
            <a:off x="2362200" y="1371600"/>
            <a:ext cx="4724400" cy="523875"/>
          </a:xfrm>
          <a:prstGeom prst="rect">
            <a:avLst/>
          </a:prstGeom>
          <a:noFill/>
          <a:ln w="9525">
            <a:noFill/>
            <a:miter lim="800000"/>
            <a:headEnd/>
            <a:tailEnd/>
          </a:ln>
        </p:spPr>
        <p:txBody>
          <a:bodyPr>
            <a:spAutoFit/>
          </a:bodyPr>
          <a:lstStyle/>
          <a:p>
            <a:r>
              <a:rPr lang="en-US" sz="2800"/>
              <a:t>Identifying Safety Scenarios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z="3200" smtClean="0"/>
              <a:t>Qualitative Reasoning Framework (cont’d)</a:t>
            </a:r>
          </a:p>
        </p:txBody>
      </p:sp>
      <p:sp>
        <p:nvSpPr>
          <p:cNvPr id="55299" name="TextBox 10"/>
          <p:cNvSpPr txBox="1">
            <a:spLocks noChangeArrowheads="1"/>
          </p:cNvSpPr>
          <p:nvPr/>
        </p:nvSpPr>
        <p:spPr bwMode="auto">
          <a:xfrm>
            <a:off x="1676400" y="5040313"/>
            <a:ext cx="6400800" cy="369887"/>
          </a:xfrm>
          <a:prstGeom prst="rect">
            <a:avLst/>
          </a:prstGeom>
          <a:noFill/>
          <a:ln w="9525">
            <a:noFill/>
            <a:miter lim="800000"/>
            <a:headEnd/>
            <a:tailEnd/>
          </a:ln>
        </p:spPr>
        <p:txBody>
          <a:bodyPr>
            <a:spAutoFit/>
          </a:bodyPr>
          <a:lstStyle/>
          <a:p>
            <a:r>
              <a:rPr lang="en-US"/>
              <a:t>Safety Scenario related to potential confidentiality failure</a:t>
            </a:r>
          </a:p>
        </p:txBody>
      </p:sp>
      <p:sp>
        <p:nvSpPr>
          <p:cNvPr id="55300" name="TextBox 11"/>
          <p:cNvSpPr txBox="1">
            <a:spLocks noChangeArrowheads="1"/>
          </p:cNvSpPr>
          <p:nvPr/>
        </p:nvSpPr>
        <p:spPr bwMode="auto">
          <a:xfrm>
            <a:off x="1143000" y="5534025"/>
            <a:ext cx="7391400" cy="1323975"/>
          </a:xfrm>
          <a:prstGeom prst="rect">
            <a:avLst/>
          </a:prstGeom>
          <a:noFill/>
          <a:ln w="9525">
            <a:noFill/>
            <a:miter lim="800000"/>
            <a:headEnd/>
            <a:tailEnd/>
          </a:ln>
        </p:spPr>
        <p:txBody>
          <a:bodyPr>
            <a:spAutoFit/>
          </a:bodyPr>
          <a:lstStyle/>
          <a:p>
            <a:pPr>
              <a:buFont typeface="Arial" charset="0"/>
              <a:buChar char="•"/>
            </a:pPr>
            <a:r>
              <a:rPr lang="en-US" sz="2000"/>
              <a:t> Faults from the FTA pertaining to QA’s are turned into safety scenarios</a:t>
            </a:r>
          </a:p>
          <a:p>
            <a:pPr>
              <a:buFont typeface="Arial" charset="0"/>
              <a:buChar char="•"/>
            </a:pPr>
            <a:r>
              <a:rPr lang="en-US" sz="2000"/>
              <a:t> Focus on qualities and the dependence on the architecture representation and not on functional req (analytic constraint)</a:t>
            </a:r>
          </a:p>
        </p:txBody>
      </p:sp>
      <p:graphicFrame>
        <p:nvGraphicFramePr>
          <p:cNvPr id="6" name="Table 5"/>
          <p:cNvGraphicFramePr>
            <a:graphicFrameLocks noGrp="1"/>
          </p:cNvGraphicFramePr>
          <p:nvPr/>
        </p:nvGraphicFramePr>
        <p:xfrm>
          <a:off x="1752600" y="1951038"/>
          <a:ext cx="5715000" cy="3078798"/>
        </p:xfrm>
        <a:graphic>
          <a:graphicData uri="http://schemas.openxmlformats.org/drawingml/2006/table">
            <a:tbl>
              <a:tblPr/>
              <a:tblGrid>
                <a:gridCol w="2514600"/>
                <a:gridCol w="3200400"/>
              </a:tblGrid>
              <a:tr h="212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Stimulus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Access of confidential data</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427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Source of the Stimulus: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Unauthorized user</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r>
              <a:tr h="271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Environment:</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Normal mode</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271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Artifact:</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Personal Data of User</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r>
              <a:tr h="476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Response:</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End user’s personal data is accessed</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681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Response Measure:</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The loss of privacy the user experiences due to the unauthorized access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r>
            </a:tbl>
          </a:graphicData>
        </a:graphic>
      </p:graphicFrame>
      <p:sp>
        <p:nvSpPr>
          <p:cNvPr id="55324" name="TextBox 6"/>
          <p:cNvSpPr txBox="1">
            <a:spLocks noChangeArrowheads="1"/>
          </p:cNvSpPr>
          <p:nvPr/>
        </p:nvSpPr>
        <p:spPr bwMode="auto">
          <a:xfrm>
            <a:off x="2286000" y="1295400"/>
            <a:ext cx="4953000" cy="523875"/>
          </a:xfrm>
          <a:prstGeom prst="rect">
            <a:avLst/>
          </a:prstGeom>
          <a:noFill/>
          <a:ln w="9525">
            <a:noFill/>
            <a:miter lim="800000"/>
            <a:headEnd/>
            <a:tailEnd/>
          </a:ln>
        </p:spPr>
        <p:txBody>
          <a:bodyPr>
            <a:spAutoFit/>
          </a:bodyPr>
          <a:lstStyle/>
          <a:p>
            <a:r>
              <a:rPr lang="en-US" sz="2800"/>
              <a:t>Translate into Safety Scenario</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z="3200" smtClean="0"/>
              <a:t>Qualitative Reasoning Framework (cont’d)</a:t>
            </a:r>
          </a:p>
        </p:txBody>
      </p:sp>
      <p:sp>
        <p:nvSpPr>
          <p:cNvPr id="57347" name="TextBox 10"/>
          <p:cNvSpPr txBox="1">
            <a:spLocks noChangeArrowheads="1"/>
          </p:cNvSpPr>
          <p:nvPr/>
        </p:nvSpPr>
        <p:spPr bwMode="auto">
          <a:xfrm>
            <a:off x="1371600" y="1306513"/>
            <a:ext cx="7010400" cy="369887"/>
          </a:xfrm>
          <a:prstGeom prst="rect">
            <a:avLst/>
          </a:prstGeom>
          <a:noFill/>
          <a:ln w="9525">
            <a:noFill/>
            <a:miter lim="800000"/>
            <a:headEnd/>
            <a:tailEnd/>
          </a:ln>
        </p:spPr>
        <p:txBody>
          <a:bodyPr>
            <a:spAutoFit/>
          </a:bodyPr>
          <a:lstStyle/>
          <a:p>
            <a:r>
              <a:rPr lang="en-US"/>
              <a:t>Confidentiality scenario after mapping from the safety scenario</a:t>
            </a:r>
          </a:p>
        </p:txBody>
      </p:sp>
      <p:sp>
        <p:nvSpPr>
          <p:cNvPr id="57348" name="TextBox 11"/>
          <p:cNvSpPr txBox="1">
            <a:spLocks noChangeArrowheads="1"/>
          </p:cNvSpPr>
          <p:nvPr/>
        </p:nvSpPr>
        <p:spPr bwMode="auto">
          <a:xfrm>
            <a:off x="1066800" y="4919663"/>
            <a:ext cx="7391400" cy="1938337"/>
          </a:xfrm>
          <a:prstGeom prst="rect">
            <a:avLst/>
          </a:prstGeom>
          <a:noFill/>
          <a:ln w="9525">
            <a:noFill/>
            <a:miter lim="800000"/>
            <a:headEnd/>
            <a:tailEnd/>
          </a:ln>
        </p:spPr>
        <p:txBody>
          <a:bodyPr>
            <a:spAutoFit/>
          </a:bodyPr>
          <a:lstStyle/>
          <a:p>
            <a:pPr>
              <a:buFont typeface="Arial" charset="0"/>
              <a:buChar char="•"/>
            </a:pPr>
            <a:r>
              <a:rPr lang="en-US" sz="2000"/>
              <a:t> Safety scenarios are transformed into framework specific forms </a:t>
            </a:r>
          </a:p>
          <a:p>
            <a:pPr>
              <a:buFont typeface="Arial" charset="0"/>
              <a:buChar char="•"/>
            </a:pPr>
            <a:r>
              <a:rPr lang="en-US" sz="2000"/>
              <a:t> Mapping to confidentiality scenario because of the word “unauthorized”</a:t>
            </a:r>
          </a:p>
          <a:p>
            <a:pPr>
              <a:buFont typeface="Arial" charset="0"/>
              <a:buChar char="•"/>
            </a:pPr>
            <a:r>
              <a:rPr lang="en-US" sz="2000"/>
              <a:t> Architect provides the stimulus, response, and response measure goal for the new scenario</a:t>
            </a:r>
          </a:p>
        </p:txBody>
      </p:sp>
      <p:graphicFrame>
        <p:nvGraphicFramePr>
          <p:cNvPr id="7" name="Table 6"/>
          <p:cNvGraphicFramePr>
            <a:graphicFrameLocks noGrp="1"/>
          </p:cNvGraphicFramePr>
          <p:nvPr/>
        </p:nvGraphicFramePr>
        <p:xfrm>
          <a:off x="990600" y="1766888"/>
          <a:ext cx="7315200" cy="3110548"/>
        </p:xfrm>
        <a:graphic>
          <a:graphicData uri="http://schemas.openxmlformats.org/drawingml/2006/table">
            <a:tbl>
              <a:tblPr/>
              <a:tblGrid>
                <a:gridCol w="3490913"/>
                <a:gridCol w="3824287"/>
              </a:tblGrid>
              <a:tr h="458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Stimulus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Attempt to read CTAS user’s social security number</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261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Source of the Stimulus: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Unauthorized person</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r>
              <a:tr h="261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Environment:</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End user’s hand-held CTAS device </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261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Artifact:</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CTAS database</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r>
              <a:tr h="458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Response:</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The social security number is read</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655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Response Measure:</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The amount of physical harm that comes to the user whose SS number was read</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http://blogs.construx.com/blogs/stevemcc/archive/2007/11/01/technical-debt-2.aspx</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z="3200" smtClean="0"/>
              <a:t>Qualitative Reasoning Framework (cont’d)</a:t>
            </a:r>
          </a:p>
        </p:txBody>
      </p:sp>
      <p:sp>
        <p:nvSpPr>
          <p:cNvPr id="58371" name="Slide Number Placeholder 3"/>
          <p:cNvSpPr>
            <a:spLocks noGrp="1"/>
          </p:cNvSpPr>
          <p:nvPr>
            <p:ph type="sldNum" sz="quarter" idx="12"/>
          </p:nvPr>
        </p:nvSpPr>
        <p:spPr bwMode="auto">
          <a:noFill/>
          <a:ln>
            <a:miter lim="800000"/>
            <a:headEnd/>
            <a:tailEnd/>
          </a:ln>
        </p:spPr>
        <p:txBody>
          <a:bodyPr/>
          <a:lstStyle/>
          <a:p>
            <a:fld id="{29E6DF7D-FBBB-47EB-BC52-9FC851FA022D}" type="slidenum">
              <a:rPr lang="en-US"/>
              <a:pPr/>
              <a:t>30</a:t>
            </a:fld>
            <a:endParaRPr lang="en-US"/>
          </a:p>
        </p:txBody>
      </p:sp>
      <p:sp>
        <p:nvSpPr>
          <p:cNvPr id="8" name="Rectangle 7"/>
          <p:cNvSpPr>
            <a:spLocks noChangeArrowheads="1"/>
          </p:cNvSpPr>
          <p:nvPr/>
        </p:nvSpPr>
        <p:spPr bwMode="auto">
          <a:xfrm>
            <a:off x="1219200" y="2438400"/>
            <a:ext cx="2590800" cy="2362200"/>
          </a:xfrm>
          <a:prstGeom prst="rect">
            <a:avLst/>
          </a:prstGeom>
          <a:noFill/>
          <a:ln w="9525">
            <a:solidFill>
              <a:schemeClr val="tx1"/>
            </a:solidFill>
            <a:prstDash val="dash"/>
            <a:miter lim="800000"/>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sp>
        <p:nvSpPr>
          <p:cNvPr id="9" name="Snip Single Corner Rectangle 8"/>
          <p:cNvSpPr>
            <a:spLocks noChangeArrowheads="1"/>
          </p:cNvSpPr>
          <p:nvPr/>
        </p:nvSpPr>
        <p:spPr bwMode="auto">
          <a:xfrm>
            <a:off x="1905000" y="2971800"/>
            <a:ext cx="1219200" cy="1066800"/>
          </a:xfrm>
          <a:custGeom>
            <a:avLst/>
            <a:gdLst>
              <a:gd name="T0" fmla="*/ 1219200 w 1219200"/>
              <a:gd name="T1" fmla="*/ 533400 h 1066800"/>
              <a:gd name="T2" fmla="*/ 609600 w 1219200"/>
              <a:gd name="T3" fmla="*/ 1066800 h 1066800"/>
              <a:gd name="T4" fmla="*/ 0 w 1219200"/>
              <a:gd name="T5" fmla="*/ 533400 h 1066800"/>
              <a:gd name="T6" fmla="*/ 609600 w 1219200"/>
              <a:gd name="T7" fmla="*/ 0 h 1066800"/>
              <a:gd name="T8" fmla="*/ 0 60000 65536"/>
              <a:gd name="T9" fmla="*/ 1 60000 65536"/>
              <a:gd name="T10" fmla="*/ 2 60000 65536"/>
              <a:gd name="T11" fmla="*/ 3 60000 65536"/>
              <a:gd name="T12" fmla="*/ 0 w 1219200"/>
              <a:gd name="T13" fmla="*/ 88902 h 1066800"/>
              <a:gd name="T14" fmla="*/ 1130298 w 1219200"/>
              <a:gd name="T15" fmla="*/ 1066800 h 1066800"/>
            </a:gdLst>
            <a:ahLst/>
            <a:cxnLst>
              <a:cxn ang="T8">
                <a:pos x="T0" y="T1"/>
              </a:cxn>
              <a:cxn ang="T9">
                <a:pos x="T2" y="T3"/>
              </a:cxn>
              <a:cxn ang="T10">
                <a:pos x="T4" y="T5"/>
              </a:cxn>
              <a:cxn ang="T11">
                <a:pos x="T6" y="T7"/>
              </a:cxn>
            </a:cxnLst>
            <a:rect l="T12" t="T13" r="T14" b="T15"/>
            <a:pathLst>
              <a:path w="1219200" h="1066800">
                <a:moveTo>
                  <a:pt x="0" y="0"/>
                </a:moveTo>
                <a:lnTo>
                  <a:pt x="1041396" y="0"/>
                </a:lnTo>
                <a:lnTo>
                  <a:pt x="1219200" y="177804"/>
                </a:lnTo>
                <a:lnTo>
                  <a:pt x="1219200" y="1066800"/>
                </a:lnTo>
                <a:lnTo>
                  <a:pt x="0" y="1066800"/>
                </a:lnTo>
                <a:close/>
              </a:path>
            </a:pathLst>
          </a:cu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a:solidFill>
                  <a:srgbClr val="FFFFFF"/>
                </a:solidFill>
                <a:latin typeface="Calibri" charset="0"/>
              </a:rPr>
              <a:t>Safety</a:t>
            </a:r>
          </a:p>
          <a:p>
            <a:pPr algn="ctr">
              <a:defRPr/>
            </a:pPr>
            <a:r>
              <a:rPr lang="en-US">
                <a:solidFill>
                  <a:srgbClr val="FFFFFF"/>
                </a:solidFill>
                <a:latin typeface="Calibri" charset="0"/>
              </a:rPr>
              <a:t>Scenario</a:t>
            </a:r>
          </a:p>
        </p:txBody>
      </p:sp>
      <p:sp>
        <p:nvSpPr>
          <p:cNvPr id="58374" name="TextBox 9"/>
          <p:cNvSpPr txBox="1">
            <a:spLocks noChangeArrowheads="1"/>
          </p:cNvSpPr>
          <p:nvPr/>
        </p:nvSpPr>
        <p:spPr bwMode="auto">
          <a:xfrm>
            <a:off x="1295400" y="4419600"/>
            <a:ext cx="2514600" cy="307975"/>
          </a:xfrm>
          <a:prstGeom prst="rect">
            <a:avLst/>
          </a:prstGeom>
          <a:noFill/>
          <a:ln w="9525">
            <a:noFill/>
            <a:miter lim="800000"/>
            <a:headEnd/>
            <a:tailEnd/>
          </a:ln>
        </p:spPr>
        <p:txBody>
          <a:bodyPr>
            <a:spAutoFit/>
          </a:bodyPr>
          <a:lstStyle/>
          <a:p>
            <a:r>
              <a:rPr lang="en-US" sz="1400"/>
              <a:t>Safety reasoning framework</a:t>
            </a:r>
          </a:p>
        </p:txBody>
      </p:sp>
      <p:sp>
        <p:nvSpPr>
          <p:cNvPr id="11" name="Rectangle 10"/>
          <p:cNvSpPr>
            <a:spLocks noChangeArrowheads="1"/>
          </p:cNvSpPr>
          <p:nvPr/>
        </p:nvSpPr>
        <p:spPr bwMode="auto">
          <a:xfrm>
            <a:off x="5181600" y="1371600"/>
            <a:ext cx="2590800" cy="2362200"/>
          </a:xfrm>
          <a:prstGeom prst="rect">
            <a:avLst/>
          </a:prstGeom>
          <a:noFill/>
          <a:ln w="9525">
            <a:solidFill>
              <a:schemeClr val="tx1"/>
            </a:solidFill>
            <a:prstDash val="dash"/>
            <a:miter lim="800000"/>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sp>
        <p:nvSpPr>
          <p:cNvPr id="12" name="Snip Single Corner Rectangle 11"/>
          <p:cNvSpPr>
            <a:spLocks noChangeArrowheads="1"/>
          </p:cNvSpPr>
          <p:nvPr/>
        </p:nvSpPr>
        <p:spPr bwMode="auto">
          <a:xfrm>
            <a:off x="5867400" y="1905000"/>
            <a:ext cx="1219200" cy="1066800"/>
          </a:xfrm>
          <a:custGeom>
            <a:avLst/>
            <a:gdLst>
              <a:gd name="T0" fmla="*/ 1219200 w 1219200"/>
              <a:gd name="T1" fmla="*/ 533400 h 1066800"/>
              <a:gd name="T2" fmla="*/ 609600 w 1219200"/>
              <a:gd name="T3" fmla="*/ 1066800 h 1066800"/>
              <a:gd name="T4" fmla="*/ 0 w 1219200"/>
              <a:gd name="T5" fmla="*/ 533400 h 1066800"/>
              <a:gd name="T6" fmla="*/ 609600 w 1219200"/>
              <a:gd name="T7" fmla="*/ 0 h 1066800"/>
              <a:gd name="T8" fmla="*/ 0 60000 65536"/>
              <a:gd name="T9" fmla="*/ 1 60000 65536"/>
              <a:gd name="T10" fmla="*/ 2 60000 65536"/>
              <a:gd name="T11" fmla="*/ 3 60000 65536"/>
              <a:gd name="T12" fmla="*/ 0 w 1219200"/>
              <a:gd name="T13" fmla="*/ 88902 h 1066800"/>
              <a:gd name="T14" fmla="*/ 1130298 w 1219200"/>
              <a:gd name="T15" fmla="*/ 1066800 h 1066800"/>
            </a:gdLst>
            <a:ahLst/>
            <a:cxnLst>
              <a:cxn ang="T8">
                <a:pos x="T0" y="T1"/>
              </a:cxn>
              <a:cxn ang="T9">
                <a:pos x="T2" y="T3"/>
              </a:cxn>
              <a:cxn ang="T10">
                <a:pos x="T4" y="T5"/>
              </a:cxn>
              <a:cxn ang="T11">
                <a:pos x="T6" y="T7"/>
              </a:cxn>
            </a:cxnLst>
            <a:rect l="T12" t="T13" r="T14" b="T15"/>
            <a:pathLst>
              <a:path w="1219200" h="1066800">
                <a:moveTo>
                  <a:pt x="0" y="0"/>
                </a:moveTo>
                <a:lnTo>
                  <a:pt x="1041396" y="0"/>
                </a:lnTo>
                <a:lnTo>
                  <a:pt x="1219200" y="177804"/>
                </a:lnTo>
                <a:lnTo>
                  <a:pt x="1219200" y="1066800"/>
                </a:lnTo>
                <a:lnTo>
                  <a:pt x="0" y="1066800"/>
                </a:lnTo>
                <a:close/>
              </a:path>
            </a:pathLst>
          </a:cu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a:solidFill>
                  <a:srgbClr val="FFFFFF"/>
                </a:solidFill>
                <a:latin typeface="Calibri" charset="0"/>
              </a:rPr>
              <a:t>Usability</a:t>
            </a:r>
          </a:p>
          <a:p>
            <a:pPr algn="ctr">
              <a:defRPr/>
            </a:pPr>
            <a:r>
              <a:rPr lang="en-US">
                <a:solidFill>
                  <a:srgbClr val="FFFFFF"/>
                </a:solidFill>
                <a:latin typeface="Calibri" charset="0"/>
              </a:rPr>
              <a:t>Scenario</a:t>
            </a:r>
          </a:p>
        </p:txBody>
      </p:sp>
      <p:sp>
        <p:nvSpPr>
          <p:cNvPr id="58377" name="TextBox 12"/>
          <p:cNvSpPr txBox="1">
            <a:spLocks noChangeArrowheads="1"/>
          </p:cNvSpPr>
          <p:nvPr/>
        </p:nvSpPr>
        <p:spPr bwMode="auto">
          <a:xfrm>
            <a:off x="5410200" y="3200400"/>
            <a:ext cx="2514600" cy="523875"/>
          </a:xfrm>
          <a:prstGeom prst="rect">
            <a:avLst/>
          </a:prstGeom>
          <a:noFill/>
          <a:ln w="9525">
            <a:noFill/>
            <a:miter lim="800000"/>
            <a:headEnd/>
            <a:tailEnd/>
          </a:ln>
        </p:spPr>
        <p:txBody>
          <a:bodyPr>
            <a:spAutoFit/>
          </a:bodyPr>
          <a:lstStyle/>
          <a:p>
            <a:r>
              <a:rPr lang="en-US" sz="1400"/>
              <a:t>Usability reasoning framework</a:t>
            </a:r>
          </a:p>
        </p:txBody>
      </p:sp>
      <p:sp>
        <p:nvSpPr>
          <p:cNvPr id="14" name="Rectangle 13"/>
          <p:cNvSpPr>
            <a:spLocks noChangeArrowheads="1"/>
          </p:cNvSpPr>
          <p:nvPr/>
        </p:nvSpPr>
        <p:spPr bwMode="auto">
          <a:xfrm>
            <a:off x="5181600" y="4191000"/>
            <a:ext cx="2590800" cy="2362200"/>
          </a:xfrm>
          <a:prstGeom prst="rect">
            <a:avLst/>
          </a:prstGeom>
          <a:noFill/>
          <a:ln w="9525">
            <a:solidFill>
              <a:schemeClr val="tx1"/>
            </a:solidFill>
            <a:prstDash val="dash"/>
            <a:miter lim="800000"/>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sp>
        <p:nvSpPr>
          <p:cNvPr id="15" name="Snip Single Corner Rectangle 14"/>
          <p:cNvSpPr>
            <a:spLocks noChangeArrowheads="1"/>
          </p:cNvSpPr>
          <p:nvPr/>
        </p:nvSpPr>
        <p:spPr bwMode="auto">
          <a:xfrm>
            <a:off x="5715000" y="4648200"/>
            <a:ext cx="1676400" cy="1066800"/>
          </a:xfrm>
          <a:custGeom>
            <a:avLst/>
            <a:gdLst>
              <a:gd name="T0" fmla="*/ 1676400 w 1676400"/>
              <a:gd name="T1" fmla="*/ 533400 h 1066800"/>
              <a:gd name="T2" fmla="*/ 838200 w 1676400"/>
              <a:gd name="T3" fmla="*/ 1066800 h 1066800"/>
              <a:gd name="T4" fmla="*/ 0 w 1676400"/>
              <a:gd name="T5" fmla="*/ 533400 h 1066800"/>
              <a:gd name="T6" fmla="*/ 838200 w 1676400"/>
              <a:gd name="T7" fmla="*/ 0 h 1066800"/>
              <a:gd name="T8" fmla="*/ 0 60000 65536"/>
              <a:gd name="T9" fmla="*/ 1 60000 65536"/>
              <a:gd name="T10" fmla="*/ 2 60000 65536"/>
              <a:gd name="T11" fmla="*/ 3 60000 65536"/>
              <a:gd name="T12" fmla="*/ 0 w 1676400"/>
              <a:gd name="T13" fmla="*/ 88902 h 1066800"/>
              <a:gd name="T14" fmla="*/ 1587498 w 1676400"/>
              <a:gd name="T15" fmla="*/ 1066800 h 1066800"/>
            </a:gdLst>
            <a:ahLst/>
            <a:cxnLst>
              <a:cxn ang="T8">
                <a:pos x="T0" y="T1"/>
              </a:cxn>
              <a:cxn ang="T9">
                <a:pos x="T2" y="T3"/>
              </a:cxn>
              <a:cxn ang="T10">
                <a:pos x="T4" y="T5"/>
              </a:cxn>
              <a:cxn ang="T11">
                <a:pos x="T6" y="T7"/>
              </a:cxn>
            </a:cxnLst>
            <a:rect l="T12" t="T13" r="T14" b="T15"/>
            <a:pathLst>
              <a:path w="1676400" h="1066800">
                <a:moveTo>
                  <a:pt x="0" y="0"/>
                </a:moveTo>
                <a:lnTo>
                  <a:pt x="1498596" y="0"/>
                </a:lnTo>
                <a:lnTo>
                  <a:pt x="1676400" y="177804"/>
                </a:lnTo>
                <a:lnTo>
                  <a:pt x="1676400" y="1066800"/>
                </a:lnTo>
                <a:lnTo>
                  <a:pt x="0" y="1066800"/>
                </a:lnTo>
                <a:close/>
              </a:path>
            </a:pathLst>
          </a:cu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a:solidFill>
                  <a:srgbClr val="FFFFFF"/>
                </a:solidFill>
                <a:latin typeface="Calibri" charset="0"/>
              </a:rPr>
              <a:t>Confidentiality</a:t>
            </a:r>
          </a:p>
          <a:p>
            <a:pPr algn="ctr">
              <a:defRPr/>
            </a:pPr>
            <a:r>
              <a:rPr lang="en-US">
                <a:solidFill>
                  <a:srgbClr val="FFFFFF"/>
                </a:solidFill>
                <a:latin typeface="Calibri" charset="0"/>
              </a:rPr>
              <a:t>Scenario</a:t>
            </a:r>
          </a:p>
        </p:txBody>
      </p:sp>
      <p:sp>
        <p:nvSpPr>
          <p:cNvPr id="58380" name="TextBox 15"/>
          <p:cNvSpPr txBox="1">
            <a:spLocks noChangeArrowheads="1"/>
          </p:cNvSpPr>
          <p:nvPr/>
        </p:nvSpPr>
        <p:spPr bwMode="auto">
          <a:xfrm>
            <a:off x="5257800" y="6019800"/>
            <a:ext cx="2514600" cy="523875"/>
          </a:xfrm>
          <a:prstGeom prst="rect">
            <a:avLst/>
          </a:prstGeom>
          <a:noFill/>
          <a:ln w="9525">
            <a:noFill/>
            <a:miter lim="800000"/>
            <a:headEnd/>
            <a:tailEnd/>
          </a:ln>
        </p:spPr>
        <p:txBody>
          <a:bodyPr>
            <a:spAutoFit/>
          </a:bodyPr>
          <a:lstStyle/>
          <a:p>
            <a:r>
              <a:rPr lang="en-US" sz="1400"/>
              <a:t>Confidentiality reasoning framework</a:t>
            </a:r>
          </a:p>
        </p:txBody>
      </p:sp>
      <p:cxnSp>
        <p:nvCxnSpPr>
          <p:cNvPr id="21" name="Curved Connector 20"/>
          <p:cNvCxnSpPr>
            <a:cxnSpLocks noChangeShapeType="1"/>
            <a:stCxn id="12" idx="2"/>
          </p:cNvCxnSpPr>
          <p:nvPr/>
        </p:nvCxnSpPr>
        <p:spPr bwMode="auto">
          <a:xfrm rot="10800000" flipV="1">
            <a:off x="2514600" y="2438400"/>
            <a:ext cx="3352800" cy="533400"/>
          </a:xfrm>
          <a:prstGeom prst="curvedConnector3">
            <a:avLst>
              <a:gd name="adj1" fmla="val 99069"/>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35" name="Straight Arrow Connector 34"/>
          <p:cNvCxnSpPr>
            <a:cxnSpLocks noChangeShapeType="1"/>
            <a:stCxn id="9" idx="0"/>
            <a:endCxn id="12" idx="2"/>
          </p:cNvCxnSpPr>
          <p:nvPr/>
        </p:nvCxnSpPr>
        <p:spPr bwMode="auto">
          <a:xfrm flipV="1">
            <a:off x="3124200" y="2438400"/>
            <a:ext cx="2743200" cy="106680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37" name="Straight Arrow Connector 36"/>
          <p:cNvCxnSpPr>
            <a:cxnSpLocks noChangeShapeType="1"/>
            <a:stCxn id="9" idx="0"/>
            <a:endCxn id="15" idx="2"/>
          </p:cNvCxnSpPr>
          <p:nvPr/>
        </p:nvCxnSpPr>
        <p:spPr bwMode="auto">
          <a:xfrm>
            <a:off x="3124200" y="3505200"/>
            <a:ext cx="2590800" cy="167640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39" name="Curved Connector 38"/>
          <p:cNvCxnSpPr>
            <a:cxnSpLocks noChangeShapeType="1"/>
            <a:stCxn id="15" idx="1"/>
            <a:endCxn id="9" idx="1"/>
          </p:cNvCxnSpPr>
          <p:nvPr/>
        </p:nvCxnSpPr>
        <p:spPr bwMode="auto">
          <a:xfrm rot="5400000" flipH="1">
            <a:off x="3695700" y="2857500"/>
            <a:ext cx="1676400" cy="4038600"/>
          </a:xfrm>
          <a:prstGeom prst="curvedConnector3">
            <a:avLst>
              <a:gd name="adj1" fmla="val -13634"/>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58385" name="TextBox 16"/>
          <p:cNvSpPr txBox="1">
            <a:spLocks noChangeArrowheads="1"/>
          </p:cNvSpPr>
          <p:nvPr/>
        </p:nvSpPr>
        <p:spPr bwMode="auto">
          <a:xfrm>
            <a:off x="3962400" y="2133600"/>
            <a:ext cx="1143000" cy="276225"/>
          </a:xfrm>
          <a:prstGeom prst="rect">
            <a:avLst/>
          </a:prstGeom>
          <a:noFill/>
          <a:ln w="9525">
            <a:noFill/>
            <a:miter lim="800000"/>
            <a:headEnd/>
            <a:tailEnd/>
          </a:ln>
        </p:spPr>
        <p:txBody>
          <a:bodyPr>
            <a:spAutoFit/>
          </a:bodyPr>
          <a:lstStyle/>
          <a:p>
            <a:r>
              <a:rPr lang="en-US" sz="1200"/>
              <a:t>Satisficed y/n</a:t>
            </a:r>
          </a:p>
        </p:txBody>
      </p:sp>
      <p:sp>
        <p:nvSpPr>
          <p:cNvPr id="58386" name="TextBox 17"/>
          <p:cNvSpPr txBox="1">
            <a:spLocks noChangeArrowheads="1"/>
          </p:cNvSpPr>
          <p:nvPr/>
        </p:nvSpPr>
        <p:spPr bwMode="auto">
          <a:xfrm>
            <a:off x="3733800" y="6019800"/>
            <a:ext cx="1143000" cy="276225"/>
          </a:xfrm>
          <a:prstGeom prst="rect">
            <a:avLst/>
          </a:prstGeom>
          <a:noFill/>
          <a:ln w="9525">
            <a:noFill/>
            <a:miter lim="800000"/>
            <a:headEnd/>
            <a:tailEnd/>
          </a:ln>
        </p:spPr>
        <p:txBody>
          <a:bodyPr>
            <a:spAutoFit/>
          </a:bodyPr>
          <a:lstStyle/>
          <a:p>
            <a:r>
              <a:rPr lang="en-US" sz="1200"/>
              <a:t>Satisficed y/n</a:t>
            </a:r>
          </a:p>
        </p:txBody>
      </p:sp>
      <p:sp>
        <p:nvSpPr>
          <p:cNvPr id="58387" name="TextBox 18"/>
          <p:cNvSpPr txBox="1">
            <a:spLocks noChangeArrowheads="1"/>
          </p:cNvSpPr>
          <p:nvPr/>
        </p:nvSpPr>
        <p:spPr bwMode="auto">
          <a:xfrm>
            <a:off x="4038600" y="3200400"/>
            <a:ext cx="1143000" cy="461963"/>
          </a:xfrm>
          <a:prstGeom prst="rect">
            <a:avLst/>
          </a:prstGeom>
          <a:noFill/>
          <a:ln w="9525">
            <a:noFill/>
            <a:miter lim="800000"/>
            <a:headEnd/>
            <a:tailEnd/>
          </a:ln>
        </p:spPr>
        <p:txBody>
          <a:bodyPr>
            <a:spAutoFit/>
          </a:bodyPr>
          <a:lstStyle/>
          <a:p>
            <a:r>
              <a:rPr lang="en-US" sz="1200"/>
              <a:t>Add usability parameters</a:t>
            </a:r>
          </a:p>
        </p:txBody>
      </p:sp>
      <p:sp>
        <p:nvSpPr>
          <p:cNvPr id="58388" name="TextBox 19"/>
          <p:cNvSpPr txBox="1">
            <a:spLocks noChangeArrowheads="1"/>
          </p:cNvSpPr>
          <p:nvPr/>
        </p:nvSpPr>
        <p:spPr bwMode="auto">
          <a:xfrm>
            <a:off x="3810000" y="4800600"/>
            <a:ext cx="1524000" cy="461963"/>
          </a:xfrm>
          <a:prstGeom prst="rect">
            <a:avLst/>
          </a:prstGeom>
          <a:noFill/>
          <a:ln w="9525">
            <a:noFill/>
            <a:miter lim="800000"/>
            <a:headEnd/>
            <a:tailEnd/>
          </a:ln>
        </p:spPr>
        <p:txBody>
          <a:bodyPr>
            <a:spAutoFit/>
          </a:bodyPr>
          <a:lstStyle/>
          <a:p>
            <a:r>
              <a:rPr lang="en-US" sz="1200"/>
              <a:t>Add confidentiality parameters</a:t>
            </a:r>
          </a:p>
        </p:txBody>
      </p:sp>
      <p:sp>
        <p:nvSpPr>
          <p:cNvPr id="58389" name="TextBox 21"/>
          <p:cNvSpPr txBox="1">
            <a:spLocks noChangeArrowheads="1"/>
          </p:cNvSpPr>
          <p:nvPr/>
        </p:nvSpPr>
        <p:spPr bwMode="auto">
          <a:xfrm>
            <a:off x="1295400" y="1457325"/>
            <a:ext cx="2362200" cy="523875"/>
          </a:xfrm>
          <a:prstGeom prst="rect">
            <a:avLst/>
          </a:prstGeom>
          <a:noFill/>
          <a:ln w="9525">
            <a:noFill/>
            <a:miter lim="800000"/>
            <a:headEnd/>
            <a:tailEnd/>
          </a:ln>
        </p:spPr>
        <p:txBody>
          <a:bodyPr>
            <a:spAutoFit/>
          </a:bodyPr>
          <a:lstStyle/>
          <a:p>
            <a:r>
              <a:rPr lang="en-US" sz="2800"/>
              <a:t>Interpretation</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z="3200" smtClean="0"/>
              <a:t>Qualitative Reasoning Framework (cont’d)</a:t>
            </a:r>
          </a:p>
        </p:txBody>
      </p:sp>
      <p:sp>
        <p:nvSpPr>
          <p:cNvPr id="59395" name="Slide Number Placeholder 3"/>
          <p:cNvSpPr>
            <a:spLocks noGrp="1"/>
          </p:cNvSpPr>
          <p:nvPr>
            <p:ph type="sldNum" sz="quarter" idx="12"/>
          </p:nvPr>
        </p:nvSpPr>
        <p:spPr bwMode="auto">
          <a:noFill/>
          <a:ln>
            <a:miter lim="800000"/>
            <a:headEnd/>
            <a:tailEnd/>
          </a:ln>
        </p:spPr>
        <p:txBody>
          <a:bodyPr/>
          <a:lstStyle/>
          <a:p>
            <a:fld id="{65C2C8FA-28CB-480F-B483-987CBA0FA544}" type="slidenum">
              <a:rPr lang="en-US"/>
              <a:pPr/>
              <a:t>31</a:t>
            </a:fld>
            <a:endParaRPr lang="en-US"/>
          </a:p>
        </p:txBody>
      </p:sp>
      <p:pic>
        <p:nvPicPr>
          <p:cNvPr id="59396" name="Picture 7" descr="starplot.pdf"/>
          <p:cNvPicPr>
            <a:picLocks noChangeAspect="1"/>
          </p:cNvPicPr>
          <p:nvPr/>
        </p:nvPicPr>
        <p:blipFill>
          <a:blip r:embed="rId3"/>
          <a:srcRect/>
          <a:stretch>
            <a:fillRect/>
          </a:stretch>
        </p:blipFill>
        <p:spPr bwMode="auto">
          <a:xfrm>
            <a:off x="4953000" y="1524000"/>
            <a:ext cx="3505200" cy="2971800"/>
          </a:xfrm>
          <a:prstGeom prst="rect">
            <a:avLst/>
          </a:prstGeom>
          <a:noFill/>
          <a:ln w="9525">
            <a:noFill/>
            <a:miter lim="800000"/>
            <a:headEnd/>
            <a:tailEnd/>
          </a:ln>
        </p:spPr>
      </p:pic>
      <p:sp>
        <p:nvSpPr>
          <p:cNvPr id="59397" name="TextBox 9"/>
          <p:cNvSpPr txBox="1">
            <a:spLocks noChangeArrowheads="1"/>
          </p:cNvSpPr>
          <p:nvPr/>
        </p:nvSpPr>
        <p:spPr bwMode="auto">
          <a:xfrm>
            <a:off x="609600" y="2227263"/>
            <a:ext cx="3733800" cy="4554537"/>
          </a:xfrm>
          <a:prstGeom prst="rect">
            <a:avLst/>
          </a:prstGeom>
          <a:noFill/>
          <a:ln w="9525">
            <a:noFill/>
            <a:miter lim="800000"/>
            <a:headEnd/>
            <a:tailEnd/>
          </a:ln>
        </p:spPr>
        <p:txBody>
          <a:bodyPr>
            <a:spAutoFit/>
          </a:bodyPr>
          <a:lstStyle/>
          <a:p>
            <a:pPr marL="0" lvl="1">
              <a:buFont typeface="Arial" charset="0"/>
              <a:buChar char="•"/>
            </a:pPr>
            <a:r>
              <a:rPr lang="en-US" sz="1600" b="1"/>
              <a:t> </a:t>
            </a:r>
            <a:r>
              <a:rPr lang="en-US" sz="1600"/>
              <a:t>We assume that scenarios represent a “sampling” of system usage. Assumption is usually valid because it is usually possible to vary values and derive many more scenarios</a:t>
            </a:r>
          </a:p>
          <a:p>
            <a:pPr marL="0" lvl="1">
              <a:buFont typeface="Arial" charset="0"/>
              <a:buChar char="•"/>
            </a:pPr>
            <a:endParaRPr lang="en-US" sz="1600" b="1"/>
          </a:p>
          <a:p>
            <a:pPr marL="0" lvl="1">
              <a:buFont typeface="Arial" charset="0"/>
              <a:buChar char="•"/>
            </a:pPr>
            <a:r>
              <a:rPr lang="en-US" sz="1600" b="1"/>
              <a:t> </a:t>
            </a:r>
            <a:r>
              <a:rPr lang="en-US" sz="1600"/>
              <a:t>A non-parametric test, </a:t>
            </a:r>
            <a:r>
              <a:rPr lang="en-US" sz="1600" b="1"/>
              <a:t>the sign test</a:t>
            </a:r>
            <a:r>
              <a:rPr lang="en-US" sz="1600"/>
              <a:t>, is used due to the sample size.</a:t>
            </a:r>
            <a:endParaRPr lang="en-US" sz="1600" b="1"/>
          </a:p>
          <a:p>
            <a:pPr marL="0" lvl="1"/>
            <a:endParaRPr lang="en-US" sz="1600" b="1"/>
          </a:p>
          <a:p>
            <a:pPr marL="0" lvl="1"/>
            <a:endParaRPr lang="en-US" sz="1600" b="1"/>
          </a:p>
          <a:p>
            <a:pPr marL="0" lvl="1">
              <a:buFont typeface="Arial" charset="0"/>
              <a:buChar char="•"/>
            </a:pPr>
            <a:r>
              <a:rPr lang="en-US" sz="1600"/>
              <a:t>From response values (from availability scenarios) of 0.8, </a:t>
            </a:r>
            <a:r>
              <a:rPr lang="en-US" sz="1600">
                <a:solidFill>
                  <a:srgbClr val="FF0000"/>
                </a:solidFill>
              </a:rPr>
              <a:t>0.8</a:t>
            </a:r>
            <a:r>
              <a:rPr lang="en-US" sz="1600"/>
              <a:t>, 0.95, 0.95, 0.97, 1, 1, </a:t>
            </a:r>
            <a:r>
              <a:rPr lang="en-US" sz="1600">
                <a:solidFill>
                  <a:srgbClr val="FF0000"/>
                </a:solidFill>
              </a:rPr>
              <a:t>1</a:t>
            </a:r>
            <a:r>
              <a:rPr lang="en-US" sz="1600"/>
              <a:t>, 1. Since c = 2, starting from each end of the response values, the second value is selected, and the confidence interval is (0.8, 1).</a:t>
            </a:r>
          </a:p>
          <a:p>
            <a:endParaRPr lang="en-US"/>
          </a:p>
        </p:txBody>
      </p:sp>
      <p:sp>
        <p:nvSpPr>
          <p:cNvPr id="59398" name="TextBox 10"/>
          <p:cNvSpPr txBox="1">
            <a:spLocks noChangeArrowheads="1"/>
          </p:cNvSpPr>
          <p:nvPr/>
        </p:nvSpPr>
        <p:spPr bwMode="auto">
          <a:xfrm>
            <a:off x="5410200" y="4343400"/>
            <a:ext cx="2895600" cy="369888"/>
          </a:xfrm>
          <a:prstGeom prst="rect">
            <a:avLst/>
          </a:prstGeom>
          <a:noFill/>
          <a:ln w="9525">
            <a:noFill/>
            <a:miter lim="800000"/>
            <a:headEnd/>
            <a:tailEnd/>
          </a:ln>
        </p:spPr>
        <p:txBody>
          <a:bodyPr>
            <a:spAutoFit/>
          </a:bodyPr>
          <a:lstStyle/>
          <a:p>
            <a:r>
              <a:rPr lang="en-US"/>
              <a:t>Star plot of safety analysis</a:t>
            </a:r>
          </a:p>
        </p:txBody>
      </p:sp>
      <p:sp>
        <p:nvSpPr>
          <p:cNvPr id="59399" name="TextBox 12"/>
          <p:cNvSpPr txBox="1">
            <a:spLocks noChangeArrowheads="1"/>
          </p:cNvSpPr>
          <p:nvPr/>
        </p:nvSpPr>
        <p:spPr bwMode="auto">
          <a:xfrm>
            <a:off x="5105400" y="5029200"/>
            <a:ext cx="3810000" cy="1200150"/>
          </a:xfrm>
          <a:prstGeom prst="rect">
            <a:avLst/>
          </a:prstGeom>
          <a:noFill/>
          <a:ln w="9525">
            <a:noFill/>
            <a:miter lim="800000"/>
            <a:headEnd/>
            <a:tailEnd/>
          </a:ln>
        </p:spPr>
        <p:txBody>
          <a:bodyPr>
            <a:spAutoFit/>
          </a:bodyPr>
          <a:lstStyle/>
          <a:p>
            <a:pPr>
              <a:buFont typeface="Arial" charset="0"/>
              <a:buChar char="•"/>
            </a:pPr>
            <a:r>
              <a:rPr lang="en-US"/>
              <a:t> 0 – Unsatisficed</a:t>
            </a:r>
          </a:p>
          <a:p>
            <a:pPr>
              <a:buFont typeface="Arial" charset="0"/>
              <a:buChar char="•"/>
            </a:pPr>
            <a:r>
              <a:rPr lang="en-US"/>
              <a:t> 1 – Minimum level satisficed</a:t>
            </a:r>
          </a:p>
          <a:p>
            <a:pPr>
              <a:buFont typeface="Arial" charset="0"/>
              <a:buChar char="•"/>
            </a:pPr>
            <a:r>
              <a:rPr lang="en-US"/>
              <a:t> 2 – Good level satisficed</a:t>
            </a:r>
          </a:p>
          <a:p>
            <a:pPr>
              <a:buFont typeface="Arial" charset="0"/>
              <a:buChar char="•"/>
            </a:pPr>
            <a:r>
              <a:rPr lang="en-US"/>
              <a:t> 3 – Max level satisficed</a:t>
            </a:r>
          </a:p>
        </p:txBody>
      </p:sp>
      <p:sp>
        <p:nvSpPr>
          <p:cNvPr id="59400" name="TextBox 7"/>
          <p:cNvSpPr txBox="1">
            <a:spLocks noChangeArrowheads="1"/>
          </p:cNvSpPr>
          <p:nvPr/>
        </p:nvSpPr>
        <p:spPr bwMode="auto">
          <a:xfrm>
            <a:off x="457200" y="1524000"/>
            <a:ext cx="4038600" cy="430213"/>
          </a:xfrm>
          <a:prstGeom prst="rect">
            <a:avLst/>
          </a:prstGeom>
          <a:noFill/>
          <a:ln w="9525">
            <a:noFill/>
            <a:miter lim="800000"/>
            <a:headEnd/>
            <a:tailEnd/>
          </a:ln>
        </p:spPr>
        <p:txBody>
          <a:bodyPr>
            <a:spAutoFit/>
          </a:bodyPr>
          <a:lstStyle/>
          <a:p>
            <a:r>
              <a:rPr lang="en-US" sz="2200"/>
              <a:t>Confidence Interval Calculation</a:t>
            </a:r>
          </a:p>
        </p:txBody>
      </p:sp>
      <p:cxnSp>
        <p:nvCxnSpPr>
          <p:cNvPr id="10" name="Straight Arrow Connector 9"/>
          <p:cNvCxnSpPr/>
          <p:nvPr/>
        </p:nvCxnSpPr>
        <p:spPr>
          <a:xfrm rot="5400000" flipH="1" flipV="1">
            <a:off x="5029200" y="2819400"/>
            <a:ext cx="1600200" cy="1600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a:spLocks noChangeArrowheads="1"/>
          </p:cNvSpPr>
          <p:nvPr/>
        </p:nvSpPr>
        <p:spPr bwMode="auto">
          <a:xfrm>
            <a:off x="4800600" y="4419600"/>
            <a:ext cx="457200" cy="381000"/>
          </a:xfrm>
          <a:prstGeom prst="rect">
            <a:avLst/>
          </a:prstGeom>
          <a:noFill/>
          <a:ln w="9525">
            <a:noFill/>
            <a:miter lim="800000"/>
            <a:headEnd/>
            <a:tailEnd/>
          </a:ln>
        </p:spPr>
        <p:txBody>
          <a:bodyPr>
            <a:spAutoFit/>
          </a:bodyPr>
          <a:lstStyle/>
          <a:p>
            <a:r>
              <a:rPr lang="en-US"/>
              <a:t>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z="3200" smtClean="0"/>
              <a:t>Assembling the Reasoning Frameworks (cont’d)</a:t>
            </a:r>
          </a:p>
        </p:txBody>
      </p:sp>
      <p:sp>
        <p:nvSpPr>
          <p:cNvPr id="62467" name="Slide Number Placeholder 11"/>
          <p:cNvSpPr>
            <a:spLocks noGrp="1"/>
          </p:cNvSpPr>
          <p:nvPr>
            <p:ph type="sldNum" sz="quarter" idx="12"/>
          </p:nvPr>
        </p:nvSpPr>
        <p:spPr bwMode="auto">
          <a:noFill/>
          <a:ln>
            <a:miter lim="800000"/>
            <a:headEnd/>
            <a:tailEnd/>
          </a:ln>
        </p:spPr>
        <p:txBody>
          <a:bodyPr/>
          <a:lstStyle/>
          <a:p>
            <a:fld id="{AD48B8A6-6B67-4A67-8FBA-51F8CD941C47}" type="slidenum">
              <a:rPr lang="en-US"/>
              <a:pPr/>
              <a:t>32</a:t>
            </a:fld>
            <a:endParaRPr lang="en-US"/>
          </a:p>
        </p:txBody>
      </p:sp>
      <p:sp>
        <p:nvSpPr>
          <p:cNvPr id="8" name="Oval 7"/>
          <p:cNvSpPr>
            <a:spLocks noChangeArrowheads="1"/>
          </p:cNvSpPr>
          <p:nvPr/>
        </p:nvSpPr>
        <p:spPr bwMode="auto">
          <a:xfrm>
            <a:off x="1143000" y="2144713"/>
            <a:ext cx="609600" cy="609600"/>
          </a:xfrm>
          <a:prstGeom prst="ellipse">
            <a:avLst/>
          </a:prstGeom>
          <a:noFill/>
          <a:ln w="9525">
            <a:solidFill>
              <a:schemeClr val="tx1"/>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sp>
        <p:nvSpPr>
          <p:cNvPr id="9" name="Oval 8"/>
          <p:cNvSpPr>
            <a:spLocks noChangeArrowheads="1"/>
          </p:cNvSpPr>
          <p:nvPr/>
        </p:nvSpPr>
        <p:spPr bwMode="auto">
          <a:xfrm>
            <a:off x="2209800" y="2144713"/>
            <a:ext cx="609600" cy="609600"/>
          </a:xfrm>
          <a:prstGeom prst="ellipse">
            <a:avLst/>
          </a:prstGeom>
          <a:noFill/>
          <a:ln w="9525">
            <a:solidFill>
              <a:schemeClr val="tx1"/>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sp>
        <p:nvSpPr>
          <p:cNvPr id="11" name="Oval 10"/>
          <p:cNvSpPr>
            <a:spLocks noChangeArrowheads="1"/>
          </p:cNvSpPr>
          <p:nvPr/>
        </p:nvSpPr>
        <p:spPr bwMode="auto">
          <a:xfrm>
            <a:off x="2209800" y="3211513"/>
            <a:ext cx="609600" cy="609600"/>
          </a:xfrm>
          <a:prstGeom prst="ellipse">
            <a:avLst/>
          </a:prstGeom>
          <a:noFill/>
          <a:ln w="9525">
            <a:solidFill>
              <a:schemeClr val="tx1"/>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sp>
        <p:nvSpPr>
          <p:cNvPr id="13" name="Oval 12"/>
          <p:cNvSpPr>
            <a:spLocks noChangeArrowheads="1"/>
          </p:cNvSpPr>
          <p:nvPr/>
        </p:nvSpPr>
        <p:spPr bwMode="auto">
          <a:xfrm>
            <a:off x="1143000" y="3211513"/>
            <a:ext cx="609600" cy="609600"/>
          </a:xfrm>
          <a:prstGeom prst="ellipse">
            <a:avLst/>
          </a:prstGeom>
          <a:noFill/>
          <a:ln w="9525">
            <a:solidFill>
              <a:schemeClr val="tx1"/>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cxnSp>
        <p:nvCxnSpPr>
          <p:cNvPr id="15" name="Straight Arrow Connector 14"/>
          <p:cNvCxnSpPr>
            <a:cxnSpLocks noChangeShapeType="1"/>
            <a:stCxn id="8" idx="6"/>
            <a:endCxn id="9" idx="2"/>
          </p:cNvCxnSpPr>
          <p:nvPr/>
        </p:nvCxnSpPr>
        <p:spPr bwMode="auto">
          <a:xfrm>
            <a:off x="1752600" y="2449513"/>
            <a:ext cx="457200" cy="1587"/>
          </a:xfrm>
          <a:prstGeom prst="straightConnector1">
            <a:avLst/>
          </a:prstGeom>
          <a:noFill/>
          <a:ln w="25400">
            <a:solidFill>
              <a:schemeClr val="tx1"/>
            </a:solidFill>
            <a:round/>
            <a:headEnd/>
            <a:tailEnd type="arrow" w="med" len="med"/>
          </a:ln>
          <a:effectLst>
            <a:outerShdw dist="20000" dir="5400000" rotWithShape="0">
              <a:srgbClr val="808080">
                <a:alpha val="37999"/>
              </a:srgbClr>
            </a:outerShdw>
          </a:effectLst>
        </p:spPr>
      </p:cxnSp>
      <p:cxnSp>
        <p:nvCxnSpPr>
          <p:cNvPr id="19" name="Straight Arrow Connector 18"/>
          <p:cNvCxnSpPr>
            <a:cxnSpLocks noChangeShapeType="1"/>
            <a:stCxn id="8" idx="4"/>
            <a:endCxn id="13" idx="0"/>
          </p:cNvCxnSpPr>
          <p:nvPr/>
        </p:nvCxnSpPr>
        <p:spPr bwMode="auto">
          <a:xfrm rot="5400000">
            <a:off x="1219201" y="2982912"/>
            <a:ext cx="457200" cy="3175"/>
          </a:xfrm>
          <a:prstGeom prst="straightConnector1">
            <a:avLst/>
          </a:prstGeom>
          <a:noFill/>
          <a:ln w="25400">
            <a:solidFill>
              <a:schemeClr val="tx1"/>
            </a:solidFill>
            <a:round/>
            <a:headEnd/>
            <a:tailEnd type="arrow" w="med" len="med"/>
          </a:ln>
          <a:effectLst>
            <a:outerShdw dist="20000" dir="5400000" rotWithShape="0">
              <a:srgbClr val="808080">
                <a:alpha val="37999"/>
              </a:srgbClr>
            </a:outerShdw>
          </a:effectLst>
        </p:spPr>
      </p:cxnSp>
      <p:cxnSp>
        <p:nvCxnSpPr>
          <p:cNvPr id="30" name="Straight Arrow Connector 29"/>
          <p:cNvCxnSpPr>
            <a:cxnSpLocks noChangeShapeType="1"/>
            <a:stCxn id="8" idx="5"/>
            <a:endCxn id="11" idx="1"/>
          </p:cNvCxnSpPr>
          <p:nvPr/>
        </p:nvCxnSpPr>
        <p:spPr bwMode="auto">
          <a:xfrm rot="16200000" flipH="1">
            <a:off x="1663700" y="2665413"/>
            <a:ext cx="635000" cy="635000"/>
          </a:xfrm>
          <a:prstGeom prst="straightConnector1">
            <a:avLst/>
          </a:prstGeom>
          <a:noFill/>
          <a:ln w="25400">
            <a:solidFill>
              <a:schemeClr val="tx1"/>
            </a:solidFill>
            <a:round/>
            <a:headEnd/>
            <a:tailEnd type="arrow" w="med" len="med"/>
          </a:ln>
          <a:effectLst>
            <a:outerShdw dist="20000" dir="5400000" rotWithShape="0">
              <a:srgbClr val="808080">
                <a:alpha val="37999"/>
              </a:srgbClr>
            </a:outerShdw>
          </a:effectLst>
        </p:spPr>
      </p:cxnSp>
      <p:sp>
        <p:nvSpPr>
          <p:cNvPr id="62475" name="TextBox 41"/>
          <p:cNvSpPr txBox="1">
            <a:spLocks noChangeArrowheads="1"/>
          </p:cNvSpPr>
          <p:nvPr/>
        </p:nvSpPr>
        <p:spPr bwMode="auto">
          <a:xfrm>
            <a:off x="1447800" y="3897313"/>
            <a:ext cx="1371600" cy="369887"/>
          </a:xfrm>
          <a:prstGeom prst="rect">
            <a:avLst/>
          </a:prstGeom>
          <a:noFill/>
          <a:ln w="9525">
            <a:noFill/>
            <a:miter lim="800000"/>
            <a:headEnd/>
            <a:tailEnd/>
          </a:ln>
        </p:spPr>
        <p:txBody>
          <a:bodyPr>
            <a:spAutoFit/>
          </a:bodyPr>
          <a:lstStyle/>
          <a:p>
            <a:r>
              <a:rPr lang="en-US"/>
              <a:t>Reliability</a:t>
            </a:r>
          </a:p>
        </p:txBody>
      </p:sp>
      <p:cxnSp>
        <p:nvCxnSpPr>
          <p:cNvPr id="38" name="Straight Connector 37"/>
          <p:cNvCxnSpPr>
            <a:cxnSpLocks noChangeShapeType="1"/>
          </p:cNvCxnSpPr>
          <p:nvPr/>
        </p:nvCxnSpPr>
        <p:spPr bwMode="auto">
          <a:xfrm>
            <a:off x="1066800" y="4354513"/>
            <a:ext cx="7086600" cy="1587"/>
          </a:xfrm>
          <a:prstGeom prst="line">
            <a:avLst/>
          </a:prstGeom>
          <a:noFill/>
          <a:ln w="25400">
            <a:solidFill>
              <a:schemeClr val="tx1"/>
            </a:solidFill>
            <a:round/>
            <a:headEnd/>
            <a:tailEnd/>
          </a:ln>
          <a:effectLst>
            <a:outerShdw dist="20000" dir="5400000" rotWithShape="0">
              <a:srgbClr val="808080">
                <a:alpha val="37999"/>
              </a:srgbClr>
            </a:outerShdw>
          </a:effectLst>
        </p:spPr>
      </p:cxnSp>
      <p:sp>
        <p:nvSpPr>
          <p:cNvPr id="48" name="Oval 47"/>
          <p:cNvSpPr>
            <a:spLocks noChangeArrowheads="1"/>
          </p:cNvSpPr>
          <p:nvPr/>
        </p:nvSpPr>
        <p:spPr bwMode="auto">
          <a:xfrm>
            <a:off x="3810000" y="2144713"/>
            <a:ext cx="609600" cy="609600"/>
          </a:xfrm>
          <a:prstGeom prst="ellipse">
            <a:avLst/>
          </a:prstGeom>
          <a:noFill/>
          <a:ln w="9525">
            <a:solidFill>
              <a:schemeClr val="tx1"/>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sp>
        <p:nvSpPr>
          <p:cNvPr id="49" name="Oval 48"/>
          <p:cNvSpPr>
            <a:spLocks noChangeArrowheads="1"/>
          </p:cNvSpPr>
          <p:nvPr/>
        </p:nvSpPr>
        <p:spPr bwMode="auto">
          <a:xfrm>
            <a:off x="4876800" y="2144713"/>
            <a:ext cx="609600" cy="609600"/>
          </a:xfrm>
          <a:prstGeom prst="ellipse">
            <a:avLst/>
          </a:prstGeom>
          <a:noFill/>
          <a:ln w="9525">
            <a:solidFill>
              <a:schemeClr val="tx1"/>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sp>
        <p:nvSpPr>
          <p:cNvPr id="50" name="Oval 49"/>
          <p:cNvSpPr>
            <a:spLocks noChangeArrowheads="1"/>
          </p:cNvSpPr>
          <p:nvPr/>
        </p:nvSpPr>
        <p:spPr bwMode="auto">
          <a:xfrm>
            <a:off x="4876800" y="3211513"/>
            <a:ext cx="609600" cy="609600"/>
          </a:xfrm>
          <a:prstGeom prst="ellipse">
            <a:avLst/>
          </a:prstGeom>
          <a:noFill/>
          <a:ln w="9525">
            <a:solidFill>
              <a:schemeClr val="tx1"/>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sp>
        <p:nvSpPr>
          <p:cNvPr id="51" name="Oval 50"/>
          <p:cNvSpPr>
            <a:spLocks noChangeArrowheads="1"/>
          </p:cNvSpPr>
          <p:nvPr/>
        </p:nvSpPr>
        <p:spPr bwMode="auto">
          <a:xfrm>
            <a:off x="3810000" y="3211513"/>
            <a:ext cx="609600" cy="609600"/>
          </a:xfrm>
          <a:prstGeom prst="ellipse">
            <a:avLst/>
          </a:prstGeom>
          <a:noFill/>
          <a:ln w="9525">
            <a:solidFill>
              <a:schemeClr val="tx1"/>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cxnSp>
        <p:nvCxnSpPr>
          <p:cNvPr id="52" name="Straight Arrow Connector 51"/>
          <p:cNvCxnSpPr>
            <a:cxnSpLocks noChangeShapeType="1"/>
            <a:stCxn id="48" idx="6"/>
            <a:endCxn id="49" idx="2"/>
          </p:cNvCxnSpPr>
          <p:nvPr/>
        </p:nvCxnSpPr>
        <p:spPr bwMode="auto">
          <a:xfrm>
            <a:off x="4419600" y="2449513"/>
            <a:ext cx="457200" cy="1587"/>
          </a:xfrm>
          <a:prstGeom prst="straightConnector1">
            <a:avLst/>
          </a:prstGeom>
          <a:noFill/>
          <a:ln w="25400">
            <a:solidFill>
              <a:schemeClr val="tx1"/>
            </a:solidFill>
            <a:round/>
            <a:headEnd/>
            <a:tailEnd type="arrow" w="med" len="med"/>
          </a:ln>
          <a:effectLst>
            <a:outerShdw dist="20000" dir="5400000" rotWithShape="0">
              <a:srgbClr val="808080">
                <a:alpha val="37999"/>
              </a:srgbClr>
            </a:outerShdw>
          </a:effectLst>
        </p:spPr>
      </p:cxnSp>
      <p:cxnSp>
        <p:nvCxnSpPr>
          <p:cNvPr id="53" name="Straight Arrow Connector 52"/>
          <p:cNvCxnSpPr>
            <a:cxnSpLocks noChangeShapeType="1"/>
            <a:stCxn id="50" idx="2"/>
            <a:endCxn id="51" idx="6"/>
          </p:cNvCxnSpPr>
          <p:nvPr/>
        </p:nvCxnSpPr>
        <p:spPr bwMode="auto">
          <a:xfrm rot="10800000">
            <a:off x="4419600" y="3516313"/>
            <a:ext cx="457200" cy="1587"/>
          </a:xfrm>
          <a:prstGeom prst="straightConnector1">
            <a:avLst/>
          </a:prstGeom>
          <a:noFill/>
          <a:ln w="25400">
            <a:solidFill>
              <a:schemeClr val="tx1"/>
            </a:solidFill>
            <a:round/>
            <a:headEnd/>
            <a:tailEnd type="arrow" w="med" len="med"/>
          </a:ln>
          <a:effectLst>
            <a:outerShdw dist="20000" dir="5400000" rotWithShape="0">
              <a:srgbClr val="808080">
                <a:alpha val="37999"/>
              </a:srgbClr>
            </a:outerShdw>
          </a:effectLst>
        </p:spPr>
      </p:cxnSp>
      <p:cxnSp>
        <p:nvCxnSpPr>
          <p:cNvPr id="54" name="Straight Arrow Connector 53"/>
          <p:cNvCxnSpPr>
            <a:cxnSpLocks noChangeShapeType="1"/>
            <a:stCxn id="49" idx="4"/>
            <a:endCxn id="50" idx="0"/>
          </p:cNvCxnSpPr>
          <p:nvPr/>
        </p:nvCxnSpPr>
        <p:spPr bwMode="auto">
          <a:xfrm rot="5400000">
            <a:off x="4953001" y="2982912"/>
            <a:ext cx="457200" cy="3175"/>
          </a:xfrm>
          <a:prstGeom prst="straightConnector1">
            <a:avLst/>
          </a:prstGeom>
          <a:noFill/>
          <a:ln w="25400">
            <a:solidFill>
              <a:schemeClr val="tx1"/>
            </a:solidFill>
            <a:round/>
            <a:headEnd/>
            <a:tailEnd type="arrow" w="med" len="med"/>
          </a:ln>
          <a:effectLst>
            <a:outerShdw dist="20000" dir="5400000" rotWithShape="0">
              <a:srgbClr val="808080">
                <a:alpha val="37999"/>
              </a:srgbClr>
            </a:outerShdw>
          </a:effectLst>
        </p:spPr>
      </p:cxnSp>
      <p:sp>
        <p:nvSpPr>
          <p:cNvPr id="55" name="Oval 54"/>
          <p:cNvSpPr>
            <a:spLocks noChangeArrowheads="1"/>
          </p:cNvSpPr>
          <p:nvPr/>
        </p:nvSpPr>
        <p:spPr bwMode="auto">
          <a:xfrm>
            <a:off x="6248400" y="2144713"/>
            <a:ext cx="609600" cy="609600"/>
          </a:xfrm>
          <a:prstGeom prst="ellipse">
            <a:avLst/>
          </a:prstGeom>
          <a:noFill/>
          <a:ln w="9525">
            <a:solidFill>
              <a:schemeClr val="tx1"/>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sp>
        <p:nvSpPr>
          <p:cNvPr id="56" name="Oval 55"/>
          <p:cNvSpPr>
            <a:spLocks noChangeArrowheads="1"/>
          </p:cNvSpPr>
          <p:nvPr/>
        </p:nvSpPr>
        <p:spPr bwMode="auto">
          <a:xfrm>
            <a:off x="7315200" y="2144713"/>
            <a:ext cx="609600" cy="609600"/>
          </a:xfrm>
          <a:prstGeom prst="ellipse">
            <a:avLst/>
          </a:prstGeom>
          <a:noFill/>
          <a:ln w="9525">
            <a:solidFill>
              <a:schemeClr val="tx1"/>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sp>
        <p:nvSpPr>
          <p:cNvPr id="57" name="Oval 56"/>
          <p:cNvSpPr>
            <a:spLocks noChangeArrowheads="1"/>
          </p:cNvSpPr>
          <p:nvPr/>
        </p:nvSpPr>
        <p:spPr bwMode="auto">
          <a:xfrm>
            <a:off x="7315200" y="3211513"/>
            <a:ext cx="609600" cy="609600"/>
          </a:xfrm>
          <a:prstGeom prst="ellipse">
            <a:avLst/>
          </a:prstGeom>
          <a:noFill/>
          <a:ln w="9525">
            <a:solidFill>
              <a:schemeClr val="tx1"/>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sp>
        <p:nvSpPr>
          <p:cNvPr id="58" name="Oval 57"/>
          <p:cNvSpPr>
            <a:spLocks noChangeArrowheads="1"/>
          </p:cNvSpPr>
          <p:nvPr/>
        </p:nvSpPr>
        <p:spPr bwMode="auto">
          <a:xfrm>
            <a:off x="6248400" y="3211513"/>
            <a:ext cx="609600" cy="609600"/>
          </a:xfrm>
          <a:prstGeom prst="ellipse">
            <a:avLst/>
          </a:prstGeom>
          <a:noFill/>
          <a:ln w="9525">
            <a:solidFill>
              <a:schemeClr val="tx1"/>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cxnSp>
        <p:nvCxnSpPr>
          <p:cNvPr id="59" name="Straight Arrow Connector 58"/>
          <p:cNvCxnSpPr>
            <a:cxnSpLocks noChangeShapeType="1"/>
            <a:stCxn id="55" idx="6"/>
            <a:endCxn id="56" idx="2"/>
          </p:cNvCxnSpPr>
          <p:nvPr/>
        </p:nvCxnSpPr>
        <p:spPr bwMode="auto">
          <a:xfrm>
            <a:off x="6858000" y="2449513"/>
            <a:ext cx="457200" cy="1587"/>
          </a:xfrm>
          <a:prstGeom prst="straightConnector1">
            <a:avLst/>
          </a:prstGeom>
          <a:noFill/>
          <a:ln w="25400">
            <a:solidFill>
              <a:schemeClr val="tx1"/>
            </a:solidFill>
            <a:round/>
            <a:headEnd/>
            <a:tailEnd type="arrow" w="med" len="med"/>
          </a:ln>
          <a:effectLst>
            <a:outerShdw dist="20000" dir="5400000" rotWithShape="0">
              <a:srgbClr val="808080">
                <a:alpha val="37999"/>
              </a:srgbClr>
            </a:outerShdw>
          </a:effectLst>
        </p:spPr>
      </p:cxnSp>
      <p:cxnSp>
        <p:nvCxnSpPr>
          <p:cNvPr id="61" name="Straight Arrow Connector 60"/>
          <p:cNvCxnSpPr>
            <a:cxnSpLocks noChangeShapeType="1"/>
            <a:stCxn id="56" idx="4"/>
            <a:endCxn id="57" idx="0"/>
          </p:cNvCxnSpPr>
          <p:nvPr/>
        </p:nvCxnSpPr>
        <p:spPr bwMode="auto">
          <a:xfrm rot="5400000">
            <a:off x="7391401" y="2982912"/>
            <a:ext cx="457200" cy="3175"/>
          </a:xfrm>
          <a:prstGeom prst="straightConnector1">
            <a:avLst/>
          </a:prstGeom>
          <a:noFill/>
          <a:ln w="25400">
            <a:solidFill>
              <a:schemeClr val="tx1"/>
            </a:solidFill>
            <a:round/>
            <a:headEnd/>
            <a:tailEnd type="arrow" w="med" len="med"/>
          </a:ln>
          <a:effectLst>
            <a:outerShdw dist="20000" dir="5400000" rotWithShape="0">
              <a:srgbClr val="808080">
                <a:alpha val="37999"/>
              </a:srgbClr>
            </a:outerShdw>
          </a:effectLst>
        </p:spPr>
      </p:cxnSp>
      <p:sp>
        <p:nvSpPr>
          <p:cNvPr id="62" name="Oval 61"/>
          <p:cNvSpPr>
            <a:spLocks noChangeArrowheads="1"/>
          </p:cNvSpPr>
          <p:nvPr/>
        </p:nvSpPr>
        <p:spPr bwMode="auto">
          <a:xfrm>
            <a:off x="1143000" y="4583113"/>
            <a:ext cx="609600" cy="609600"/>
          </a:xfrm>
          <a:prstGeom prst="ellipse">
            <a:avLst/>
          </a:prstGeom>
          <a:noFill/>
          <a:ln w="9525">
            <a:solidFill>
              <a:schemeClr val="tx1"/>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sp>
        <p:nvSpPr>
          <p:cNvPr id="63" name="Oval 62"/>
          <p:cNvSpPr>
            <a:spLocks noChangeArrowheads="1"/>
          </p:cNvSpPr>
          <p:nvPr/>
        </p:nvSpPr>
        <p:spPr bwMode="auto">
          <a:xfrm>
            <a:off x="2209800" y="4583113"/>
            <a:ext cx="609600" cy="609600"/>
          </a:xfrm>
          <a:prstGeom prst="ellipse">
            <a:avLst/>
          </a:prstGeom>
          <a:noFill/>
          <a:ln w="9525">
            <a:solidFill>
              <a:schemeClr val="tx1"/>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sp>
        <p:nvSpPr>
          <p:cNvPr id="64" name="Oval 63"/>
          <p:cNvSpPr>
            <a:spLocks noChangeArrowheads="1"/>
          </p:cNvSpPr>
          <p:nvPr/>
        </p:nvSpPr>
        <p:spPr bwMode="auto">
          <a:xfrm>
            <a:off x="2209800" y="5649913"/>
            <a:ext cx="609600" cy="609600"/>
          </a:xfrm>
          <a:prstGeom prst="ellipse">
            <a:avLst/>
          </a:prstGeom>
          <a:noFill/>
          <a:ln w="9525">
            <a:solidFill>
              <a:schemeClr val="tx1"/>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sp>
        <p:nvSpPr>
          <p:cNvPr id="65" name="Oval 64"/>
          <p:cNvSpPr>
            <a:spLocks noChangeArrowheads="1"/>
          </p:cNvSpPr>
          <p:nvPr/>
        </p:nvSpPr>
        <p:spPr bwMode="auto">
          <a:xfrm>
            <a:off x="1143000" y="5649913"/>
            <a:ext cx="609600" cy="609600"/>
          </a:xfrm>
          <a:prstGeom prst="ellipse">
            <a:avLst/>
          </a:prstGeom>
          <a:noFill/>
          <a:ln w="9525">
            <a:solidFill>
              <a:schemeClr val="tx1"/>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cxnSp>
        <p:nvCxnSpPr>
          <p:cNvPr id="67" name="Straight Arrow Connector 66"/>
          <p:cNvCxnSpPr>
            <a:cxnSpLocks noChangeShapeType="1"/>
            <a:stCxn id="62" idx="4"/>
            <a:endCxn id="65" idx="0"/>
          </p:cNvCxnSpPr>
          <p:nvPr/>
        </p:nvCxnSpPr>
        <p:spPr bwMode="auto">
          <a:xfrm rot="5400000">
            <a:off x="1219201" y="5421312"/>
            <a:ext cx="457200" cy="3175"/>
          </a:xfrm>
          <a:prstGeom prst="straightConnector1">
            <a:avLst/>
          </a:prstGeom>
          <a:noFill/>
          <a:ln w="25400">
            <a:solidFill>
              <a:schemeClr val="tx1"/>
            </a:solidFill>
            <a:round/>
            <a:headEnd/>
            <a:tailEnd type="arrow" w="med" len="med"/>
          </a:ln>
          <a:effectLst>
            <a:outerShdw dist="20000" dir="5400000" rotWithShape="0">
              <a:srgbClr val="808080">
                <a:alpha val="37999"/>
              </a:srgbClr>
            </a:outerShdw>
          </a:effectLst>
        </p:spPr>
      </p:cxnSp>
      <p:cxnSp>
        <p:nvCxnSpPr>
          <p:cNvPr id="68" name="Straight Arrow Connector 67"/>
          <p:cNvCxnSpPr>
            <a:cxnSpLocks noChangeShapeType="1"/>
            <a:stCxn id="65" idx="6"/>
            <a:endCxn id="64" idx="2"/>
          </p:cNvCxnSpPr>
          <p:nvPr/>
        </p:nvCxnSpPr>
        <p:spPr bwMode="auto">
          <a:xfrm>
            <a:off x="1752600" y="5954713"/>
            <a:ext cx="457200" cy="1587"/>
          </a:xfrm>
          <a:prstGeom prst="straightConnector1">
            <a:avLst/>
          </a:prstGeom>
          <a:noFill/>
          <a:ln w="25400">
            <a:solidFill>
              <a:schemeClr val="tx1"/>
            </a:solidFill>
            <a:round/>
            <a:headEnd/>
            <a:tailEnd type="arrow" w="med" len="med"/>
          </a:ln>
          <a:effectLst>
            <a:outerShdw dist="20000" dir="5400000" rotWithShape="0">
              <a:srgbClr val="808080">
                <a:alpha val="37999"/>
              </a:srgbClr>
            </a:outerShdw>
          </a:effectLst>
        </p:spPr>
      </p:cxnSp>
      <p:sp>
        <p:nvSpPr>
          <p:cNvPr id="69" name="Oval 68"/>
          <p:cNvSpPr>
            <a:spLocks noChangeArrowheads="1"/>
          </p:cNvSpPr>
          <p:nvPr/>
        </p:nvSpPr>
        <p:spPr bwMode="auto">
          <a:xfrm>
            <a:off x="3810000" y="4583113"/>
            <a:ext cx="609600" cy="609600"/>
          </a:xfrm>
          <a:prstGeom prst="ellipse">
            <a:avLst/>
          </a:prstGeom>
          <a:noFill/>
          <a:ln w="9525">
            <a:solidFill>
              <a:schemeClr val="tx1"/>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sp>
        <p:nvSpPr>
          <p:cNvPr id="70" name="Oval 69"/>
          <p:cNvSpPr>
            <a:spLocks noChangeArrowheads="1"/>
          </p:cNvSpPr>
          <p:nvPr/>
        </p:nvSpPr>
        <p:spPr bwMode="auto">
          <a:xfrm>
            <a:off x="4876800" y="4583113"/>
            <a:ext cx="609600" cy="609600"/>
          </a:xfrm>
          <a:prstGeom prst="ellipse">
            <a:avLst/>
          </a:prstGeom>
          <a:noFill/>
          <a:ln w="9525">
            <a:solidFill>
              <a:schemeClr val="tx1"/>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sp>
        <p:nvSpPr>
          <p:cNvPr id="71" name="Oval 70"/>
          <p:cNvSpPr>
            <a:spLocks noChangeArrowheads="1"/>
          </p:cNvSpPr>
          <p:nvPr/>
        </p:nvSpPr>
        <p:spPr bwMode="auto">
          <a:xfrm>
            <a:off x="4876800" y="5649913"/>
            <a:ext cx="609600" cy="609600"/>
          </a:xfrm>
          <a:prstGeom prst="ellipse">
            <a:avLst/>
          </a:prstGeom>
          <a:noFill/>
          <a:ln w="9525">
            <a:solidFill>
              <a:schemeClr val="tx1"/>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sp>
        <p:nvSpPr>
          <p:cNvPr id="72" name="Oval 71"/>
          <p:cNvSpPr>
            <a:spLocks noChangeArrowheads="1"/>
          </p:cNvSpPr>
          <p:nvPr/>
        </p:nvSpPr>
        <p:spPr bwMode="auto">
          <a:xfrm>
            <a:off x="3810000" y="5649913"/>
            <a:ext cx="609600" cy="609600"/>
          </a:xfrm>
          <a:prstGeom prst="ellipse">
            <a:avLst/>
          </a:prstGeom>
          <a:noFill/>
          <a:ln w="9525">
            <a:solidFill>
              <a:schemeClr val="tx1"/>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cxnSp>
        <p:nvCxnSpPr>
          <p:cNvPr id="73" name="Straight Arrow Connector 72"/>
          <p:cNvCxnSpPr>
            <a:cxnSpLocks noChangeShapeType="1"/>
            <a:stCxn id="69" idx="6"/>
            <a:endCxn id="70" idx="2"/>
          </p:cNvCxnSpPr>
          <p:nvPr/>
        </p:nvCxnSpPr>
        <p:spPr bwMode="auto">
          <a:xfrm>
            <a:off x="4419600" y="4887913"/>
            <a:ext cx="457200" cy="1587"/>
          </a:xfrm>
          <a:prstGeom prst="straightConnector1">
            <a:avLst/>
          </a:prstGeom>
          <a:noFill/>
          <a:ln w="25400">
            <a:solidFill>
              <a:schemeClr val="tx1"/>
            </a:solidFill>
            <a:round/>
            <a:headEnd/>
            <a:tailEnd type="arrow" w="med" len="med"/>
          </a:ln>
          <a:effectLst>
            <a:outerShdw dist="20000" dir="5400000" rotWithShape="0">
              <a:srgbClr val="808080">
                <a:alpha val="37999"/>
              </a:srgbClr>
            </a:outerShdw>
          </a:effectLst>
        </p:spPr>
      </p:cxnSp>
      <p:cxnSp>
        <p:nvCxnSpPr>
          <p:cNvPr id="74" name="Straight Arrow Connector 73"/>
          <p:cNvCxnSpPr>
            <a:cxnSpLocks noChangeShapeType="1"/>
            <a:stCxn id="69" idx="4"/>
            <a:endCxn id="72" idx="0"/>
          </p:cNvCxnSpPr>
          <p:nvPr/>
        </p:nvCxnSpPr>
        <p:spPr bwMode="auto">
          <a:xfrm rot="5400000">
            <a:off x="3886201" y="5421312"/>
            <a:ext cx="457200" cy="3175"/>
          </a:xfrm>
          <a:prstGeom prst="straightConnector1">
            <a:avLst/>
          </a:prstGeom>
          <a:noFill/>
          <a:ln w="25400">
            <a:solidFill>
              <a:schemeClr val="tx1"/>
            </a:solidFill>
            <a:round/>
            <a:headEnd/>
            <a:tailEnd type="arrow" w="med" len="med"/>
          </a:ln>
          <a:effectLst>
            <a:outerShdw dist="20000" dir="5400000" rotWithShape="0">
              <a:srgbClr val="808080">
                <a:alpha val="37999"/>
              </a:srgbClr>
            </a:outerShdw>
          </a:effectLst>
        </p:spPr>
      </p:cxnSp>
      <p:cxnSp>
        <p:nvCxnSpPr>
          <p:cNvPr id="75" name="Straight Arrow Connector 74"/>
          <p:cNvCxnSpPr>
            <a:cxnSpLocks noChangeShapeType="1"/>
            <a:stCxn id="69" idx="5"/>
            <a:endCxn id="71" idx="1"/>
          </p:cNvCxnSpPr>
          <p:nvPr/>
        </p:nvCxnSpPr>
        <p:spPr bwMode="auto">
          <a:xfrm rot="16200000" flipH="1">
            <a:off x="4330700" y="5103813"/>
            <a:ext cx="635000" cy="635000"/>
          </a:xfrm>
          <a:prstGeom prst="straightConnector1">
            <a:avLst/>
          </a:prstGeom>
          <a:noFill/>
          <a:ln w="25400">
            <a:solidFill>
              <a:schemeClr val="tx1"/>
            </a:solidFill>
            <a:round/>
            <a:headEnd/>
            <a:tailEnd type="arrow" w="med" len="med"/>
          </a:ln>
          <a:effectLst>
            <a:outerShdw dist="20000" dir="5400000" rotWithShape="0">
              <a:srgbClr val="808080">
                <a:alpha val="37999"/>
              </a:srgbClr>
            </a:outerShdw>
          </a:effectLst>
        </p:spPr>
      </p:cxnSp>
      <p:cxnSp>
        <p:nvCxnSpPr>
          <p:cNvPr id="77" name="Straight Connector 76"/>
          <p:cNvCxnSpPr>
            <a:cxnSpLocks noChangeShapeType="1"/>
          </p:cNvCxnSpPr>
          <p:nvPr/>
        </p:nvCxnSpPr>
        <p:spPr bwMode="auto">
          <a:xfrm rot="5400000">
            <a:off x="1295401" y="4278312"/>
            <a:ext cx="4114800" cy="3175"/>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78" name="Straight Connector 77"/>
          <p:cNvCxnSpPr>
            <a:cxnSpLocks noChangeShapeType="1"/>
          </p:cNvCxnSpPr>
          <p:nvPr/>
        </p:nvCxnSpPr>
        <p:spPr bwMode="auto">
          <a:xfrm rot="5400000">
            <a:off x="3963194" y="4277519"/>
            <a:ext cx="4114800" cy="1588"/>
          </a:xfrm>
          <a:prstGeom prst="line">
            <a:avLst/>
          </a:prstGeom>
          <a:noFill/>
          <a:ln w="25400">
            <a:solidFill>
              <a:schemeClr val="tx1"/>
            </a:solidFill>
            <a:round/>
            <a:headEnd/>
            <a:tailEnd/>
          </a:ln>
          <a:effectLst>
            <a:outerShdw dist="20000" dir="5400000" rotWithShape="0">
              <a:srgbClr val="808080">
                <a:alpha val="37999"/>
              </a:srgbClr>
            </a:outerShdw>
          </a:effectLst>
        </p:spPr>
      </p:cxnSp>
      <p:sp>
        <p:nvSpPr>
          <p:cNvPr id="62505" name="TextBox 78"/>
          <p:cNvSpPr txBox="1">
            <a:spLocks noChangeArrowheads="1"/>
          </p:cNvSpPr>
          <p:nvPr/>
        </p:nvSpPr>
        <p:spPr bwMode="auto">
          <a:xfrm>
            <a:off x="4114800" y="3897313"/>
            <a:ext cx="1371600" cy="369887"/>
          </a:xfrm>
          <a:prstGeom prst="rect">
            <a:avLst/>
          </a:prstGeom>
          <a:noFill/>
          <a:ln w="9525">
            <a:noFill/>
            <a:miter lim="800000"/>
            <a:headEnd/>
            <a:tailEnd/>
          </a:ln>
        </p:spPr>
        <p:txBody>
          <a:bodyPr>
            <a:spAutoFit/>
          </a:bodyPr>
          <a:lstStyle/>
          <a:p>
            <a:r>
              <a:rPr lang="en-US"/>
              <a:t>Availability</a:t>
            </a:r>
          </a:p>
        </p:txBody>
      </p:sp>
      <p:sp>
        <p:nvSpPr>
          <p:cNvPr id="62506" name="TextBox 79"/>
          <p:cNvSpPr txBox="1">
            <a:spLocks noChangeArrowheads="1"/>
          </p:cNvSpPr>
          <p:nvPr/>
        </p:nvSpPr>
        <p:spPr bwMode="auto">
          <a:xfrm>
            <a:off x="6400800" y="3897313"/>
            <a:ext cx="1752600" cy="369887"/>
          </a:xfrm>
          <a:prstGeom prst="rect">
            <a:avLst/>
          </a:prstGeom>
          <a:noFill/>
          <a:ln w="9525">
            <a:noFill/>
            <a:miter lim="800000"/>
            <a:headEnd/>
            <a:tailEnd/>
          </a:ln>
        </p:spPr>
        <p:txBody>
          <a:bodyPr>
            <a:spAutoFit/>
          </a:bodyPr>
          <a:lstStyle/>
          <a:p>
            <a:r>
              <a:rPr lang="en-US"/>
              <a:t>Confidentiality</a:t>
            </a:r>
          </a:p>
        </p:txBody>
      </p:sp>
      <p:cxnSp>
        <p:nvCxnSpPr>
          <p:cNvPr id="89" name="Straight Arrow Connector 88"/>
          <p:cNvCxnSpPr>
            <a:cxnSpLocks noChangeShapeType="1"/>
            <a:stCxn id="70" idx="4"/>
            <a:endCxn id="71" idx="0"/>
          </p:cNvCxnSpPr>
          <p:nvPr/>
        </p:nvCxnSpPr>
        <p:spPr bwMode="auto">
          <a:xfrm rot="5400000">
            <a:off x="4953001" y="5421312"/>
            <a:ext cx="457200" cy="3175"/>
          </a:xfrm>
          <a:prstGeom prst="straightConnector1">
            <a:avLst/>
          </a:prstGeom>
          <a:noFill/>
          <a:ln w="25400">
            <a:solidFill>
              <a:schemeClr val="tx1"/>
            </a:solidFill>
            <a:round/>
            <a:headEnd/>
            <a:tailEnd type="arrow" w="med" len="med"/>
          </a:ln>
          <a:effectLst>
            <a:outerShdw dist="20000" dir="5400000" rotWithShape="0">
              <a:srgbClr val="808080">
                <a:alpha val="37999"/>
              </a:srgbClr>
            </a:outerShdw>
          </a:effectLst>
        </p:spPr>
      </p:cxnSp>
      <p:cxnSp>
        <p:nvCxnSpPr>
          <p:cNvPr id="92" name="Straight Arrow Connector 91"/>
          <p:cNvCxnSpPr>
            <a:cxnSpLocks noChangeShapeType="1"/>
            <a:stCxn id="72" idx="6"/>
            <a:endCxn id="71" idx="2"/>
          </p:cNvCxnSpPr>
          <p:nvPr/>
        </p:nvCxnSpPr>
        <p:spPr bwMode="auto">
          <a:xfrm>
            <a:off x="4419600" y="5954713"/>
            <a:ext cx="457200" cy="1587"/>
          </a:xfrm>
          <a:prstGeom prst="straightConnector1">
            <a:avLst/>
          </a:prstGeom>
          <a:noFill/>
          <a:ln w="25400">
            <a:solidFill>
              <a:schemeClr val="tx1"/>
            </a:solidFill>
            <a:round/>
            <a:headEnd/>
            <a:tailEnd type="arrow" w="med" len="med"/>
          </a:ln>
          <a:effectLst>
            <a:outerShdw dist="20000" dir="5400000" rotWithShape="0">
              <a:srgbClr val="808080">
                <a:alpha val="37999"/>
              </a:srgbClr>
            </a:outerShdw>
          </a:effectLst>
        </p:spPr>
      </p:cxnSp>
      <p:sp>
        <p:nvSpPr>
          <p:cNvPr id="62509" name="TextBox 94"/>
          <p:cNvSpPr txBox="1">
            <a:spLocks noChangeArrowheads="1"/>
          </p:cNvSpPr>
          <p:nvPr/>
        </p:nvSpPr>
        <p:spPr bwMode="auto">
          <a:xfrm>
            <a:off x="1524000" y="6324600"/>
            <a:ext cx="1752600" cy="369888"/>
          </a:xfrm>
          <a:prstGeom prst="rect">
            <a:avLst/>
          </a:prstGeom>
          <a:noFill/>
          <a:ln w="9525">
            <a:noFill/>
            <a:miter lim="800000"/>
            <a:headEnd/>
            <a:tailEnd/>
          </a:ln>
        </p:spPr>
        <p:txBody>
          <a:bodyPr>
            <a:spAutoFit/>
          </a:bodyPr>
          <a:lstStyle/>
          <a:p>
            <a:r>
              <a:rPr lang="en-US"/>
              <a:t>Integrity</a:t>
            </a:r>
          </a:p>
        </p:txBody>
      </p:sp>
      <p:sp>
        <p:nvSpPr>
          <p:cNvPr id="62510" name="TextBox 95"/>
          <p:cNvSpPr txBox="1">
            <a:spLocks noChangeArrowheads="1"/>
          </p:cNvSpPr>
          <p:nvPr/>
        </p:nvSpPr>
        <p:spPr bwMode="auto">
          <a:xfrm>
            <a:off x="3886200" y="6324600"/>
            <a:ext cx="1752600" cy="369888"/>
          </a:xfrm>
          <a:prstGeom prst="rect">
            <a:avLst/>
          </a:prstGeom>
          <a:noFill/>
          <a:ln w="9525">
            <a:noFill/>
            <a:miter lim="800000"/>
            <a:headEnd/>
            <a:tailEnd/>
          </a:ln>
        </p:spPr>
        <p:txBody>
          <a:bodyPr>
            <a:spAutoFit/>
          </a:bodyPr>
          <a:lstStyle/>
          <a:p>
            <a:r>
              <a:rPr lang="en-US"/>
              <a:t>Maintainability</a:t>
            </a:r>
          </a:p>
        </p:txBody>
      </p:sp>
      <p:sp>
        <p:nvSpPr>
          <p:cNvPr id="62511" name="TextBox 96"/>
          <p:cNvSpPr txBox="1">
            <a:spLocks noChangeArrowheads="1"/>
          </p:cNvSpPr>
          <p:nvPr/>
        </p:nvSpPr>
        <p:spPr bwMode="auto">
          <a:xfrm>
            <a:off x="6934200" y="5040313"/>
            <a:ext cx="838200" cy="769937"/>
          </a:xfrm>
          <a:prstGeom prst="rect">
            <a:avLst/>
          </a:prstGeom>
          <a:noFill/>
          <a:ln w="9525">
            <a:noFill/>
            <a:miter lim="800000"/>
            <a:headEnd/>
            <a:tailEnd/>
          </a:ln>
        </p:spPr>
        <p:txBody>
          <a:bodyPr>
            <a:spAutoFit/>
          </a:bodyPr>
          <a:lstStyle/>
          <a:p>
            <a:r>
              <a:rPr lang="en-US" sz="4400"/>
              <a:t>?</a:t>
            </a:r>
          </a:p>
        </p:txBody>
      </p:sp>
      <p:sp>
        <p:nvSpPr>
          <p:cNvPr id="62512" name="TextBox 59"/>
          <p:cNvSpPr txBox="1">
            <a:spLocks noChangeArrowheads="1"/>
          </p:cNvSpPr>
          <p:nvPr/>
        </p:nvSpPr>
        <p:spPr bwMode="auto">
          <a:xfrm>
            <a:off x="2819400" y="1371600"/>
            <a:ext cx="3810000" cy="523875"/>
          </a:xfrm>
          <a:prstGeom prst="rect">
            <a:avLst/>
          </a:prstGeom>
          <a:noFill/>
          <a:ln w="9525">
            <a:noFill/>
            <a:miter lim="800000"/>
            <a:headEnd/>
            <a:tailEnd/>
          </a:ln>
        </p:spPr>
        <p:txBody>
          <a:bodyPr>
            <a:spAutoFit/>
          </a:bodyPr>
          <a:lstStyle/>
          <a:p>
            <a:r>
              <a:rPr lang="en-US" sz="2800"/>
              <a:t>Attribute Architectures</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z="3200" smtClean="0"/>
              <a:t>Assembling the Reasoning Frameworks (cont’d)</a:t>
            </a:r>
          </a:p>
        </p:txBody>
      </p:sp>
      <p:sp>
        <p:nvSpPr>
          <p:cNvPr id="63491" name="Slide Number Placeholder 11"/>
          <p:cNvSpPr>
            <a:spLocks noGrp="1"/>
          </p:cNvSpPr>
          <p:nvPr>
            <p:ph type="sldNum" sz="quarter" idx="12"/>
          </p:nvPr>
        </p:nvSpPr>
        <p:spPr bwMode="auto">
          <a:noFill/>
          <a:ln>
            <a:miter lim="800000"/>
            <a:headEnd/>
            <a:tailEnd/>
          </a:ln>
        </p:spPr>
        <p:txBody>
          <a:bodyPr/>
          <a:lstStyle/>
          <a:p>
            <a:fld id="{C39DABCC-2E3D-42C5-BFD4-8AE4BF3EB1C8}" type="slidenum">
              <a:rPr lang="en-US"/>
              <a:pPr/>
              <a:t>33</a:t>
            </a:fld>
            <a:endParaRPr lang="en-US"/>
          </a:p>
        </p:txBody>
      </p:sp>
      <p:sp>
        <p:nvSpPr>
          <p:cNvPr id="8" name="Oval 7"/>
          <p:cNvSpPr>
            <a:spLocks noChangeArrowheads="1"/>
          </p:cNvSpPr>
          <p:nvPr/>
        </p:nvSpPr>
        <p:spPr bwMode="auto">
          <a:xfrm>
            <a:off x="838200" y="2678113"/>
            <a:ext cx="609600" cy="609600"/>
          </a:xfrm>
          <a:prstGeom prst="ellipse">
            <a:avLst/>
          </a:prstGeom>
          <a:noFill/>
          <a:ln w="9525">
            <a:solidFill>
              <a:schemeClr val="tx1"/>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sp>
        <p:nvSpPr>
          <p:cNvPr id="9" name="Oval 8"/>
          <p:cNvSpPr>
            <a:spLocks noChangeArrowheads="1"/>
          </p:cNvSpPr>
          <p:nvPr/>
        </p:nvSpPr>
        <p:spPr bwMode="auto">
          <a:xfrm>
            <a:off x="1905000" y="2678113"/>
            <a:ext cx="609600" cy="609600"/>
          </a:xfrm>
          <a:prstGeom prst="ellipse">
            <a:avLst/>
          </a:prstGeom>
          <a:noFill/>
          <a:ln w="9525">
            <a:solidFill>
              <a:schemeClr val="tx1"/>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sp>
        <p:nvSpPr>
          <p:cNvPr id="11" name="Oval 10"/>
          <p:cNvSpPr>
            <a:spLocks noChangeArrowheads="1"/>
          </p:cNvSpPr>
          <p:nvPr/>
        </p:nvSpPr>
        <p:spPr bwMode="auto">
          <a:xfrm>
            <a:off x="1905000" y="3744913"/>
            <a:ext cx="609600" cy="609600"/>
          </a:xfrm>
          <a:prstGeom prst="ellipse">
            <a:avLst/>
          </a:prstGeom>
          <a:noFill/>
          <a:ln w="9525">
            <a:solidFill>
              <a:schemeClr val="tx1"/>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sp>
        <p:nvSpPr>
          <p:cNvPr id="13" name="Oval 12"/>
          <p:cNvSpPr>
            <a:spLocks noChangeArrowheads="1"/>
          </p:cNvSpPr>
          <p:nvPr/>
        </p:nvSpPr>
        <p:spPr bwMode="auto">
          <a:xfrm>
            <a:off x="838200" y="3744913"/>
            <a:ext cx="609600" cy="609600"/>
          </a:xfrm>
          <a:prstGeom prst="ellipse">
            <a:avLst/>
          </a:prstGeom>
          <a:noFill/>
          <a:ln w="9525">
            <a:solidFill>
              <a:schemeClr val="tx1"/>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cxnSp>
        <p:nvCxnSpPr>
          <p:cNvPr id="15" name="Straight Arrow Connector 14"/>
          <p:cNvCxnSpPr>
            <a:cxnSpLocks noChangeShapeType="1"/>
            <a:stCxn id="8" idx="6"/>
            <a:endCxn id="9" idx="2"/>
          </p:cNvCxnSpPr>
          <p:nvPr/>
        </p:nvCxnSpPr>
        <p:spPr bwMode="auto">
          <a:xfrm>
            <a:off x="1447800" y="2982913"/>
            <a:ext cx="457200" cy="1587"/>
          </a:xfrm>
          <a:prstGeom prst="straightConnector1">
            <a:avLst/>
          </a:prstGeom>
          <a:noFill/>
          <a:ln w="25400">
            <a:solidFill>
              <a:schemeClr val="tx1"/>
            </a:solidFill>
            <a:round/>
            <a:headEnd/>
            <a:tailEnd type="arrow" w="med" len="med"/>
          </a:ln>
          <a:effectLst>
            <a:outerShdw dist="20000" dir="5400000" rotWithShape="0">
              <a:srgbClr val="808080">
                <a:alpha val="37999"/>
              </a:srgbClr>
            </a:outerShdw>
          </a:effectLst>
        </p:spPr>
      </p:cxnSp>
      <p:cxnSp>
        <p:nvCxnSpPr>
          <p:cNvPr id="19" name="Straight Arrow Connector 18"/>
          <p:cNvCxnSpPr>
            <a:cxnSpLocks noChangeShapeType="1"/>
            <a:stCxn id="8" idx="4"/>
            <a:endCxn id="13" idx="0"/>
          </p:cNvCxnSpPr>
          <p:nvPr/>
        </p:nvCxnSpPr>
        <p:spPr bwMode="auto">
          <a:xfrm rot="5400000">
            <a:off x="914401" y="3516312"/>
            <a:ext cx="457200" cy="3175"/>
          </a:xfrm>
          <a:prstGeom prst="straightConnector1">
            <a:avLst/>
          </a:prstGeom>
          <a:noFill/>
          <a:ln w="25400">
            <a:solidFill>
              <a:schemeClr val="tx1"/>
            </a:solidFill>
            <a:round/>
            <a:headEnd/>
            <a:tailEnd type="arrow" w="med" len="med"/>
          </a:ln>
          <a:effectLst>
            <a:outerShdw dist="20000" dir="5400000" rotWithShape="0">
              <a:srgbClr val="808080">
                <a:alpha val="37999"/>
              </a:srgbClr>
            </a:outerShdw>
          </a:effectLst>
        </p:spPr>
      </p:cxnSp>
      <p:cxnSp>
        <p:nvCxnSpPr>
          <p:cNvPr id="30" name="Straight Arrow Connector 29"/>
          <p:cNvCxnSpPr>
            <a:cxnSpLocks noChangeShapeType="1"/>
            <a:stCxn id="8" idx="5"/>
            <a:endCxn id="11" idx="1"/>
          </p:cNvCxnSpPr>
          <p:nvPr/>
        </p:nvCxnSpPr>
        <p:spPr bwMode="auto">
          <a:xfrm rot="16200000" flipH="1">
            <a:off x="1358106" y="3199607"/>
            <a:ext cx="636587" cy="635000"/>
          </a:xfrm>
          <a:prstGeom prst="straightConnector1">
            <a:avLst/>
          </a:prstGeom>
          <a:noFill/>
          <a:ln w="25400">
            <a:solidFill>
              <a:schemeClr val="tx1"/>
            </a:solidFill>
            <a:round/>
            <a:headEnd/>
            <a:tailEnd type="arrow" w="med" len="med"/>
          </a:ln>
          <a:effectLst>
            <a:outerShdw dist="20000" dir="5400000" rotWithShape="0">
              <a:srgbClr val="808080">
                <a:alpha val="37999"/>
              </a:srgbClr>
            </a:outerShdw>
          </a:effectLst>
        </p:spPr>
      </p:cxnSp>
      <p:sp>
        <p:nvSpPr>
          <p:cNvPr id="63499" name="TextBox 41"/>
          <p:cNvSpPr txBox="1">
            <a:spLocks noChangeArrowheads="1"/>
          </p:cNvSpPr>
          <p:nvPr/>
        </p:nvSpPr>
        <p:spPr bwMode="auto">
          <a:xfrm>
            <a:off x="1143000" y="4486275"/>
            <a:ext cx="1981200" cy="923925"/>
          </a:xfrm>
          <a:prstGeom prst="rect">
            <a:avLst/>
          </a:prstGeom>
          <a:noFill/>
          <a:ln w="9525">
            <a:noFill/>
            <a:miter lim="800000"/>
            <a:headEnd/>
            <a:tailEnd/>
          </a:ln>
        </p:spPr>
        <p:txBody>
          <a:bodyPr>
            <a:spAutoFit/>
          </a:bodyPr>
          <a:lstStyle/>
          <a:p>
            <a:r>
              <a:rPr lang="en-US"/>
              <a:t>Reliability Attribute Architecture</a:t>
            </a:r>
          </a:p>
        </p:txBody>
      </p:sp>
      <p:sp>
        <p:nvSpPr>
          <p:cNvPr id="55" name="Oval 54"/>
          <p:cNvSpPr>
            <a:spLocks noChangeArrowheads="1"/>
          </p:cNvSpPr>
          <p:nvPr/>
        </p:nvSpPr>
        <p:spPr bwMode="auto">
          <a:xfrm>
            <a:off x="3733800" y="2678113"/>
            <a:ext cx="609600" cy="609600"/>
          </a:xfrm>
          <a:prstGeom prst="ellipse">
            <a:avLst/>
          </a:prstGeom>
          <a:noFill/>
          <a:ln w="9525">
            <a:solidFill>
              <a:schemeClr val="tx1"/>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sp>
        <p:nvSpPr>
          <p:cNvPr id="56" name="Oval 55"/>
          <p:cNvSpPr>
            <a:spLocks noChangeArrowheads="1"/>
          </p:cNvSpPr>
          <p:nvPr/>
        </p:nvSpPr>
        <p:spPr bwMode="auto">
          <a:xfrm>
            <a:off x="4800600" y="2678113"/>
            <a:ext cx="609600" cy="609600"/>
          </a:xfrm>
          <a:prstGeom prst="ellipse">
            <a:avLst/>
          </a:prstGeom>
          <a:noFill/>
          <a:ln w="9525">
            <a:solidFill>
              <a:schemeClr val="tx1"/>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sp>
        <p:nvSpPr>
          <p:cNvPr id="57" name="Oval 56"/>
          <p:cNvSpPr>
            <a:spLocks noChangeArrowheads="1"/>
          </p:cNvSpPr>
          <p:nvPr/>
        </p:nvSpPr>
        <p:spPr bwMode="auto">
          <a:xfrm>
            <a:off x="4800600" y="3744913"/>
            <a:ext cx="609600" cy="609600"/>
          </a:xfrm>
          <a:prstGeom prst="ellipse">
            <a:avLst/>
          </a:prstGeom>
          <a:noFill/>
          <a:ln w="9525">
            <a:solidFill>
              <a:schemeClr val="tx1"/>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sp>
        <p:nvSpPr>
          <p:cNvPr id="58" name="Oval 57"/>
          <p:cNvSpPr>
            <a:spLocks noChangeArrowheads="1"/>
          </p:cNvSpPr>
          <p:nvPr/>
        </p:nvSpPr>
        <p:spPr bwMode="auto">
          <a:xfrm>
            <a:off x="3733800" y="3744913"/>
            <a:ext cx="609600" cy="609600"/>
          </a:xfrm>
          <a:prstGeom prst="ellipse">
            <a:avLst/>
          </a:prstGeom>
          <a:noFill/>
          <a:ln w="9525">
            <a:solidFill>
              <a:schemeClr val="tx1"/>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cxnSp>
        <p:nvCxnSpPr>
          <p:cNvPr id="59" name="Straight Arrow Connector 58"/>
          <p:cNvCxnSpPr>
            <a:cxnSpLocks noChangeShapeType="1"/>
            <a:stCxn id="55" idx="6"/>
            <a:endCxn id="56" idx="2"/>
          </p:cNvCxnSpPr>
          <p:nvPr/>
        </p:nvCxnSpPr>
        <p:spPr bwMode="auto">
          <a:xfrm>
            <a:off x="4343400" y="2982913"/>
            <a:ext cx="457200" cy="1587"/>
          </a:xfrm>
          <a:prstGeom prst="straightConnector1">
            <a:avLst/>
          </a:prstGeom>
          <a:noFill/>
          <a:ln w="25400">
            <a:solidFill>
              <a:schemeClr val="tx1"/>
            </a:solidFill>
            <a:round/>
            <a:headEnd/>
            <a:tailEnd type="arrow" w="med" len="med"/>
          </a:ln>
          <a:effectLst>
            <a:outerShdw dist="20000" dir="5400000" rotWithShape="0">
              <a:srgbClr val="808080">
                <a:alpha val="37999"/>
              </a:srgbClr>
            </a:outerShdw>
          </a:effectLst>
        </p:spPr>
      </p:cxnSp>
      <p:cxnSp>
        <p:nvCxnSpPr>
          <p:cNvPr id="61" name="Straight Arrow Connector 60"/>
          <p:cNvCxnSpPr>
            <a:cxnSpLocks noChangeShapeType="1"/>
            <a:stCxn id="56" idx="4"/>
            <a:endCxn id="57" idx="0"/>
          </p:cNvCxnSpPr>
          <p:nvPr/>
        </p:nvCxnSpPr>
        <p:spPr bwMode="auto">
          <a:xfrm rot="5400000">
            <a:off x="4876801" y="3516312"/>
            <a:ext cx="457200" cy="3175"/>
          </a:xfrm>
          <a:prstGeom prst="straightConnector1">
            <a:avLst/>
          </a:prstGeom>
          <a:noFill/>
          <a:ln w="25400">
            <a:solidFill>
              <a:schemeClr val="tx1"/>
            </a:solidFill>
            <a:round/>
            <a:headEnd/>
            <a:tailEnd type="arrow" w="med" len="med"/>
          </a:ln>
          <a:effectLst>
            <a:outerShdw dist="20000" dir="5400000" rotWithShape="0">
              <a:srgbClr val="808080">
                <a:alpha val="37999"/>
              </a:srgbClr>
            </a:outerShdw>
          </a:effectLst>
        </p:spPr>
      </p:cxnSp>
      <p:sp>
        <p:nvSpPr>
          <p:cNvPr id="63506" name="TextBox 79"/>
          <p:cNvSpPr txBox="1">
            <a:spLocks noChangeArrowheads="1"/>
          </p:cNvSpPr>
          <p:nvPr/>
        </p:nvSpPr>
        <p:spPr bwMode="auto">
          <a:xfrm>
            <a:off x="3810000" y="4486275"/>
            <a:ext cx="1752600" cy="923925"/>
          </a:xfrm>
          <a:prstGeom prst="rect">
            <a:avLst/>
          </a:prstGeom>
          <a:noFill/>
          <a:ln w="9525">
            <a:noFill/>
            <a:miter lim="800000"/>
            <a:headEnd/>
            <a:tailEnd/>
          </a:ln>
        </p:spPr>
        <p:txBody>
          <a:bodyPr>
            <a:spAutoFit/>
          </a:bodyPr>
          <a:lstStyle/>
          <a:p>
            <a:r>
              <a:rPr lang="en-US"/>
              <a:t>Confidentiality Attribute Architecture</a:t>
            </a:r>
          </a:p>
        </p:txBody>
      </p:sp>
      <p:sp>
        <p:nvSpPr>
          <p:cNvPr id="63507" name="TextBox 59"/>
          <p:cNvSpPr txBox="1">
            <a:spLocks noChangeArrowheads="1"/>
          </p:cNvSpPr>
          <p:nvPr/>
        </p:nvSpPr>
        <p:spPr bwMode="auto">
          <a:xfrm>
            <a:off x="2819400" y="3200400"/>
            <a:ext cx="609600" cy="646113"/>
          </a:xfrm>
          <a:prstGeom prst="rect">
            <a:avLst/>
          </a:prstGeom>
          <a:noFill/>
          <a:ln w="9525">
            <a:noFill/>
            <a:miter lim="800000"/>
            <a:headEnd/>
            <a:tailEnd/>
          </a:ln>
        </p:spPr>
        <p:txBody>
          <a:bodyPr>
            <a:spAutoFit/>
          </a:bodyPr>
          <a:lstStyle/>
          <a:p>
            <a:r>
              <a:rPr lang="en-US" sz="3600"/>
              <a:t>+</a:t>
            </a:r>
          </a:p>
        </p:txBody>
      </p:sp>
      <p:sp>
        <p:nvSpPr>
          <p:cNvPr id="63508" name="TextBox 65"/>
          <p:cNvSpPr txBox="1">
            <a:spLocks noChangeArrowheads="1"/>
          </p:cNvSpPr>
          <p:nvPr/>
        </p:nvSpPr>
        <p:spPr bwMode="auto">
          <a:xfrm>
            <a:off x="5638800" y="3200400"/>
            <a:ext cx="609600" cy="646113"/>
          </a:xfrm>
          <a:prstGeom prst="rect">
            <a:avLst/>
          </a:prstGeom>
          <a:noFill/>
          <a:ln w="9525">
            <a:noFill/>
            <a:miter lim="800000"/>
            <a:headEnd/>
            <a:tailEnd/>
          </a:ln>
        </p:spPr>
        <p:txBody>
          <a:bodyPr>
            <a:spAutoFit/>
          </a:bodyPr>
          <a:lstStyle/>
          <a:p>
            <a:r>
              <a:rPr lang="en-US" sz="3600"/>
              <a:t>=</a:t>
            </a:r>
          </a:p>
        </p:txBody>
      </p:sp>
      <p:sp>
        <p:nvSpPr>
          <p:cNvPr id="76" name="Oval 75"/>
          <p:cNvSpPr>
            <a:spLocks noChangeArrowheads="1"/>
          </p:cNvSpPr>
          <p:nvPr/>
        </p:nvSpPr>
        <p:spPr bwMode="auto">
          <a:xfrm>
            <a:off x="6705600" y="2667000"/>
            <a:ext cx="609600" cy="609600"/>
          </a:xfrm>
          <a:prstGeom prst="ellipse">
            <a:avLst/>
          </a:prstGeom>
          <a:noFill/>
          <a:ln w="9525">
            <a:solidFill>
              <a:schemeClr val="tx1"/>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sp>
        <p:nvSpPr>
          <p:cNvPr id="81" name="Oval 80"/>
          <p:cNvSpPr>
            <a:spLocks noChangeArrowheads="1"/>
          </p:cNvSpPr>
          <p:nvPr/>
        </p:nvSpPr>
        <p:spPr bwMode="auto">
          <a:xfrm>
            <a:off x="7772400" y="2667000"/>
            <a:ext cx="609600" cy="609600"/>
          </a:xfrm>
          <a:prstGeom prst="ellipse">
            <a:avLst/>
          </a:prstGeom>
          <a:noFill/>
          <a:ln w="9525">
            <a:solidFill>
              <a:schemeClr val="tx1"/>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sp>
        <p:nvSpPr>
          <p:cNvPr id="82" name="Oval 81"/>
          <p:cNvSpPr>
            <a:spLocks noChangeArrowheads="1"/>
          </p:cNvSpPr>
          <p:nvPr/>
        </p:nvSpPr>
        <p:spPr bwMode="auto">
          <a:xfrm>
            <a:off x="7772400" y="3733800"/>
            <a:ext cx="609600" cy="609600"/>
          </a:xfrm>
          <a:prstGeom prst="ellipse">
            <a:avLst/>
          </a:prstGeom>
          <a:noFill/>
          <a:ln w="9525">
            <a:solidFill>
              <a:schemeClr val="tx1"/>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sp>
        <p:nvSpPr>
          <p:cNvPr id="83" name="Oval 82"/>
          <p:cNvSpPr>
            <a:spLocks noChangeArrowheads="1"/>
          </p:cNvSpPr>
          <p:nvPr/>
        </p:nvSpPr>
        <p:spPr bwMode="auto">
          <a:xfrm>
            <a:off x="6705600" y="3733800"/>
            <a:ext cx="609600" cy="609600"/>
          </a:xfrm>
          <a:prstGeom prst="ellipse">
            <a:avLst/>
          </a:prstGeom>
          <a:noFill/>
          <a:ln w="9525">
            <a:solidFill>
              <a:schemeClr val="tx1"/>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cxnSp>
        <p:nvCxnSpPr>
          <p:cNvPr id="84" name="Straight Arrow Connector 83"/>
          <p:cNvCxnSpPr>
            <a:cxnSpLocks noChangeShapeType="1"/>
            <a:stCxn id="76" idx="6"/>
            <a:endCxn id="81" idx="2"/>
          </p:cNvCxnSpPr>
          <p:nvPr/>
        </p:nvCxnSpPr>
        <p:spPr bwMode="auto">
          <a:xfrm>
            <a:off x="7315200" y="2971800"/>
            <a:ext cx="457200" cy="1588"/>
          </a:xfrm>
          <a:prstGeom prst="straightConnector1">
            <a:avLst/>
          </a:prstGeom>
          <a:noFill/>
          <a:ln w="25400">
            <a:solidFill>
              <a:schemeClr val="tx1"/>
            </a:solidFill>
            <a:round/>
            <a:headEnd/>
            <a:tailEnd type="arrow" w="med" len="med"/>
          </a:ln>
          <a:effectLst>
            <a:outerShdw dist="20000" dir="5400000" rotWithShape="0">
              <a:srgbClr val="808080">
                <a:alpha val="37999"/>
              </a:srgbClr>
            </a:outerShdw>
          </a:effectLst>
        </p:spPr>
      </p:cxnSp>
      <p:cxnSp>
        <p:nvCxnSpPr>
          <p:cNvPr id="85" name="Straight Arrow Connector 84"/>
          <p:cNvCxnSpPr>
            <a:cxnSpLocks noChangeShapeType="1"/>
            <a:stCxn id="81" idx="4"/>
            <a:endCxn id="82" idx="0"/>
          </p:cNvCxnSpPr>
          <p:nvPr/>
        </p:nvCxnSpPr>
        <p:spPr bwMode="auto">
          <a:xfrm rot="5400000">
            <a:off x="7848601" y="3505200"/>
            <a:ext cx="457200" cy="3175"/>
          </a:xfrm>
          <a:prstGeom prst="straightConnector1">
            <a:avLst/>
          </a:prstGeom>
          <a:noFill/>
          <a:ln w="25400">
            <a:solidFill>
              <a:schemeClr val="tx1"/>
            </a:solidFill>
            <a:round/>
            <a:headEnd/>
            <a:tailEnd type="arrow" w="med" len="med"/>
          </a:ln>
          <a:effectLst>
            <a:outerShdw dist="20000" dir="5400000" rotWithShape="0">
              <a:srgbClr val="808080">
                <a:alpha val="37999"/>
              </a:srgbClr>
            </a:outerShdw>
          </a:effectLst>
        </p:spPr>
      </p:cxnSp>
      <p:sp>
        <p:nvSpPr>
          <p:cNvPr id="63515" name="TextBox 85"/>
          <p:cNvSpPr txBox="1">
            <a:spLocks noChangeArrowheads="1"/>
          </p:cNvSpPr>
          <p:nvPr/>
        </p:nvSpPr>
        <p:spPr bwMode="auto">
          <a:xfrm>
            <a:off x="6781800" y="4419600"/>
            <a:ext cx="1752600" cy="646113"/>
          </a:xfrm>
          <a:prstGeom prst="rect">
            <a:avLst/>
          </a:prstGeom>
          <a:noFill/>
          <a:ln w="9525">
            <a:noFill/>
            <a:miter lim="800000"/>
            <a:headEnd/>
            <a:tailEnd/>
          </a:ln>
        </p:spPr>
        <p:txBody>
          <a:bodyPr>
            <a:spAutoFit/>
          </a:bodyPr>
          <a:lstStyle/>
          <a:p>
            <a:r>
              <a:rPr lang="en-US"/>
              <a:t>Combined Architecture</a:t>
            </a:r>
          </a:p>
        </p:txBody>
      </p:sp>
      <p:cxnSp>
        <p:nvCxnSpPr>
          <p:cNvPr id="87" name="Straight Arrow Connector 86"/>
          <p:cNvCxnSpPr>
            <a:cxnSpLocks noChangeShapeType="1"/>
            <a:stCxn id="76" idx="4"/>
            <a:endCxn id="83" idx="0"/>
          </p:cNvCxnSpPr>
          <p:nvPr/>
        </p:nvCxnSpPr>
        <p:spPr bwMode="auto">
          <a:xfrm rot="5400000">
            <a:off x="6781801" y="3505200"/>
            <a:ext cx="457200" cy="3175"/>
          </a:xfrm>
          <a:prstGeom prst="straightConnector1">
            <a:avLst/>
          </a:prstGeom>
          <a:noFill/>
          <a:ln w="25400">
            <a:solidFill>
              <a:schemeClr val="tx1"/>
            </a:solidFill>
            <a:round/>
            <a:headEnd/>
            <a:tailEnd type="arrow" w="med" len="med"/>
          </a:ln>
          <a:effectLst>
            <a:outerShdw dist="20000" dir="5400000" rotWithShape="0">
              <a:srgbClr val="808080">
                <a:alpha val="37999"/>
              </a:srgbClr>
            </a:outerShdw>
          </a:effectLst>
        </p:spPr>
      </p:cxnSp>
      <p:cxnSp>
        <p:nvCxnSpPr>
          <p:cNvPr id="93" name="Straight Arrow Connector 92"/>
          <p:cNvCxnSpPr>
            <a:cxnSpLocks noChangeShapeType="1"/>
            <a:stCxn id="76" idx="5"/>
            <a:endCxn id="82" idx="1"/>
          </p:cNvCxnSpPr>
          <p:nvPr/>
        </p:nvCxnSpPr>
        <p:spPr bwMode="auto">
          <a:xfrm rot="16200000" flipH="1">
            <a:off x="7226300" y="3187700"/>
            <a:ext cx="635000" cy="635000"/>
          </a:xfrm>
          <a:prstGeom prst="straightConnector1">
            <a:avLst/>
          </a:prstGeom>
          <a:noFill/>
          <a:ln w="25400">
            <a:solidFill>
              <a:schemeClr val="tx1"/>
            </a:solidFill>
            <a:round/>
            <a:headEnd/>
            <a:tailEnd type="arrow" w="med" len="med"/>
          </a:ln>
          <a:effectLst>
            <a:outerShdw dist="20000" dir="5400000" rotWithShape="0">
              <a:srgbClr val="808080">
                <a:alpha val="37999"/>
              </a:srgbClr>
            </a:outerShdw>
          </a:effectLst>
        </p:spPr>
      </p:cxnSp>
      <p:sp>
        <p:nvSpPr>
          <p:cNvPr id="63518" name="TextBox 30"/>
          <p:cNvSpPr txBox="1">
            <a:spLocks noChangeArrowheads="1"/>
          </p:cNvSpPr>
          <p:nvPr/>
        </p:nvSpPr>
        <p:spPr bwMode="auto">
          <a:xfrm>
            <a:off x="2895600" y="1676400"/>
            <a:ext cx="3810000" cy="523875"/>
          </a:xfrm>
          <a:prstGeom prst="rect">
            <a:avLst/>
          </a:prstGeom>
          <a:noFill/>
          <a:ln w="9525">
            <a:noFill/>
            <a:miter lim="800000"/>
            <a:headEnd/>
            <a:tailEnd/>
          </a:ln>
        </p:spPr>
        <p:txBody>
          <a:bodyPr>
            <a:spAutoFit/>
          </a:bodyPr>
          <a:lstStyle/>
          <a:p>
            <a:r>
              <a:rPr lang="en-US" sz="2800"/>
              <a:t>Attribute Architectures</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itle 1"/>
          <p:cNvSpPr>
            <a:spLocks noGrp="1"/>
          </p:cNvSpPr>
          <p:nvPr>
            <p:ph type="title"/>
          </p:nvPr>
        </p:nvSpPr>
        <p:spPr/>
        <p:txBody>
          <a:bodyPr/>
          <a:lstStyle/>
          <a:p>
            <a:r>
              <a:rPr lang="en-US" sz="3200" smtClean="0"/>
              <a:t>Assembling the Reasoning Frameworks (cont’d)</a:t>
            </a:r>
          </a:p>
        </p:txBody>
      </p:sp>
      <p:sp>
        <p:nvSpPr>
          <p:cNvPr id="3078" name="Content Placeholder 2"/>
          <p:cNvSpPr>
            <a:spLocks noGrp="1"/>
          </p:cNvSpPr>
          <p:nvPr>
            <p:ph idx="1"/>
          </p:nvPr>
        </p:nvSpPr>
        <p:spPr>
          <a:xfrm>
            <a:off x="457200" y="1828800"/>
            <a:ext cx="8229600" cy="4525963"/>
          </a:xfrm>
        </p:spPr>
        <p:txBody>
          <a:bodyPr/>
          <a:lstStyle/>
          <a:p>
            <a:r>
              <a:rPr lang="en-US" smtClean="0"/>
              <a:t>Attribute architecture consists of a finite set of responsibilities</a:t>
            </a:r>
          </a:p>
          <a:p>
            <a:pPr lvl="1">
              <a:buFont typeface="Arial" charset="0"/>
              <a:buNone/>
            </a:pPr>
            <a:endParaRPr lang="en-US" smtClean="0"/>
          </a:p>
          <a:p>
            <a:r>
              <a:rPr lang="en-US" smtClean="0"/>
              <a:t>And connections among the responsibilities</a:t>
            </a:r>
          </a:p>
          <a:p>
            <a:pPr>
              <a:buFont typeface="Arial" charset="0"/>
              <a:buNone/>
            </a:pPr>
            <a:endParaRPr lang="en-US" smtClean="0"/>
          </a:p>
          <a:p>
            <a:pPr>
              <a:buFont typeface="Arial" charset="0"/>
              <a:buNone/>
            </a:pPr>
            <a:endParaRPr lang="en-US" smtClean="0"/>
          </a:p>
          <a:p>
            <a:r>
              <a:rPr lang="en-US" smtClean="0"/>
              <a:t>Connection found in an attribute architecture for reliability are expressed as the following:</a:t>
            </a:r>
          </a:p>
          <a:p>
            <a:endParaRPr lang="en-US" smtClean="0"/>
          </a:p>
        </p:txBody>
      </p:sp>
      <p:sp>
        <p:nvSpPr>
          <p:cNvPr id="3079" name="Slide Number Placeholder 3"/>
          <p:cNvSpPr>
            <a:spLocks noGrp="1"/>
          </p:cNvSpPr>
          <p:nvPr>
            <p:ph type="sldNum" sz="quarter" idx="12"/>
          </p:nvPr>
        </p:nvSpPr>
        <p:spPr bwMode="auto">
          <a:noFill/>
          <a:ln>
            <a:miter lim="800000"/>
            <a:headEnd/>
            <a:tailEnd/>
          </a:ln>
        </p:spPr>
        <p:txBody>
          <a:bodyPr/>
          <a:lstStyle/>
          <a:p>
            <a:fld id="{B271D7F1-DB94-4A64-A2E2-7BC05F97A8D0}" type="slidenum">
              <a:rPr lang="en-US"/>
              <a:pPr/>
              <a:t>34</a:t>
            </a:fld>
            <a:endParaRPr lang="en-US"/>
          </a:p>
        </p:txBody>
      </p:sp>
      <p:graphicFrame>
        <p:nvGraphicFramePr>
          <p:cNvPr id="3074" name="Object 2"/>
          <p:cNvGraphicFramePr>
            <a:graphicFrameLocks noChangeAspect="1"/>
          </p:cNvGraphicFramePr>
          <p:nvPr/>
        </p:nvGraphicFramePr>
        <p:xfrm>
          <a:off x="2743200" y="2951163"/>
          <a:ext cx="3581400" cy="630237"/>
        </p:xfrm>
        <a:graphic>
          <a:graphicData uri="http://schemas.openxmlformats.org/presentationml/2006/ole">
            <p:oleObj spid="_x0000_s8194" name="Equation" r:id="rId4" imgW="1155700" imgH="203200" progId="">
              <p:embed/>
            </p:oleObj>
          </a:graphicData>
        </a:graphic>
      </p:graphicFrame>
      <p:graphicFrame>
        <p:nvGraphicFramePr>
          <p:cNvPr id="3075" name="Object 3"/>
          <p:cNvGraphicFramePr>
            <a:graphicFrameLocks noChangeAspect="1"/>
          </p:cNvGraphicFramePr>
          <p:nvPr/>
        </p:nvGraphicFramePr>
        <p:xfrm>
          <a:off x="2667000" y="4343400"/>
          <a:ext cx="4191000" cy="665163"/>
        </p:xfrm>
        <a:graphic>
          <a:graphicData uri="http://schemas.openxmlformats.org/presentationml/2006/ole">
            <p:oleObj spid="_x0000_s8195" name="Equation" r:id="rId5" imgW="1358900" imgH="215900" progId="">
              <p:embed/>
            </p:oleObj>
          </a:graphicData>
        </a:graphic>
      </p:graphicFrame>
      <p:graphicFrame>
        <p:nvGraphicFramePr>
          <p:cNvPr id="3076" name="Object 4"/>
          <p:cNvGraphicFramePr>
            <a:graphicFrameLocks noChangeAspect="1"/>
          </p:cNvGraphicFramePr>
          <p:nvPr/>
        </p:nvGraphicFramePr>
        <p:xfrm>
          <a:off x="2762250" y="6096000"/>
          <a:ext cx="4271963" cy="704850"/>
        </p:xfrm>
        <a:graphic>
          <a:graphicData uri="http://schemas.openxmlformats.org/presentationml/2006/ole">
            <p:oleObj spid="_x0000_s8196" name="Equation" r:id="rId6" imgW="1384300" imgH="228600" progId="">
              <p:embed/>
            </p:oleObj>
          </a:graphicData>
        </a:graphic>
      </p:graphicFrame>
      <p:sp>
        <p:nvSpPr>
          <p:cNvPr id="3080" name="TextBox 7"/>
          <p:cNvSpPr txBox="1">
            <a:spLocks noChangeArrowheads="1"/>
          </p:cNvSpPr>
          <p:nvPr/>
        </p:nvSpPr>
        <p:spPr bwMode="auto">
          <a:xfrm>
            <a:off x="3962400" y="1295400"/>
            <a:ext cx="2133600" cy="554038"/>
          </a:xfrm>
          <a:prstGeom prst="rect">
            <a:avLst/>
          </a:prstGeom>
          <a:noFill/>
          <a:ln w="9525">
            <a:noFill/>
            <a:miter lim="800000"/>
            <a:headEnd/>
            <a:tailEnd/>
          </a:ln>
        </p:spPr>
        <p:txBody>
          <a:bodyPr>
            <a:spAutoFit/>
          </a:bodyPr>
          <a:lstStyle/>
          <a:p>
            <a:r>
              <a:rPr lang="en-US" sz="3000"/>
              <a:t>Symbolism</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Title 1"/>
          <p:cNvSpPr>
            <a:spLocks noGrp="1"/>
          </p:cNvSpPr>
          <p:nvPr>
            <p:ph type="title"/>
          </p:nvPr>
        </p:nvSpPr>
        <p:spPr/>
        <p:txBody>
          <a:bodyPr/>
          <a:lstStyle/>
          <a:p>
            <a:r>
              <a:rPr lang="en-US" sz="3200" smtClean="0"/>
              <a:t>Assembling the Reasoning Frameworks (cont’d)</a:t>
            </a:r>
          </a:p>
        </p:txBody>
      </p:sp>
      <p:sp>
        <p:nvSpPr>
          <p:cNvPr id="4104" name="Content Placeholder 2"/>
          <p:cNvSpPr>
            <a:spLocks noGrp="1"/>
          </p:cNvSpPr>
          <p:nvPr>
            <p:ph idx="1"/>
          </p:nvPr>
        </p:nvSpPr>
        <p:spPr>
          <a:xfrm>
            <a:off x="457200" y="1874838"/>
            <a:ext cx="8229600" cy="4525962"/>
          </a:xfrm>
        </p:spPr>
        <p:txBody>
          <a:bodyPr/>
          <a:lstStyle/>
          <a:p>
            <a:r>
              <a:rPr lang="en-US" smtClean="0"/>
              <a:t>Attribute architectures for reliability can be expressed in the following</a:t>
            </a:r>
          </a:p>
          <a:p>
            <a:endParaRPr lang="en-US" smtClean="0"/>
          </a:p>
          <a:p>
            <a:endParaRPr lang="en-US" smtClean="0"/>
          </a:p>
          <a:p>
            <a:r>
              <a:rPr lang="en-US" smtClean="0"/>
              <a:t>The goal is to derive an aggregate architecture</a:t>
            </a:r>
          </a:p>
          <a:p>
            <a:endParaRPr lang="en-US" smtClean="0"/>
          </a:p>
          <a:p>
            <a:r>
              <a:rPr lang="en-US" smtClean="0"/>
              <a:t>A composition operator is required </a:t>
            </a:r>
          </a:p>
        </p:txBody>
      </p:sp>
      <p:sp>
        <p:nvSpPr>
          <p:cNvPr id="4105" name="Slide Number Placeholder 3"/>
          <p:cNvSpPr>
            <a:spLocks noGrp="1"/>
          </p:cNvSpPr>
          <p:nvPr>
            <p:ph type="sldNum" sz="quarter" idx="12"/>
          </p:nvPr>
        </p:nvSpPr>
        <p:spPr bwMode="auto">
          <a:noFill/>
          <a:ln>
            <a:miter lim="800000"/>
            <a:headEnd/>
            <a:tailEnd/>
          </a:ln>
        </p:spPr>
        <p:txBody>
          <a:bodyPr/>
          <a:lstStyle/>
          <a:p>
            <a:fld id="{0E171A6C-C7E9-4F34-B2E3-BE2322BCE377}" type="slidenum">
              <a:rPr lang="en-US"/>
              <a:pPr/>
              <a:t>35</a:t>
            </a:fld>
            <a:endParaRPr lang="en-US"/>
          </a:p>
        </p:txBody>
      </p:sp>
      <p:graphicFrame>
        <p:nvGraphicFramePr>
          <p:cNvPr id="4098" name="Object 2"/>
          <p:cNvGraphicFramePr>
            <a:graphicFrameLocks noChangeAspect="1"/>
          </p:cNvGraphicFramePr>
          <p:nvPr/>
        </p:nvGraphicFramePr>
        <p:xfrm>
          <a:off x="1066800" y="3200400"/>
          <a:ext cx="2636838" cy="630238"/>
        </p:xfrm>
        <a:graphic>
          <a:graphicData uri="http://schemas.openxmlformats.org/presentationml/2006/ole">
            <p:oleObj spid="_x0000_s9218" name="Equation" r:id="rId4" imgW="850900" imgH="203200" progId="">
              <p:embed/>
            </p:oleObj>
          </a:graphicData>
        </a:graphic>
      </p:graphicFrame>
      <p:graphicFrame>
        <p:nvGraphicFramePr>
          <p:cNvPr id="4099" name="Object 3"/>
          <p:cNvGraphicFramePr>
            <a:graphicFrameLocks noChangeAspect="1"/>
          </p:cNvGraphicFramePr>
          <p:nvPr/>
        </p:nvGraphicFramePr>
        <p:xfrm>
          <a:off x="3581400" y="4724400"/>
          <a:ext cx="2195513" cy="587375"/>
        </p:xfrm>
        <a:graphic>
          <a:graphicData uri="http://schemas.openxmlformats.org/presentationml/2006/ole">
            <p:oleObj spid="_x0000_s9219" name="Equation" r:id="rId5" imgW="711200" imgH="190500" progId="">
              <p:embed/>
            </p:oleObj>
          </a:graphicData>
        </a:graphic>
      </p:graphicFrame>
      <p:sp>
        <p:nvSpPr>
          <p:cNvPr id="4106" name="TextBox 8"/>
          <p:cNvSpPr txBox="1">
            <a:spLocks noChangeArrowheads="1"/>
          </p:cNvSpPr>
          <p:nvPr/>
        </p:nvSpPr>
        <p:spPr bwMode="auto">
          <a:xfrm>
            <a:off x="3733800" y="3352800"/>
            <a:ext cx="914400" cy="400050"/>
          </a:xfrm>
          <a:prstGeom prst="rect">
            <a:avLst/>
          </a:prstGeom>
          <a:noFill/>
          <a:ln w="9525">
            <a:noFill/>
            <a:miter lim="800000"/>
            <a:headEnd/>
            <a:tailEnd/>
          </a:ln>
        </p:spPr>
        <p:txBody>
          <a:bodyPr>
            <a:spAutoFit/>
          </a:bodyPr>
          <a:lstStyle/>
          <a:p>
            <a:r>
              <a:rPr lang="en-US" sz="2000"/>
              <a:t>where</a:t>
            </a:r>
          </a:p>
        </p:txBody>
      </p:sp>
      <p:graphicFrame>
        <p:nvGraphicFramePr>
          <p:cNvPr id="4100" name="Object 4"/>
          <p:cNvGraphicFramePr>
            <a:graphicFrameLocks noChangeAspect="1"/>
          </p:cNvGraphicFramePr>
          <p:nvPr/>
        </p:nvGraphicFramePr>
        <p:xfrm>
          <a:off x="4724400" y="3200400"/>
          <a:ext cx="1495425" cy="630238"/>
        </p:xfrm>
        <a:graphic>
          <a:graphicData uri="http://schemas.openxmlformats.org/presentationml/2006/ole">
            <p:oleObj spid="_x0000_s9220" name="Equation" r:id="rId6" imgW="482600" imgH="203200" progId="">
              <p:embed/>
            </p:oleObj>
          </a:graphicData>
        </a:graphic>
      </p:graphicFrame>
      <p:sp>
        <p:nvSpPr>
          <p:cNvPr id="4107" name="TextBox 10"/>
          <p:cNvSpPr txBox="1">
            <a:spLocks noChangeArrowheads="1"/>
          </p:cNvSpPr>
          <p:nvPr/>
        </p:nvSpPr>
        <p:spPr bwMode="auto">
          <a:xfrm>
            <a:off x="6248400" y="3276600"/>
            <a:ext cx="914400" cy="400050"/>
          </a:xfrm>
          <a:prstGeom prst="rect">
            <a:avLst/>
          </a:prstGeom>
          <a:noFill/>
          <a:ln w="9525">
            <a:noFill/>
            <a:miter lim="800000"/>
            <a:headEnd/>
            <a:tailEnd/>
          </a:ln>
        </p:spPr>
        <p:txBody>
          <a:bodyPr>
            <a:spAutoFit/>
          </a:bodyPr>
          <a:lstStyle/>
          <a:p>
            <a:r>
              <a:rPr lang="en-US" sz="2000"/>
              <a:t>and</a:t>
            </a:r>
          </a:p>
        </p:txBody>
      </p:sp>
      <p:graphicFrame>
        <p:nvGraphicFramePr>
          <p:cNvPr id="4101" name="Object 5"/>
          <p:cNvGraphicFramePr>
            <a:graphicFrameLocks noChangeAspect="1"/>
          </p:cNvGraphicFramePr>
          <p:nvPr/>
        </p:nvGraphicFramePr>
        <p:xfrm>
          <a:off x="6858000" y="3200400"/>
          <a:ext cx="1535113" cy="630238"/>
        </p:xfrm>
        <a:graphic>
          <a:graphicData uri="http://schemas.openxmlformats.org/presentationml/2006/ole">
            <p:oleObj spid="_x0000_s9221" name="Equation" r:id="rId7" imgW="495300" imgH="203200" progId="">
              <p:embed/>
            </p:oleObj>
          </a:graphicData>
        </a:graphic>
      </p:graphicFrame>
      <p:graphicFrame>
        <p:nvGraphicFramePr>
          <p:cNvPr id="4102" name="Object 6"/>
          <p:cNvGraphicFramePr>
            <a:graphicFrameLocks noChangeAspect="1"/>
          </p:cNvGraphicFramePr>
          <p:nvPr/>
        </p:nvGraphicFramePr>
        <p:xfrm>
          <a:off x="1600200" y="5867400"/>
          <a:ext cx="6076950" cy="625475"/>
        </p:xfrm>
        <a:graphic>
          <a:graphicData uri="http://schemas.openxmlformats.org/presentationml/2006/ole">
            <p:oleObj spid="_x0000_s9222" name="Equation" r:id="rId8" imgW="1968500" imgH="203200" progId="">
              <p:embed/>
            </p:oleObj>
          </a:graphicData>
        </a:graphic>
      </p:graphicFrame>
      <p:sp>
        <p:nvSpPr>
          <p:cNvPr id="4108" name="TextBox 11"/>
          <p:cNvSpPr txBox="1">
            <a:spLocks noChangeArrowheads="1"/>
          </p:cNvSpPr>
          <p:nvPr/>
        </p:nvSpPr>
        <p:spPr bwMode="auto">
          <a:xfrm>
            <a:off x="3962400" y="1295400"/>
            <a:ext cx="2133600" cy="554038"/>
          </a:xfrm>
          <a:prstGeom prst="rect">
            <a:avLst/>
          </a:prstGeom>
          <a:noFill/>
          <a:ln w="9525">
            <a:noFill/>
            <a:miter lim="800000"/>
            <a:headEnd/>
            <a:tailEnd/>
          </a:ln>
        </p:spPr>
        <p:txBody>
          <a:bodyPr>
            <a:spAutoFit/>
          </a:bodyPr>
          <a:lstStyle/>
          <a:p>
            <a:r>
              <a:rPr lang="en-US" sz="3000"/>
              <a:t>Symbolism</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2"/>
          <p:cNvSpPr>
            <a:spLocks noGrp="1" noChangeArrowheads="1"/>
          </p:cNvSpPr>
          <p:nvPr>
            <p:ph type="title"/>
          </p:nvPr>
        </p:nvSpPr>
        <p:spPr/>
        <p:txBody>
          <a:bodyPr/>
          <a:lstStyle/>
          <a:p>
            <a:pPr eaLnBrk="1" hangingPunct="1"/>
            <a:r>
              <a:rPr lang="en-US" sz="3200" smtClean="0"/>
              <a:t>Assembling the Reasoning Frameworks (cont’d)</a:t>
            </a:r>
          </a:p>
        </p:txBody>
      </p:sp>
      <p:sp>
        <p:nvSpPr>
          <p:cNvPr id="5128" name="Slide Number Placeholder 11"/>
          <p:cNvSpPr>
            <a:spLocks noGrp="1"/>
          </p:cNvSpPr>
          <p:nvPr>
            <p:ph type="sldNum" sz="quarter" idx="12"/>
          </p:nvPr>
        </p:nvSpPr>
        <p:spPr bwMode="auto">
          <a:xfrm>
            <a:off x="6553200" y="6324600"/>
            <a:ext cx="2133600" cy="365125"/>
          </a:xfrm>
          <a:noFill/>
          <a:ln>
            <a:miter lim="800000"/>
            <a:headEnd/>
            <a:tailEnd/>
          </a:ln>
        </p:spPr>
        <p:txBody>
          <a:bodyPr/>
          <a:lstStyle/>
          <a:p>
            <a:fld id="{9C05BABF-1D93-4FE2-BF95-0C1F53F83AE5}" type="slidenum">
              <a:rPr lang="en-US"/>
              <a:pPr/>
              <a:t>36</a:t>
            </a:fld>
            <a:endParaRPr lang="en-US"/>
          </a:p>
        </p:txBody>
      </p:sp>
      <p:graphicFrame>
        <p:nvGraphicFramePr>
          <p:cNvPr id="7" name="Table 6"/>
          <p:cNvGraphicFramePr>
            <a:graphicFrameLocks noGrp="1"/>
          </p:cNvGraphicFramePr>
          <p:nvPr/>
        </p:nvGraphicFramePr>
        <p:xfrm>
          <a:off x="990600" y="1905000"/>
          <a:ext cx="7162800" cy="3962400"/>
        </p:xfrm>
        <a:graphic>
          <a:graphicData uri="http://schemas.openxmlformats.org/drawingml/2006/table">
            <a:tbl>
              <a:tblPr/>
              <a:tblGrid>
                <a:gridCol w="1790700"/>
                <a:gridCol w="1943100"/>
                <a:gridCol w="1638300"/>
                <a:gridCol w="1790700"/>
              </a:tblGrid>
              <a:tr h="793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charset="0"/>
                          <a:ea typeface="ＭＳ Ｐゴシック" charset="-128"/>
                        </a:rPr>
                        <a:t>Quality Attribute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charset="0"/>
                          <a:ea typeface="ＭＳ Ｐゴシック" charset="-128"/>
                        </a:rPr>
                        <a:t>Related Parameters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charset="0"/>
                          <a:ea typeface="ＭＳ Ｐゴシック" charset="-128"/>
                        </a:rPr>
                        <a:t>Connector Type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charset="0"/>
                          <a:ea typeface="ＭＳ Ｐゴシック" charset="-128"/>
                        </a:rPr>
                        <a:t>Symbolism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60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Reliability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Defect Density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Control Flow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60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Availability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MTTR &amp; MTBF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Control Flow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749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Confidentiality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Authorization Level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Data Flow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749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Integrity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Authorization Level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Data Flow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749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Maintainability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Man hour per KLOC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Dependency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5166" name="TextBox 7"/>
          <p:cNvSpPr txBox="1">
            <a:spLocks noChangeArrowheads="1"/>
          </p:cNvSpPr>
          <p:nvPr/>
        </p:nvSpPr>
        <p:spPr bwMode="auto">
          <a:xfrm>
            <a:off x="990600" y="4287838"/>
            <a:ext cx="7848600" cy="400050"/>
          </a:xfrm>
          <a:prstGeom prst="rect">
            <a:avLst/>
          </a:prstGeom>
          <a:noFill/>
          <a:ln w="9525">
            <a:noFill/>
            <a:miter lim="800000"/>
            <a:headEnd/>
            <a:tailEnd/>
          </a:ln>
        </p:spPr>
        <p:txBody>
          <a:bodyPr>
            <a:spAutoFit/>
          </a:bodyPr>
          <a:lstStyle/>
          <a:p>
            <a:pPr>
              <a:buFont typeface="Arial" charset="0"/>
              <a:buChar char="•"/>
            </a:pPr>
            <a:r>
              <a:rPr lang="en-US" sz="2000"/>
              <a:t> </a:t>
            </a:r>
          </a:p>
        </p:txBody>
      </p:sp>
      <p:graphicFrame>
        <p:nvGraphicFramePr>
          <p:cNvPr id="5122" name="Object 2"/>
          <p:cNvGraphicFramePr>
            <a:graphicFrameLocks noChangeAspect="1"/>
          </p:cNvGraphicFramePr>
          <p:nvPr/>
        </p:nvGraphicFramePr>
        <p:xfrm>
          <a:off x="6858000" y="2743200"/>
          <a:ext cx="609600" cy="438150"/>
        </p:xfrm>
        <a:graphic>
          <a:graphicData uri="http://schemas.openxmlformats.org/presentationml/2006/ole">
            <p:oleObj spid="_x0000_s10242" name="Equation" r:id="rId4" imgW="317500" imgH="228600" progId="">
              <p:embed/>
            </p:oleObj>
          </a:graphicData>
        </a:graphic>
      </p:graphicFrame>
      <p:graphicFrame>
        <p:nvGraphicFramePr>
          <p:cNvPr id="5123" name="Object 3"/>
          <p:cNvGraphicFramePr>
            <a:graphicFrameLocks noChangeAspect="1"/>
          </p:cNvGraphicFramePr>
          <p:nvPr/>
        </p:nvGraphicFramePr>
        <p:xfrm>
          <a:off x="6834188" y="3733800"/>
          <a:ext cx="633412" cy="438150"/>
        </p:xfrm>
        <a:graphic>
          <a:graphicData uri="http://schemas.openxmlformats.org/presentationml/2006/ole">
            <p:oleObj spid="_x0000_s10243" name="Equation" r:id="rId5" imgW="330200" imgH="228600" progId="">
              <p:embed/>
            </p:oleObj>
          </a:graphicData>
        </a:graphic>
      </p:graphicFrame>
      <p:graphicFrame>
        <p:nvGraphicFramePr>
          <p:cNvPr id="5124" name="Object 4"/>
          <p:cNvGraphicFramePr>
            <a:graphicFrameLocks noChangeAspect="1"/>
          </p:cNvGraphicFramePr>
          <p:nvPr/>
        </p:nvGraphicFramePr>
        <p:xfrm>
          <a:off x="6805613" y="5257800"/>
          <a:ext cx="585787" cy="438150"/>
        </p:xfrm>
        <a:graphic>
          <a:graphicData uri="http://schemas.openxmlformats.org/presentationml/2006/ole">
            <p:oleObj spid="_x0000_s10244" name="Equation" r:id="rId6" imgW="304800" imgH="228600" progId="">
              <p:embed/>
            </p:oleObj>
          </a:graphicData>
        </a:graphic>
      </p:graphicFrame>
      <p:sp>
        <p:nvSpPr>
          <p:cNvPr id="5167" name="TextBox 8"/>
          <p:cNvSpPr txBox="1">
            <a:spLocks noChangeArrowheads="1"/>
          </p:cNvSpPr>
          <p:nvPr/>
        </p:nvSpPr>
        <p:spPr bwMode="auto">
          <a:xfrm>
            <a:off x="3200400" y="1274763"/>
            <a:ext cx="3124200" cy="554037"/>
          </a:xfrm>
          <a:prstGeom prst="rect">
            <a:avLst/>
          </a:prstGeom>
          <a:noFill/>
          <a:ln w="9525">
            <a:noFill/>
            <a:miter lim="800000"/>
            <a:headEnd/>
            <a:tailEnd/>
          </a:ln>
        </p:spPr>
        <p:txBody>
          <a:bodyPr>
            <a:spAutoFit/>
          </a:bodyPr>
          <a:lstStyle/>
          <a:p>
            <a:r>
              <a:rPr lang="en-US" sz="3000"/>
              <a:t>Connector Types</a:t>
            </a:r>
          </a:p>
        </p:txBody>
      </p:sp>
      <p:graphicFrame>
        <p:nvGraphicFramePr>
          <p:cNvPr id="5125" name="Object 39"/>
          <p:cNvGraphicFramePr>
            <a:graphicFrameLocks noChangeAspect="1"/>
          </p:cNvGraphicFramePr>
          <p:nvPr/>
        </p:nvGraphicFramePr>
        <p:xfrm>
          <a:off x="6858000" y="3200400"/>
          <a:ext cx="609600" cy="438150"/>
        </p:xfrm>
        <a:graphic>
          <a:graphicData uri="http://schemas.openxmlformats.org/presentationml/2006/ole">
            <p:oleObj spid="_x0000_s10245" name="Equation" r:id="rId7" imgW="317500" imgH="228600" progId="">
              <p:embed/>
            </p:oleObj>
          </a:graphicData>
        </a:graphic>
      </p:graphicFrame>
      <p:graphicFrame>
        <p:nvGraphicFramePr>
          <p:cNvPr id="5126" name="Object 40"/>
          <p:cNvGraphicFramePr>
            <a:graphicFrameLocks noChangeAspect="1"/>
          </p:cNvGraphicFramePr>
          <p:nvPr/>
        </p:nvGraphicFramePr>
        <p:xfrm>
          <a:off x="6858000" y="4495800"/>
          <a:ext cx="633413" cy="438150"/>
        </p:xfrm>
        <a:graphic>
          <a:graphicData uri="http://schemas.openxmlformats.org/presentationml/2006/ole">
            <p:oleObj spid="_x0000_s10246" name="Equation" r:id="rId8" imgW="330200" imgH="228600" progId="">
              <p:embed/>
            </p:oleObj>
          </a:graphicData>
        </a:graphic>
      </p:graphicFrame>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itle 1"/>
          <p:cNvSpPr>
            <a:spLocks noGrp="1"/>
          </p:cNvSpPr>
          <p:nvPr>
            <p:ph type="title"/>
          </p:nvPr>
        </p:nvSpPr>
        <p:spPr/>
        <p:txBody>
          <a:bodyPr/>
          <a:lstStyle/>
          <a:p>
            <a:r>
              <a:rPr lang="en-US" sz="3200" smtClean="0"/>
              <a:t>Assembling the Reasoning Frameworks (cont’d)</a:t>
            </a:r>
          </a:p>
        </p:txBody>
      </p:sp>
      <p:sp>
        <p:nvSpPr>
          <p:cNvPr id="9222" name="Content Placeholder 2"/>
          <p:cNvSpPr>
            <a:spLocks noGrp="1"/>
          </p:cNvSpPr>
          <p:nvPr>
            <p:ph idx="1"/>
          </p:nvPr>
        </p:nvSpPr>
        <p:spPr>
          <a:xfrm>
            <a:off x="457200" y="2133600"/>
            <a:ext cx="8229600" cy="4525963"/>
          </a:xfrm>
        </p:spPr>
        <p:txBody>
          <a:bodyPr/>
          <a:lstStyle/>
          <a:p>
            <a:r>
              <a:rPr lang="en-US" smtClean="0"/>
              <a:t> </a:t>
            </a:r>
          </a:p>
          <a:p>
            <a:pPr lvl="1"/>
            <a:r>
              <a:rPr lang="en-US" smtClean="0"/>
              <a:t>Parent is a delegate for the child responsibility</a:t>
            </a:r>
          </a:p>
          <a:p>
            <a:r>
              <a:rPr lang="en-US" smtClean="0"/>
              <a:t> </a:t>
            </a:r>
          </a:p>
          <a:p>
            <a:pPr lvl="1"/>
            <a:r>
              <a:rPr lang="en-US" smtClean="0"/>
              <a:t>Parent is an observer and the child responsibility is a subject</a:t>
            </a:r>
          </a:p>
          <a:p>
            <a:r>
              <a:rPr lang="en-US" smtClean="0"/>
              <a:t>     </a:t>
            </a:r>
          </a:p>
          <a:p>
            <a:pPr lvl="1"/>
            <a:r>
              <a:rPr lang="en-US" smtClean="0"/>
              <a:t>Mirrors </a:t>
            </a:r>
            <a:r>
              <a:rPr lang="en-US" b="1" smtClean="0"/>
              <a:t>template method pattern </a:t>
            </a:r>
            <a:r>
              <a:rPr lang="en-US" smtClean="0"/>
              <a:t>where parent is a template and the child is the implementation</a:t>
            </a:r>
          </a:p>
        </p:txBody>
      </p:sp>
      <p:sp>
        <p:nvSpPr>
          <p:cNvPr id="9223" name="Slide Number Placeholder 3"/>
          <p:cNvSpPr>
            <a:spLocks noGrp="1"/>
          </p:cNvSpPr>
          <p:nvPr>
            <p:ph type="sldNum" sz="quarter" idx="12"/>
          </p:nvPr>
        </p:nvSpPr>
        <p:spPr bwMode="auto">
          <a:xfrm>
            <a:off x="6553200" y="6416675"/>
            <a:ext cx="2133600" cy="365125"/>
          </a:xfrm>
          <a:noFill/>
          <a:ln>
            <a:miter lim="800000"/>
            <a:headEnd/>
            <a:tailEnd/>
          </a:ln>
        </p:spPr>
        <p:txBody>
          <a:bodyPr/>
          <a:lstStyle/>
          <a:p>
            <a:fld id="{D9BACFBC-549E-4DC1-A4AA-BE3CFF9CB5A9}" type="slidenum">
              <a:rPr lang="en-US"/>
              <a:pPr/>
              <a:t>37</a:t>
            </a:fld>
            <a:endParaRPr lang="en-US"/>
          </a:p>
        </p:txBody>
      </p:sp>
      <p:graphicFrame>
        <p:nvGraphicFramePr>
          <p:cNvPr id="9218" name="Object 2"/>
          <p:cNvGraphicFramePr>
            <a:graphicFrameLocks noChangeAspect="1"/>
          </p:cNvGraphicFramePr>
          <p:nvPr/>
        </p:nvGraphicFramePr>
        <p:xfrm>
          <a:off x="914400" y="2209800"/>
          <a:ext cx="3886200" cy="573088"/>
        </p:xfrm>
        <a:graphic>
          <a:graphicData uri="http://schemas.openxmlformats.org/presentationml/2006/ole">
            <p:oleObj spid="_x0000_s11266" name="Equation" r:id="rId4" imgW="1549400" imgH="228600" progId="">
              <p:embed/>
            </p:oleObj>
          </a:graphicData>
        </a:graphic>
      </p:graphicFrame>
      <p:graphicFrame>
        <p:nvGraphicFramePr>
          <p:cNvPr id="9219" name="Object 3"/>
          <p:cNvGraphicFramePr>
            <a:graphicFrameLocks noChangeAspect="1"/>
          </p:cNvGraphicFramePr>
          <p:nvPr/>
        </p:nvGraphicFramePr>
        <p:xfrm>
          <a:off x="914400" y="3276600"/>
          <a:ext cx="3886200" cy="573088"/>
        </p:xfrm>
        <a:graphic>
          <a:graphicData uri="http://schemas.openxmlformats.org/presentationml/2006/ole">
            <p:oleObj spid="_x0000_s11267" name="Equation" r:id="rId5" imgW="1549400" imgH="228600" progId="">
              <p:embed/>
            </p:oleObj>
          </a:graphicData>
        </a:graphic>
      </p:graphicFrame>
      <p:graphicFrame>
        <p:nvGraphicFramePr>
          <p:cNvPr id="9220" name="Object 4"/>
          <p:cNvGraphicFramePr>
            <a:graphicFrameLocks noChangeAspect="1"/>
          </p:cNvGraphicFramePr>
          <p:nvPr/>
        </p:nvGraphicFramePr>
        <p:xfrm>
          <a:off x="914400" y="4800600"/>
          <a:ext cx="3313113" cy="573088"/>
        </p:xfrm>
        <a:graphic>
          <a:graphicData uri="http://schemas.openxmlformats.org/presentationml/2006/ole">
            <p:oleObj spid="_x0000_s11268" name="Equation" r:id="rId6" imgW="1320800" imgH="228600" progId="">
              <p:embed/>
            </p:oleObj>
          </a:graphicData>
        </a:graphic>
      </p:graphicFrame>
      <p:sp>
        <p:nvSpPr>
          <p:cNvPr id="9224" name="TextBox 7"/>
          <p:cNvSpPr txBox="1">
            <a:spLocks noChangeArrowheads="1"/>
          </p:cNvSpPr>
          <p:nvPr/>
        </p:nvSpPr>
        <p:spPr bwMode="auto">
          <a:xfrm>
            <a:off x="3505200" y="1427163"/>
            <a:ext cx="2286000" cy="554037"/>
          </a:xfrm>
          <a:prstGeom prst="rect">
            <a:avLst/>
          </a:prstGeom>
          <a:noFill/>
          <a:ln w="9525">
            <a:noFill/>
            <a:miter lim="800000"/>
            <a:headEnd/>
            <a:tailEnd/>
          </a:ln>
        </p:spPr>
        <p:txBody>
          <a:bodyPr>
            <a:spAutoFit/>
          </a:bodyPr>
          <a:lstStyle/>
          <a:p>
            <a:r>
              <a:rPr lang="en-US" sz="3000"/>
              <a:t>Observation</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itle 1"/>
          <p:cNvSpPr>
            <a:spLocks noGrp="1"/>
          </p:cNvSpPr>
          <p:nvPr>
            <p:ph type="title"/>
          </p:nvPr>
        </p:nvSpPr>
        <p:spPr/>
        <p:txBody>
          <a:bodyPr/>
          <a:lstStyle/>
          <a:p>
            <a:r>
              <a:rPr lang="en-US" sz="3200" smtClean="0"/>
              <a:t>Assembling the Reasoning Frameworks (cont’d)</a:t>
            </a:r>
          </a:p>
        </p:txBody>
      </p:sp>
      <p:sp>
        <p:nvSpPr>
          <p:cNvPr id="10246" name="Content Placeholder 2"/>
          <p:cNvSpPr>
            <a:spLocks noGrp="1"/>
          </p:cNvSpPr>
          <p:nvPr>
            <p:ph idx="1"/>
          </p:nvPr>
        </p:nvSpPr>
        <p:spPr>
          <a:xfrm>
            <a:off x="457200" y="1828800"/>
            <a:ext cx="8229600" cy="4525963"/>
          </a:xfrm>
        </p:spPr>
        <p:txBody>
          <a:bodyPr/>
          <a:lstStyle/>
          <a:p>
            <a:r>
              <a:rPr lang="en-US" smtClean="0"/>
              <a:t> </a:t>
            </a:r>
          </a:p>
          <a:p>
            <a:pPr lvl="1"/>
            <a:r>
              <a:rPr lang="en-US" smtClean="0"/>
              <a:t>Same as binding with control but instead of control, data is sent to the parent</a:t>
            </a:r>
          </a:p>
          <a:p>
            <a:r>
              <a:rPr lang="en-US" smtClean="0"/>
              <a:t> </a:t>
            </a:r>
          </a:p>
          <a:p>
            <a:pPr lvl="1"/>
            <a:r>
              <a:rPr lang="en-US" smtClean="0"/>
              <a:t>Resembles the </a:t>
            </a:r>
            <a:r>
              <a:rPr lang="en-US" b="1" smtClean="0"/>
              <a:t>factory method pattern</a:t>
            </a:r>
            <a:r>
              <a:rPr lang="en-US" smtClean="0"/>
              <a:t>, where the parent defines an interface and the child implements it</a:t>
            </a:r>
          </a:p>
          <a:p>
            <a:r>
              <a:rPr lang="en-US" smtClean="0"/>
              <a:t>     </a:t>
            </a:r>
          </a:p>
          <a:p>
            <a:pPr lvl="1"/>
            <a:r>
              <a:rPr lang="en-US" smtClean="0"/>
              <a:t>Same as dependency realization with control but instead of control, data is sent to the parent  </a:t>
            </a:r>
          </a:p>
        </p:txBody>
      </p:sp>
      <p:sp>
        <p:nvSpPr>
          <p:cNvPr id="10247" name="Slide Number Placeholder 3"/>
          <p:cNvSpPr>
            <a:spLocks noGrp="1"/>
          </p:cNvSpPr>
          <p:nvPr>
            <p:ph type="sldNum" sz="quarter" idx="12"/>
          </p:nvPr>
        </p:nvSpPr>
        <p:spPr bwMode="auto">
          <a:xfrm>
            <a:off x="6553200" y="6324600"/>
            <a:ext cx="2133600" cy="365125"/>
          </a:xfrm>
          <a:noFill/>
          <a:ln>
            <a:miter lim="800000"/>
            <a:headEnd/>
            <a:tailEnd/>
          </a:ln>
        </p:spPr>
        <p:txBody>
          <a:bodyPr/>
          <a:lstStyle/>
          <a:p>
            <a:fld id="{019C65B4-E0A0-4D38-B8B7-6C30B0A404EC}" type="slidenum">
              <a:rPr lang="en-US"/>
              <a:pPr/>
              <a:t>38</a:t>
            </a:fld>
            <a:endParaRPr lang="en-US"/>
          </a:p>
        </p:txBody>
      </p:sp>
      <p:graphicFrame>
        <p:nvGraphicFramePr>
          <p:cNvPr id="10242" name="Object 2"/>
          <p:cNvGraphicFramePr>
            <a:graphicFrameLocks noChangeAspect="1"/>
          </p:cNvGraphicFramePr>
          <p:nvPr/>
        </p:nvGraphicFramePr>
        <p:xfrm>
          <a:off x="914400" y="1828800"/>
          <a:ext cx="3344863" cy="573088"/>
        </p:xfrm>
        <a:graphic>
          <a:graphicData uri="http://schemas.openxmlformats.org/presentationml/2006/ole">
            <p:oleObj spid="_x0000_s12290" name="Equation" r:id="rId4" imgW="1333500" imgH="228600" progId="">
              <p:embed/>
            </p:oleObj>
          </a:graphicData>
        </a:graphic>
      </p:graphicFrame>
      <p:graphicFrame>
        <p:nvGraphicFramePr>
          <p:cNvPr id="10243" name="Object 3"/>
          <p:cNvGraphicFramePr>
            <a:graphicFrameLocks noChangeAspect="1"/>
          </p:cNvGraphicFramePr>
          <p:nvPr/>
        </p:nvGraphicFramePr>
        <p:xfrm>
          <a:off x="962025" y="3352800"/>
          <a:ext cx="3790950" cy="573088"/>
        </p:xfrm>
        <a:graphic>
          <a:graphicData uri="http://schemas.openxmlformats.org/presentationml/2006/ole">
            <p:oleObj spid="_x0000_s12291" name="Equation" r:id="rId5" imgW="1511300" imgH="228600" progId="">
              <p:embed/>
            </p:oleObj>
          </a:graphicData>
        </a:graphic>
      </p:graphicFrame>
      <p:graphicFrame>
        <p:nvGraphicFramePr>
          <p:cNvPr id="10244" name="Object 4"/>
          <p:cNvGraphicFramePr>
            <a:graphicFrameLocks noChangeAspect="1"/>
          </p:cNvGraphicFramePr>
          <p:nvPr/>
        </p:nvGraphicFramePr>
        <p:xfrm>
          <a:off x="898525" y="5334000"/>
          <a:ext cx="3822700" cy="573088"/>
        </p:xfrm>
        <a:graphic>
          <a:graphicData uri="http://schemas.openxmlformats.org/presentationml/2006/ole">
            <p:oleObj spid="_x0000_s12292" name="Equation" r:id="rId6" imgW="1524000" imgH="228600" progId="">
              <p:embed/>
            </p:oleObj>
          </a:graphicData>
        </a:graphic>
      </p:graphicFrame>
      <p:sp>
        <p:nvSpPr>
          <p:cNvPr id="10248" name="TextBox 7"/>
          <p:cNvSpPr txBox="1">
            <a:spLocks noChangeArrowheads="1"/>
          </p:cNvSpPr>
          <p:nvPr/>
        </p:nvSpPr>
        <p:spPr bwMode="auto">
          <a:xfrm>
            <a:off x="3505200" y="1295400"/>
            <a:ext cx="2286000" cy="554038"/>
          </a:xfrm>
          <a:prstGeom prst="rect">
            <a:avLst/>
          </a:prstGeom>
          <a:noFill/>
          <a:ln w="9525">
            <a:noFill/>
            <a:miter lim="800000"/>
            <a:headEnd/>
            <a:tailEnd/>
          </a:ln>
        </p:spPr>
        <p:txBody>
          <a:bodyPr>
            <a:spAutoFit/>
          </a:bodyPr>
          <a:lstStyle/>
          <a:p>
            <a:r>
              <a:rPr lang="en-US" sz="3000"/>
              <a:t>Observation</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itle 1"/>
          <p:cNvSpPr>
            <a:spLocks noGrp="1"/>
          </p:cNvSpPr>
          <p:nvPr>
            <p:ph type="title"/>
          </p:nvPr>
        </p:nvSpPr>
        <p:spPr/>
        <p:txBody>
          <a:bodyPr/>
          <a:lstStyle/>
          <a:p>
            <a:r>
              <a:rPr lang="en-US" sz="3200" smtClean="0"/>
              <a:t>Assembling the Reasoning Frameworks (cont’d)</a:t>
            </a:r>
          </a:p>
        </p:txBody>
      </p:sp>
      <p:sp>
        <p:nvSpPr>
          <p:cNvPr id="11270" name="Content Placeholder 2"/>
          <p:cNvSpPr>
            <a:spLocks noGrp="1"/>
          </p:cNvSpPr>
          <p:nvPr>
            <p:ph idx="1"/>
          </p:nvPr>
        </p:nvSpPr>
        <p:spPr>
          <a:xfrm>
            <a:off x="457200" y="1965325"/>
            <a:ext cx="8229600" cy="4525963"/>
          </a:xfrm>
        </p:spPr>
        <p:txBody>
          <a:bodyPr/>
          <a:lstStyle/>
          <a:p>
            <a:r>
              <a:rPr lang="en-US" smtClean="0"/>
              <a:t> </a:t>
            </a:r>
          </a:p>
          <a:p>
            <a:pPr lvl="1"/>
            <a:r>
              <a:rPr lang="en-US" smtClean="0"/>
              <a:t>Resembles the </a:t>
            </a:r>
            <a:r>
              <a:rPr lang="en-US" b="1" smtClean="0"/>
              <a:t>protection proxy pattern </a:t>
            </a:r>
            <a:r>
              <a:rPr lang="en-US" smtClean="0"/>
              <a:t>where child is substituted for the parent as a proxy</a:t>
            </a:r>
          </a:p>
          <a:p>
            <a:r>
              <a:rPr lang="en-US" smtClean="0"/>
              <a:t>                                          </a:t>
            </a:r>
          </a:p>
          <a:p>
            <a:pPr lvl="1"/>
            <a:r>
              <a:rPr lang="en-US" smtClean="0"/>
              <a:t>Dependency connector subsumes the control flow connector as usage is a type of control flow</a:t>
            </a:r>
          </a:p>
          <a:p>
            <a:r>
              <a:rPr lang="en-US" smtClean="0"/>
              <a:t>     </a:t>
            </a:r>
          </a:p>
          <a:p>
            <a:pPr lvl="1"/>
            <a:r>
              <a:rPr lang="en-US" smtClean="0"/>
              <a:t>Dependency connector subsumes the data flow connector as usage is a type of data flow</a:t>
            </a:r>
          </a:p>
        </p:txBody>
      </p:sp>
      <p:sp>
        <p:nvSpPr>
          <p:cNvPr id="11271" name="Slide Number Placeholder 3"/>
          <p:cNvSpPr>
            <a:spLocks noGrp="1"/>
          </p:cNvSpPr>
          <p:nvPr>
            <p:ph type="sldNum" sz="quarter" idx="12"/>
          </p:nvPr>
        </p:nvSpPr>
        <p:spPr bwMode="auto">
          <a:xfrm>
            <a:off x="6553200" y="6324600"/>
            <a:ext cx="2133600" cy="365125"/>
          </a:xfrm>
          <a:noFill/>
          <a:ln>
            <a:miter lim="800000"/>
            <a:headEnd/>
            <a:tailEnd/>
          </a:ln>
        </p:spPr>
        <p:txBody>
          <a:bodyPr/>
          <a:lstStyle/>
          <a:p>
            <a:fld id="{BB682384-358B-4448-B86A-89498EA221E5}" type="slidenum">
              <a:rPr lang="en-US"/>
              <a:pPr/>
              <a:t>39</a:t>
            </a:fld>
            <a:endParaRPr lang="en-US"/>
          </a:p>
        </p:txBody>
      </p:sp>
      <p:graphicFrame>
        <p:nvGraphicFramePr>
          <p:cNvPr id="11266" name="Object 2"/>
          <p:cNvGraphicFramePr>
            <a:graphicFrameLocks noChangeAspect="1"/>
          </p:cNvGraphicFramePr>
          <p:nvPr/>
        </p:nvGraphicFramePr>
        <p:xfrm>
          <a:off x="927100" y="1965325"/>
          <a:ext cx="3949700" cy="573088"/>
        </p:xfrm>
        <a:graphic>
          <a:graphicData uri="http://schemas.openxmlformats.org/presentationml/2006/ole">
            <p:oleObj spid="_x0000_s13314" name="Equation" r:id="rId4" imgW="1574800" imgH="228600" progId="">
              <p:embed/>
            </p:oleObj>
          </a:graphicData>
        </a:graphic>
      </p:graphicFrame>
      <p:graphicFrame>
        <p:nvGraphicFramePr>
          <p:cNvPr id="11267" name="Object 3"/>
          <p:cNvGraphicFramePr>
            <a:graphicFrameLocks noChangeAspect="1"/>
          </p:cNvGraphicFramePr>
          <p:nvPr/>
        </p:nvGraphicFramePr>
        <p:xfrm>
          <a:off x="873125" y="3565525"/>
          <a:ext cx="3089275" cy="573088"/>
        </p:xfrm>
        <a:graphic>
          <a:graphicData uri="http://schemas.openxmlformats.org/presentationml/2006/ole">
            <p:oleObj spid="_x0000_s13315" name="Equation" r:id="rId5" imgW="1231900" imgH="228600" progId="">
              <p:embed/>
            </p:oleObj>
          </a:graphicData>
        </a:graphic>
      </p:graphicFrame>
      <p:graphicFrame>
        <p:nvGraphicFramePr>
          <p:cNvPr id="11268" name="Object 4"/>
          <p:cNvGraphicFramePr>
            <a:graphicFrameLocks noChangeAspect="1"/>
          </p:cNvGraphicFramePr>
          <p:nvPr/>
        </p:nvGraphicFramePr>
        <p:xfrm>
          <a:off x="914400" y="5013325"/>
          <a:ext cx="3122613" cy="573088"/>
        </p:xfrm>
        <a:graphic>
          <a:graphicData uri="http://schemas.openxmlformats.org/presentationml/2006/ole">
            <p:oleObj spid="_x0000_s13316" name="Equation" r:id="rId6" imgW="1244600" imgH="228600" progId="">
              <p:embed/>
            </p:oleObj>
          </a:graphicData>
        </a:graphic>
      </p:graphicFrame>
      <p:sp>
        <p:nvSpPr>
          <p:cNvPr id="11272" name="TextBox 7"/>
          <p:cNvSpPr txBox="1">
            <a:spLocks noChangeArrowheads="1"/>
          </p:cNvSpPr>
          <p:nvPr/>
        </p:nvSpPr>
        <p:spPr bwMode="auto">
          <a:xfrm>
            <a:off x="3581400" y="1350963"/>
            <a:ext cx="2286000" cy="554037"/>
          </a:xfrm>
          <a:prstGeom prst="rect">
            <a:avLst/>
          </a:prstGeom>
          <a:noFill/>
          <a:ln w="9525">
            <a:noFill/>
            <a:miter lim="800000"/>
            <a:headEnd/>
            <a:tailEnd/>
          </a:ln>
        </p:spPr>
        <p:txBody>
          <a:bodyPr>
            <a:spAutoFit/>
          </a:bodyPr>
          <a:lstStyle/>
          <a:p>
            <a:r>
              <a:rPr lang="en-US" sz="3000"/>
              <a:t>Observation</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Avoiding technical debt</a:t>
            </a:r>
            <a:endParaRPr lang="en-US" dirty="0"/>
          </a:p>
        </p:txBody>
      </p:sp>
      <p:sp>
        <p:nvSpPr>
          <p:cNvPr id="3" name="Content Placeholder 2"/>
          <p:cNvSpPr>
            <a:spLocks noGrp="1"/>
          </p:cNvSpPr>
          <p:nvPr>
            <p:ph idx="1"/>
          </p:nvPr>
        </p:nvSpPr>
        <p:spPr/>
        <p:txBody>
          <a:bodyPr/>
          <a:lstStyle/>
          <a:p>
            <a:r>
              <a:rPr lang="en-US" dirty="0" smtClean="0"/>
              <a:t>We often avoid debt by saving before we need something.</a:t>
            </a:r>
          </a:p>
          <a:p>
            <a:r>
              <a:rPr lang="en-US" dirty="0" smtClean="0"/>
              <a:t>Training is one way of avoiding debt. Getting better at what we do so we don’t make as many mistakes.</a:t>
            </a:r>
          </a:p>
          <a:p>
            <a:r>
              <a:rPr lang="en-US" smtClean="0"/>
              <a:t>Realistic schedules</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sz="3200" smtClean="0"/>
              <a:t>Assembling the Reasoning Frameworks (cont’d)</a:t>
            </a:r>
          </a:p>
        </p:txBody>
      </p:sp>
      <p:sp>
        <p:nvSpPr>
          <p:cNvPr id="68611" name="Slide Number Placeholder 3"/>
          <p:cNvSpPr>
            <a:spLocks noGrp="1"/>
          </p:cNvSpPr>
          <p:nvPr>
            <p:ph type="sldNum" sz="quarter" idx="12"/>
          </p:nvPr>
        </p:nvSpPr>
        <p:spPr bwMode="auto">
          <a:xfrm>
            <a:off x="6629400" y="6324600"/>
            <a:ext cx="2133600" cy="365125"/>
          </a:xfrm>
          <a:noFill/>
          <a:ln>
            <a:miter lim="800000"/>
            <a:headEnd/>
            <a:tailEnd/>
          </a:ln>
        </p:spPr>
        <p:txBody>
          <a:bodyPr/>
          <a:lstStyle/>
          <a:p>
            <a:fld id="{5F3044AF-1B41-4C9A-83DB-2E3117CD670D}" type="slidenum">
              <a:rPr lang="en-US"/>
              <a:pPr/>
              <a:t>40</a:t>
            </a:fld>
            <a:endParaRPr lang="en-US"/>
          </a:p>
        </p:txBody>
      </p:sp>
      <p:pic>
        <p:nvPicPr>
          <p:cNvPr id="68612" name="Picture 222" descr="aadl_conf-crop.pdf"/>
          <p:cNvPicPr>
            <a:picLocks noChangeAspect="1"/>
          </p:cNvPicPr>
          <p:nvPr/>
        </p:nvPicPr>
        <p:blipFill>
          <a:blip r:embed="rId3"/>
          <a:srcRect/>
          <a:stretch>
            <a:fillRect/>
          </a:stretch>
        </p:blipFill>
        <p:spPr bwMode="auto">
          <a:xfrm>
            <a:off x="152400" y="1371600"/>
            <a:ext cx="3810000" cy="1905000"/>
          </a:xfrm>
          <a:prstGeom prst="rect">
            <a:avLst/>
          </a:prstGeom>
          <a:noFill/>
          <a:ln w="9525">
            <a:noFill/>
            <a:miter lim="800000"/>
            <a:headEnd/>
            <a:tailEnd/>
          </a:ln>
        </p:spPr>
      </p:pic>
      <p:pic>
        <p:nvPicPr>
          <p:cNvPr id="68613" name="Picture 223" descr="aadl_avail-crop.pdf"/>
          <p:cNvPicPr>
            <a:picLocks noChangeAspect="1"/>
          </p:cNvPicPr>
          <p:nvPr/>
        </p:nvPicPr>
        <p:blipFill>
          <a:blip r:embed="rId4"/>
          <a:srcRect/>
          <a:stretch>
            <a:fillRect/>
          </a:stretch>
        </p:blipFill>
        <p:spPr bwMode="auto">
          <a:xfrm>
            <a:off x="4724400" y="1295400"/>
            <a:ext cx="4265613" cy="2079625"/>
          </a:xfrm>
          <a:prstGeom prst="rect">
            <a:avLst/>
          </a:prstGeom>
          <a:noFill/>
          <a:ln w="9525">
            <a:noFill/>
            <a:miter lim="800000"/>
            <a:headEnd/>
            <a:tailEnd/>
          </a:ln>
        </p:spPr>
      </p:pic>
      <p:pic>
        <p:nvPicPr>
          <p:cNvPr id="68614" name="Picture 224" descr="aadl_combine-crop.pdf"/>
          <p:cNvPicPr>
            <a:picLocks noChangeAspect="1"/>
          </p:cNvPicPr>
          <p:nvPr/>
        </p:nvPicPr>
        <p:blipFill>
          <a:blip r:embed="rId5"/>
          <a:srcRect/>
          <a:stretch>
            <a:fillRect/>
          </a:stretch>
        </p:blipFill>
        <p:spPr bwMode="auto">
          <a:xfrm>
            <a:off x="2057400" y="3810000"/>
            <a:ext cx="4929188" cy="2635250"/>
          </a:xfrm>
          <a:prstGeom prst="rect">
            <a:avLst/>
          </a:prstGeom>
          <a:noFill/>
          <a:ln w="9525">
            <a:noFill/>
            <a:miter lim="800000"/>
            <a:headEnd/>
            <a:tailEnd/>
          </a:ln>
        </p:spPr>
      </p:pic>
      <p:sp>
        <p:nvSpPr>
          <p:cNvPr id="68615" name="TextBox 14"/>
          <p:cNvSpPr txBox="1">
            <a:spLocks noChangeArrowheads="1"/>
          </p:cNvSpPr>
          <p:nvPr/>
        </p:nvSpPr>
        <p:spPr bwMode="auto">
          <a:xfrm>
            <a:off x="76200" y="3287713"/>
            <a:ext cx="4191000" cy="369887"/>
          </a:xfrm>
          <a:prstGeom prst="rect">
            <a:avLst/>
          </a:prstGeom>
          <a:noFill/>
          <a:ln w="9525">
            <a:noFill/>
            <a:miter lim="800000"/>
            <a:headEnd/>
            <a:tailEnd/>
          </a:ln>
        </p:spPr>
        <p:txBody>
          <a:bodyPr>
            <a:spAutoFit/>
          </a:bodyPr>
          <a:lstStyle/>
          <a:p>
            <a:r>
              <a:rPr lang="en-US"/>
              <a:t>Confidentiality Attribute Architecture</a:t>
            </a:r>
          </a:p>
        </p:txBody>
      </p:sp>
      <p:sp>
        <p:nvSpPr>
          <p:cNvPr id="68616" name="TextBox 16"/>
          <p:cNvSpPr txBox="1">
            <a:spLocks noChangeArrowheads="1"/>
          </p:cNvSpPr>
          <p:nvPr/>
        </p:nvSpPr>
        <p:spPr bwMode="auto">
          <a:xfrm>
            <a:off x="5181600" y="3352800"/>
            <a:ext cx="3581400" cy="369888"/>
          </a:xfrm>
          <a:prstGeom prst="rect">
            <a:avLst/>
          </a:prstGeom>
          <a:noFill/>
          <a:ln w="9525">
            <a:noFill/>
            <a:miter lim="800000"/>
            <a:headEnd/>
            <a:tailEnd/>
          </a:ln>
        </p:spPr>
        <p:txBody>
          <a:bodyPr>
            <a:spAutoFit/>
          </a:bodyPr>
          <a:lstStyle/>
          <a:p>
            <a:r>
              <a:rPr lang="en-US"/>
              <a:t>Availability Attribute Architecture</a:t>
            </a:r>
          </a:p>
        </p:txBody>
      </p:sp>
      <p:sp>
        <p:nvSpPr>
          <p:cNvPr id="68617" name="TextBox 18"/>
          <p:cNvSpPr txBox="1">
            <a:spLocks noChangeArrowheads="1"/>
          </p:cNvSpPr>
          <p:nvPr/>
        </p:nvSpPr>
        <p:spPr bwMode="auto">
          <a:xfrm>
            <a:off x="4114800" y="1981200"/>
            <a:ext cx="533400" cy="646113"/>
          </a:xfrm>
          <a:prstGeom prst="rect">
            <a:avLst/>
          </a:prstGeom>
          <a:noFill/>
          <a:ln w="9525">
            <a:noFill/>
            <a:miter lim="800000"/>
            <a:headEnd/>
            <a:tailEnd/>
          </a:ln>
        </p:spPr>
        <p:txBody>
          <a:bodyPr>
            <a:spAutoFit/>
          </a:bodyPr>
          <a:lstStyle/>
          <a:p>
            <a:r>
              <a:rPr lang="en-US" sz="3600"/>
              <a:t>+</a:t>
            </a:r>
          </a:p>
        </p:txBody>
      </p:sp>
      <p:sp>
        <p:nvSpPr>
          <p:cNvPr id="68618" name="TextBox 19"/>
          <p:cNvSpPr txBox="1">
            <a:spLocks noChangeArrowheads="1"/>
          </p:cNvSpPr>
          <p:nvPr/>
        </p:nvSpPr>
        <p:spPr bwMode="auto">
          <a:xfrm>
            <a:off x="1295400" y="4764088"/>
            <a:ext cx="609600" cy="646112"/>
          </a:xfrm>
          <a:prstGeom prst="rect">
            <a:avLst/>
          </a:prstGeom>
          <a:noFill/>
          <a:ln w="9525">
            <a:noFill/>
            <a:miter lim="800000"/>
            <a:headEnd/>
            <a:tailEnd/>
          </a:ln>
        </p:spPr>
        <p:txBody>
          <a:bodyPr>
            <a:spAutoFit/>
          </a:bodyPr>
          <a:lstStyle/>
          <a:p>
            <a:r>
              <a:rPr lang="en-US" sz="3600"/>
              <a:t>=</a:t>
            </a:r>
          </a:p>
        </p:txBody>
      </p:sp>
      <p:sp>
        <p:nvSpPr>
          <p:cNvPr id="68619" name="TextBox 20"/>
          <p:cNvSpPr txBox="1">
            <a:spLocks noChangeArrowheads="1"/>
          </p:cNvSpPr>
          <p:nvPr/>
        </p:nvSpPr>
        <p:spPr bwMode="auto">
          <a:xfrm>
            <a:off x="2743200" y="6411913"/>
            <a:ext cx="3581400" cy="369887"/>
          </a:xfrm>
          <a:prstGeom prst="rect">
            <a:avLst/>
          </a:prstGeom>
          <a:noFill/>
          <a:ln w="9525">
            <a:noFill/>
            <a:miter lim="800000"/>
            <a:headEnd/>
            <a:tailEnd/>
          </a:ln>
        </p:spPr>
        <p:txBody>
          <a:bodyPr>
            <a:spAutoFit/>
          </a:bodyPr>
          <a:lstStyle/>
          <a:p>
            <a:r>
              <a:rPr lang="en-US"/>
              <a:t>Combined Attribute Architecture</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Architecture of reuse</a:t>
            </a:r>
            <a:endParaRPr lang="en-US"/>
          </a:p>
        </p:txBody>
      </p:sp>
      <p:sp>
        <p:nvSpPr>
          <p:cNvPr id="5" name="TextBox 4"/>
          <p:cNvSpPr txBox="1"/>
          <p:nvPr/>
        </p:nvSpPr>
        <p:spPr>
          <a:xfrm>
            <a:off x="1582484" y="6126163"/>
            <a:ext cx="1544012" cy="646331"/>
          </a:xfrm>
          <a:prstGeom prst="rect">
            <a:avLst/>
          </a:prstGeom>
          <a:noFill/>
        </p:spPr>
        <p:txBody>
          <a:bodyPr wrap="none" rtlCol="0">
            <a:spAutoFit/>
          </a:bodyPr>
          <a:lstStyle/>
          <a:p>
            <a:r>
              <a:rPr lang="en-US" dirty="0" smtClean="0"/>
              <a:t>Structured</a:t>
            </a:r>
          </a:p>
          <a:p>
            <a:r>
              <a:rPr lang="en-US" dirty="0" smtClean="0"/>
              <a:t>programming</a:t>
            </a:r>
            <a:endParaRPr lang="en-US" dirty="0"/>
          </a:p>
        </p:txBody>
      </p:sp>
      <p:sp>
        <p:nvSpPr>
          <p:cNvPr id="6" name="TextBox 5"/>
          <p:cNvSpPr txBox="1"/>
          <p:nvPr/>
        </p:nvSpPr>
        <p:spPr>
          <a:xfrm>
            <a:off x="3278896" y="6126163"/>
            <a:ext cx="1961188" cy="646331"/>
          </a:xfrm>
          <a:prstGeom prst="rect">
            <a:avLst/>
          </a:prstGeom>
          <a:noFill/>
        </p:spPr>
        <p:txBody>
          <a:bodyPr wrap="square" rtlCol="0">
            <a:spAutoFit/>
          </a:bodyPr>
          <a:lstStyle/>
          <a:p>
            <a:r>
              <a:rPr lang="en-US" dirty="0" smtClean="0"/>
              <a:t>Object-oriented</a:t>
            </a:r>
          </a:p>
          <a:p>
            <a:r>
              <a:rPr lang="en-US" dirty="0" smtClean="0"/>
              <a:t>programming</a:t>
            </a:r>
            <a:endParaRPr lang="en-US" dirty="0"/>
          </a:p>
        </p:txBody>
      </p:sp>
      <p:sp>
        <p:nvSpPr>
          <p:cNvPr id="7" name="TextBox 6"/>
          <p:cNvSpPr txBox="1"/>
          <p:nvPr/>
        </p:nvSpPr>
        <p:spPr>
          <a:xfrm>
            <a:off x="5240084" y="6126163"/>
            <a:ext cx="2133600" cy="646331"/>
          </a:xfrm>
          <a:prstGeom prst="rect">
            <a:avLst/>
          </a:prstGeom>
          <a:noFill/>
        </p:spPr>
        <p:txBody>
          <a:bodyPr wrap="square" rtlCol="0">
            <a:spAutoFit/>
          </a:bodyPr>
          <a:lstStyle/>
          <a:p>
            <a:r>
              <a:rPr lang="en-US" dirty="0" smtClean="0"/>
              <a:t>Component-based</a:t>
            </a:r>
          </a:p>
          <a:p>
            <a:r>
              <a:rPr lang="en-US" dirty="0" smtClean="0"/>
              <a:t>programming</a:t>
            </a:r>
            <a:endParaRPr lang="en-US" dirty="0"/>
          </a:p>
        </p:txBody>
      </p:sp>
      <p:sp>
        <p:nvSpPr>
          <p:cNvPr id="8" name="TextBox 7"/>
          <p:cNvSpPr txBox="1"/>
          <p:nvPr/>
        </p:nvSpPr>
        <p:spPr>
          <a:xfrm>
            <a:off x="7373684" y="6126163"/>
            <a:ext cx="2133600" cy="646331"/>
          </a:xfrm>
          <a:prstGeom prst="rect">
            <a:avLst/>
          </a:prstGeom>
          <a:noFill/>
        </p:spPr>
        <p:txBody>
          <a:bodyPr wrap="square" rtlCol="0">
            <a:spAutoFit/>
          </a:bodyPr>
          <a:lstStyle/>
          <a:p>
            <a:r>
              <a:rPr lang="en-US" dirty="0" smtClean="0"/>
              <a:t>Agent-based</a:t>
            </a:r>
          </a:p>
          <a:p>
            <a:r>
              <a:rPr lang="en-US" dirty="0" smtClean="0"/>
              <a:t>programming</a:t>
            </a:r>
            <a:endParaRPr lang="en-US" dirty="0"/>
          </a:p>
        </p:txBody>
      </p:sp>
      <p:sp>
        <p:nvSpPr>
          <p:cNvPr id="10" name="TextBox 9"/>
          <p:cNvSpPr txBox="1"/>
          <p:nvPr/>
        </p:nvSpPr>
        <p:spPr>
          <a:xfrm>
            <a:off x="0" y="5479832"/>
            <a:ext cx="787395" cy="646331"/>
          </a:xfrm>
          <a:prstGeom prst="rect">
            <a:avLst/>
          </a:prstGeom>
          <a:noFill/>
        </p:spPr>
        <p:txBody>
          <a:bodyPr wrap="none" rtlCol="0">
            <a:spAutoFit/>
          </a:bodyPr>
          <a:lstStyle/>
          <a:p>
            <a:r>
              <a:rPr lang="en-US" dirty="0" smtClean="0"/>
              <a:t>No </a:t>
            </a:r>
          </a:p>
          <a:p>
            <a:r>
              <a:rPr lang="en-US" dirty="0" smtClean="0"/>
              <a:t>reuse</a:t>
            </a:r>
            <a:endParaRPr lang="en-US" dirty="0"/>
          </a:p>
        </p:txBody>
      </p:sp>
      <p:sp>
        <p:nvSpPr>
          <p:cNvPr id="11" name="TextBox 10"/>
          <p:cNvSpPr txBox="1"/>
          <p:nvPr/>
        </p:nvSpPr>
        <p:spPr>
          <a:xfrm>
            <a:off x="0" y="4833501"/>
            <a:ext cx="1582484" cy="646331"/>
          </a:xfrm>
          <a:prstGeom prst="rect">
            <a:avLst/>
          </a:prstGeom>
          <a:noFill/>
        </p:spPr>
        <p:txBody>
          <a:bodyPr wrap="none" rtlCol="0">
            <a:spAutoFit/>
          </a:bodyPr>
          <a:lstStyle/>
          <a:p>
            <a:r>
              <a:rPr lang="en-US" dirty="0" smtClean="0"/>
              <a:t>Informal code</a:t>
            </a:r>
          </a:p>
          <a:p>
            <a:r>
              <a:rPr lang="en-US" dirty="0" smtClean="0"/>
              <a:t>reuse</a:t>
            </a:r>
            <a:endParaRPr lang="en-US" dirty="0"/>
          </a:p>
        </p:txBody>
      </p:sp>
      <p:sp>
        <p:nvSpPr>
          <p:cNvPr id="12" name="TextBox 11"/>
          <p:cNvSpPr txBox="1"/>
          <p:nvPr/>
        </p:nvSpPr>
        <p:spPr>
          <a:xfrm>
            <a:off x="-3847" y="4187170"/>
            <a:ext cx="1031051" cy="646331"/>
          </a:xfrm>
          <a:prstGeom prst="rect">
            <a:avLst/>
          </a:prstGeom>
          <a:noFill/>
        </p:spPr>
        <p:txBody>
          <a:bodyPr wrap="none" rtlCol="0">
            <a:spAutoFit/>
          </a:bodyPr>
          <a:lstStyle/>
          <a:p>
            <a:r>
              <a:rPr lang="en-US" dirty="0" smtClean="0"/>
              <a:t>Planned</a:t>
            </a:r>
          </a:p>
          <a:p>
            <a:r>
              <a:rPr lang="en-US" dirty="0" smtClean="0"/>
              <a:t>reuse</a:t>
            </a:r>
            <a:endParaRPr lang="en-US" dirty="0"/>
          </a:p>
        </p:txBody>
      </p:sp>
      <p:sp>
        <p:nvSpPr>
          <p:cNvPr id="13" name="TextBox 12"/>
          <p:cNvSpPr txBox="1"/>
          <p:nvPr/>
        </p:nvSpPr>
        <p:spPr>
          <a:xfrm>
            <a:off x="0" y="3540839"/>
            <a:ext cx="1146468" cy="646331"/>
          </a:xfrm>
          <a:prstGeom prst="rect">
            <a:avLst/>
          </a:prstGeom>
          <a:noFill/>
        </p:spPr>
        <p:txBody>
          <a:bodyPr wrap="none" rtlCol="0">
            <a:spAutoFit/>
          </a:bodyPr>
          <a:lstStyle/>
          <a:p>
            <a:r>
              <a:rPr lang="en-US" dirty="0" smtClean="0"/>
              <a:t>Managed</a:t>
            </a:r>
          </a:p>
          <a:p>
            <a:r>
              <a:rPr lang="en-US" dirty="0" smtClean="0"/>
              <a:t>reuse</a:t>
            </a:r>
            <a:endParaRPr lang="en-US" dirty="0"/>
          </a:p>
        </p:txBody>
      </p:sp>
      <p:sp>
        <p:nvSpPr>
          <p:cNvPr id="14" name="TextBox 13"/>
          <p:cNvSpPr txBox="1"/>
          <p:nvPr/>
        </p:nvSpPr>
        <p:spPr>
          <a:xfrm>
            <a:off x="-3847" y="2894508"/>
            <a:ext cx="1338828" cy="646331"/>
          </a:xfrm>
          <a:prstGeom prst="rect">
            <a:avLst/>
          </a:prstGeom>
          <a:noFill/>
        </p:spPr>
        <p:txBody>
          <a:bodyPr wrap="none" rtlCol="0">
            <a:spAutoFit/>
          </a:bodyPr>
          <a:lstStyle/>
          <a:p>
            <a:r>
              <a:rPr lang="en-US" dirty="0" smtClean="0"/>
              <a:t>Architected</a:t>
            </a:r>
          </a:p>
          <a:p>
            <a:r>
              <a:rPr lang="en-US" dirty="0" smtClean="0"/>
              <a:t>reuse</a:t>
            </a:r>
            <a:endParaRPr lang="en-US" dirty="0"/>
          </a:p>
        </p:txBody>
      </p:sp>
      <p:sp>
        <p:nvSpPr>
          <p:cNvPr id="15" name="TextBox 14"/>
          <p:cNvSpPr txBox="1"/>
          <p:nvPr/>
        </p:nvSpPr>
        <p:spPr>
          <a:xfrm>
            <a:off x="-25648" y="1971178"/>
            <a:ext cx="1172116" cy="923330"/>
          </a:xfrm>
          <a:prstGeom prst="rect">
            <a:avLst/>
          </a:prstGeom>
          <a:noFill/>
        </p:spPr>
        <p:txBody>
          <a:bodyPr wrap="none" rtlCol="0">
            <a:spAutoFit/>
          </a:bodyPr>
          <a:lstStyle/>
          <a:p>
            <a:r>
              <a:rPr lang="en-US" dirty="0" smtClean="0"/>
              <a:t>Domain </a:t>
            </a:r>
          </a:p>
          <a:p>
            <a:r>
              <a:rPr lang="en-US" dirty="0" smtClean="0"/>
              <a:t>pervasive</a:t>
            </a:r>
          </a:p>
          <a:p>
            <a:r>
              <a:rPr lang="en-US" dirty="0" smtClean="0"/>
              <a:t>reuse</a:t>
            </a:r>
            <a:endParaRPr lang="en-US" dirty="0"/>
          </a:p>
        </p:txBody>
      </p:sp>
      <p:cxnSp>
        <p:nvCxnSpPr>
          <p:cNvPr id="17" name="Straight Arrow Connector 16"/>
          <p:cNvCxnSpPr/>
          <p:nvPr/>
        </p:nvCxnSpPr>
        <p:spPr>
          <a:xfrm rot="5400000" flipH="1" flipV="1">
            <a:off x="-604297" y="3939382"/>
            <a:ext cx="437356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1583279" y="6126163"/>
            <a:ext cx="7332121" cy="7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Repay technical debt</a:t>
            </a:r>
          </a:p>
          <a:p>
            <a:r>
              <a:rPr lang="en-US" dirty="0" smtClean="0"/>
              <a:t>Add detail to your model</a:t>
            </a:r>
          </a:p>
          <a:p>
            <a:r>
              <a:rPr lang="en-US" dirty="0" smtClean="0"/>
              <a:t>Add content to your model</a:t>
            </a:r>
          </a:p>
          <a:p>
            <a:r>
              <a:rPr lang="en-US" dirty="0" smtClean="0"/>
              <a:t>Add evidence to your model – don’t forget you need some hard numbers for some aspect of your system</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0" y="457200"/>
            <a:ext cx="9067800" cy="2460625"/>
          </a:xfrm>
        </p:spPr>
        <p:txBody>
          <a:bodyPr/>
          <a:lstStyle/>
          <a:p>
            <a:r>
              <a:rPr lang="en-US" smtClean="0"/>
              <a:t>A Reasoning Framework for Dependability in Software Architectures</a:t>
            </a:r>
            <a:br>
              <a:rPr lang="en-US" smtClean="0"/>
            </a:br>
            <a:endParaRPr lang="en-US" smtClean="0"/>
          </a:p>
        </p:txBody>
      </p:sp>
      <p:sp>
        <p:nvSpPr>
          <p:cNvPr id="25603" name="Rectangle 3"/>
          <p:cNvSpPr>
            <a:spLocks noGrp="1" noChangeArrowheads="1"/>
          </p:cNvSpPr>
          <p:nvPr>
            <p:ph type="subTitle" idx="1"/>
          </p:nvPr>
        </p:nvSpPr>
        <p:spPr>
          <a:xfrm>
            <a:off x="1143000" y="2590800"/>
            <a:ext cx="6781800" cy="1981200"/>
          </a:xfrm>
        </p:spPr>
        <p:txBody>
          <a:bodyPr/>
          <a:lstStyle/>
          <a:p>
            <a:pPr eaLnBrk="1" hangingPunct="1">
              <a:spcBef>
                <a:spcPts val="200"/>
              </a:spcBef>
            </a:pPr>
            <a:r>
              <a:rPr lang="en-US" sz="2400" b="1" smtClean="0">
                <a:solidFill>
                  <a:schemeClr val="tx1"/>
                </a:solidFill>
              </a:rPr>
              <a:t>Dissertation Defense</a:t>
            </a:r>
          </a:p>
          <a:p>
            <a:pPr eaLnBrk="1" hangingPunct="1">
              <a:spcBef>
                <a:spcPts val="200"/>
              </a:spcBef>
            </a:pPr>
            <a:r>
              <a:rPr lang="en-US" sz="2400" b="1" smtClean="0">
                <a:solidFill>
                  <a:schemeClr val="tx1"/>
                </a:solidFill>
              </a:rPr>
              <a:t>Tacksoo Im </a:t>
            </a:r>
          </a:p>
          <a:p>
            <a:pPr eaLnBrk="1" hangingPunct="1">
              <a:spcBef>
                <a:spcPts val="200"/>
              </a:spcBef>
            </a:pPr>
            <a:r>
              <a:rPr lang="en-US" sz="2400" smtClean="0">
                <a:solidFill>
                  <a:schemeClr val="tx1"/>
                </a:solidFill>
              </a:rPr>
              <a:t>School of Computing, Computer Science Division</a:t>
            </a:r>
          </a:p>
          <a:p>
            <a:pPr eaLnBrk="1" hangingPunct="1">
              <a:spcBef>
                <a:spcPts val="200"/>
              </a:spcBef>
            </a:pPr>
            <a:r>
              <a:rPr lang="en-US" sz="2400" smtClean="0">
                <a:solidFill>
                  <a:schemeClr val="tx1"/>
                </a:solidFill>
              </a:rPr>
              <a:t>Clemson University</a:t>
            </a:r>
          </a:p>
          <a:p>
            <a:pPr eaLnBrk="1" hangingPunct="1">
              <a:spcBef>
                <a:spcPts val="200"/>
              </a:spcBef>
            </a:pPr>
            <a:r>
              <a:rPr lang="en-US" sz="2400" smtClean="0">
                <a:solidFill>
                  <a:schemeClr val="tx1"/>
                </a:solidFill>
              </a:rPr>
              <a:t>13 August 2010</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a:t>
            </a:r>
            <a:endParaRPr lang="en-US" dirty="0"/>
          </a:p>
        </p:txBody>
      </p:sp>
      <p:pic>
        <p:nvPicPr>
          <p:cNvPr id="1027" name="Picture 3"/>
          <p:cNvPicPr>
            <a:picLocks noChangeAspect="1" noChangeArrowheads="1"/>
          </p:cNvPicPr>
          <p:nvPr/>
        </p:nvPicPr>
        <p:blipFill>
          <a:blip r:embed="rId2"/>
          <a:srcRect/>
          <a:stretch>
            <a:fillRect/>
          </a:stretch>
        </p:blipFill>
        <p:spPr bwMode="auto">
          <a:xfrm>
            <a:off x="900113" y="2343150"/>
            <a:ext cx="7343775" cy="2171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Background (cont’d)</a:t>
            </a:r>
          </a:p>
        </p:txBody>
      </p:sp>
      <p:sp>
        <p:nvSpPr>
          <p:cNvPr id="31747" name="Slide Number Placeholder 4"/>
          <p:cNvSpPr>
            <a:spLocks noGrp="1"/>
          </p:cNvSpPr>
          <p:nvPr>
            <p:ph type="sldNum" sz="quarter" idx="12"/>
          </p:nvPr>
        </p:nvSpPr>
        <p:spPr bwMode="auto">
          <a:noFill/>
          <a:ln>
            <a:miter lim="800000"/>
            <a:headEnd/>
            <a:tailEnd/>
          </a:ln>
        </p:spPr>
        <p:txBody>
          <a:bodyPr/>
          <a:lstStyle/>
          <a:p>
            <a:fld id="{231F477D-68D4-44B3-AB4B-B36DED6C5A57}" type="slidenum">
              <a:rPr lang="en-US"/>
              <a:pPr/>
              <a:t>7</a:t>
            </a:fld>
            <a:endParaRPr lang="en-US"/>
          </a:p>
        </p:txBody>
      </p:sp>
      <p:sp>
        <p:nvSpPr>
          <p:cNvPr id="31748" name="Rectangle 4"/>
          <p:cNvSpPr>
            <a:spLocks noChangeArrowheads="1"/>
          </p:cNvSpPr>
          <p:nvPr/>
        </p:nvSpPr>
        <p:spPr bwMode="auto">
          <a:xfrm>
            <a:off x="1981200" y="2057400"/>
            <a:ext cx="5181600" cy="646113"/>
          </a:xfrm>
          <a:prstGeom prst="rect">
            <a:avLst/>
          </a:prstGeom>
          <a:noFill/>
          <a:ln w="9525">
            <a:noFill/>
            <a:miter lim="800000"/>
            <a:headEnd/>
            <a:tailEnd/>
          </a:ln>
        </p:spPr>
        <p:txBody>
          <a:bodyPr>
            <a:spAutoFit/>
          </a:bodyPr>
          <a:lstStyle/>
          <a:p>
            <a:r>
              <a:rPr lang="en-US" altLang="ko-KR">
                <a:solidFill>
                  <a:srgbClr val="FF0000"/>
                </a:solidFill>
                <a:ea typeface="굴림" charset="-127"/>
              </a:rPr>
              <a:t>Dependability is the ability of a system to deliver</a:t>
            </a:r>
          </a:p>
          <a:p>
            <a:r>
              <a:rPr lang="en-US" altLang="ko-KR">
                <a:solidFill>
                  <a:srgbClr val="FF0000"/>
                </a:solidFill>
                <a:ea typeface="굴림" charset="-127"/>
              </a:rPr>
              <a:t>service that can justifiably be trusted </a:t>
            </a:r>
            <a:r>
              <a:rPr lang="en-US" altLang="ko-KR">
                <a:ea typeface="굴림" charset="-127"/>
              </a:rPr>
              <a:t>[63]</a:t>
            </a:r>
          </a:p>
        </p:txBody>
      </p:sp>
      <p:sp>
        <p:nvSpPr>
          <p:cNvPr id="31749" name="Oval 6"/>
          <p:cNvSpPr>
            <a:spLocks noChangeArrowheads="1"/>
          </p:cNvSpPr>
          <p:nvPr/>
        </p:nvSpPr>
        <p:spPr bwMode="auto">
          <a:xfrm>
            <a:off x="3505200" y="3810000"/>
            <a:ext cx="1600200" cy="1295400"/>
          </a:xfrm>
          <a:prstGeom prst="ellipse">
            <a:avLst/>
          </a:prstGeom>
          <a:solidFill>
            <a:schemeClr val="bg1"/>
          </a:solidFill>
          <a:ln w="9525">
            <a:solidFill>
              <a:schemeClr val="tx1"/>
            </a:solidFill>
            <a:round/>
            <a:headEnd/>
            <a:tailEnd/>
          </a:ln>
        </p:spPr>
        <p:txBody>
          <a:bodyPr wrap="none" anchor="ctr"/>
          <a:lstStyle/>
          <a:p>
            <a:pPr algn="ctr"/>
            <a:r>
              <a:rPr lang="en-US" altLang="ko-KR">
                <a:ea typeface="굴림" charset="-127"/>
              </a:rPr>
              <a:t>Dependability</a:t>
            </a:r>
          </a:p>
        </p:txBody>
      </p:sp>
      <p:sp>
        <p:nvSpPr>
          <p:cNvPr id="31750" name="Rectangle 4"/>
          <p:cNvSpPr>
            <a:spLocks noChangeArrowheads="1"/>
          </p:cNvSpPr>
          <p:nvPr/>
        </p:nvSpPr>
        <p:spPr bwMode="auto">
          <a:xfrm>
            <a:off x="381000" y="2754313"/>
            <a:ext cx="3429000" cy="369887"/>
          </a:xfrm>
          <a:prstGeom prst="rect">
            <a:avLst/>
          </a:prstGeom>
          <a:noFill/>
          <a:ln w="9525">
            <a:noFill/>
            <a:miter lim="800000"/>
            <a:headEnd/>
            <a:tailEnd/>
          </a:ln>
        </p:spPr>
        <p:txBody>
          <a:bodyPr>
            <a:spAutoFit/>
          </a:bodyPr>
          <a:lstStyle/>
          <a:p>
            <a:r>
              <a:rPr lang="en-US" altLang="ko-KR">
                <a:ea typeface="굴림" charset="-127"/>
              </a:rPr>
              <a:t>Availability: readiness for usage</a:t>
            </a:r>
          </a:p>
        </p:txBody>
      </p:sp>
      <p:sp>
        <p:nvSpPr>
          <p:cNvPr id="31751" name="Rectangle 4"/>
          <p:cNvSpPr>
            <a:spLocks noChangeArrowheads="1"/>
          </p:cNvSpPr>
          <p:nvPr/>
        </p:nvSpPr>
        <p:spPr bwMode="auto">
          <a:xfrm>
            <a:off x="228600" y="4114800"/>
            <a:ext cx="2667000" cy="646113"/>
          </a:xfrm>
          <a:prstGeom prst="rect">
            <a:avLst/>
          </a:prstGeom>
          <a:noFill/>
          <a:ln w="9525">
            <a:noFill/>
            <a:miter lim="800000"/>
            <a:headEnd/>
            <a:tailEnd/>
          </a:ln>
        </p:spPr>
        <p:txBody>
          <a:bodyPr>
            <a:spAutoFit/>
          </a:bodyPr>
          <a:lstStyle/>
          <a:p>
            <a:r>
              <a:rPr lang="en-US" altLang="ko-KR">
                <a:ea typeface="굴림" charset="-127"/>
              </a:rPr>
              <a:t>Reliability: continuity of service</a:t>
            </a:r>
          </a:p>
        </p:txBody>
      </p:sp>
      <p:sp>
        <p:nvSpPr>
          <p:cNvPr id="31752" name="Rectangle 4"/>
          <p:cNvSpPr>
            <a:spLocks noChangeArrowheads="1"/>
          </p:cNvSpPr>
          <p:nvPr/>
        </p:nvSpPr>
        <p:spPr bwMode="auto">
          <a:xfrm>
            <a:off x="685800" y="5410200"/>
            <a:ext cx="2667000" cy="1200150"/>
          </a:xfrm>
          <a:prstGeom prst="rect">
            <a:avLst/>
          </a:prstGeom>
          <a:noFill/>
          <a:ln w="9525">
            <a:noFill/>
            <a:miter lim="800000"/>
            <a:headEnd/>
            <a:tailEnd/>
          </a:ln>
        </p:spPr>
        <p:txBody>
          <a:bodyPr>
            <a:spAutoFit/>
          </a:bodyPr>
          <a:lstStyle/>
          <a:p>
            <a:r>
              <a:rPr lang="en-US" altLang="ko-KR">
                <a:ea typeface="굴림" charset="-127"/>
              </a:rPr>
              <a:t>Safety: non-occurrence of catastrophic consequences on the environment</a:t>
            </a:r>
          </a:p>
        </p:txBody>
      </p:sp>
      <p:sp>
        <p:nvSpPr>
          <p:cNvPr id="31753" name="Rectangle 4"/>
          <p:cNvSpPr>
            <a:spLocks noChangeArrowheads="1"/>
          </p:cNvSpPr>
          <p:nvPr/>
        </p:nvSpPr>
        <p:spPr bwMode="auto">
          <a:xfrm>
            <a:off x="5638800" y="2743200"/>
            <a:ext cx="2971800" cy="923925"/>
          </a:xfrm>
          <a:prstGeom prst="rect">
            <a:avLst/>
          </a:prstGeom>
          <a:noFill/>
          <a:ln w="9525">
            <a:noFill/>
            <a:miter lim="800000"/>
            <a:headEnd/>
            <a:tailEnd/>
          </a:ln>
        </p:spPr>
        <p:txBody>
          <a:bodyPr>
            <a:spAutoFit/>
          </a:bodyPr>
          <a:lstStyle/>
          <a:p>
            <a:r>
              <a:rPr lang="en-US" altLang="ko-KR">
                <a:ea typeface="굴림" charset="-127"/>
              </a:rPr>
              <a:t>Maintainability: aptitude to undergo repairs and evolution</a:t>
            </a:r>
          </a:p>
        </p:txBody>
      </p:sp>
      <p:sp>
        <p:nvSpPr>
          <p:cNvPr id="31754" name="Rectangle 4"/>
          <p:cNvSpPr>
            <a:spLocks noChangeArrowheads="1"/>
          </p:cNvSpPr>
          <p:nvPr/>
        </p:nvSpPr>
        <p:spPr bwMode="auto">
          <a:xfrm>
            <a:off x="5791200" y="3962400"/>
            <a:ext cx="3048000" cy="923925"/>
          </a:xfrm>
          <a:prstGeom prst="rect">
            <a:avLst/>
          </a:prstGeom>
          <a:noFill/>
          <a:ln w="9525">
            <a:noFill/>
            <a:miter lim="800000"/>
            <a:headEnd/>
            <a:tailEnd/>
          </a:ln>
        </p:spPr>
        <p:txBody>
          <a:bodyPr>
            <a:spAutoFit/>
          </a:bodyPr>
          <a:lstStyle/>
          <a:p>
            <a:r>
              <a:rPr lang="en-US" altLang="ko-KR">
                <a:ea typeface="굴림" charset="-127"/>
              </a:rPr>
              <a:t>Integrity: non-occurrence of improper alterations of information</a:t>
            </a:r>
          </a:p>
        </p:txBody>
      </p:sp>
      <p:sp>
        <p:nvSpPr>
          <p:cNvPr id="31755" name="Rectangle 4"/>
          <p:cNvSpPr>
            <a:spLocks noChangeArrowheads="1"/>
          </p:cNvSpPr>
          <p:nvPr/>
        </p:nvSpPr>
        <p:spPr bwMode="auto">
          <a:xfrm>
            <a:off x="5257800" y="5562600"/>
            <a:ext cx="3505200" cy="923925"/>
          </a:xfrm>
          <a:prstGeom prst="rect">
            <a:avLst/>
          </a:prstGeom>
          <a:noFill/>
          <a:ln w="9525">
            <a:noFill/>
            <a:miter lim="800000"/>
            <a:headEnd/>
            <a:tailEnd/>
          </a:ln>
        </p:spPr>
        <p:txBody>
          <a:bodyPr>
            <a:spAutoFit/>
          </a:bodyPr>
          <a:lstStyle/>
          <a:p>
            <a:r>
              <a:rPr lang="en-US" altLang="ko-KR">
                <a:ea typeface="굴림" charset="-127"/>
              </a:rPr>
              <a:t>Confidentiality: non-occurrence of unauthorized disclosure of information</a:t>
            </a:r>
          </a:p>
        </p:txBody>
      </p:sp>
      <p:cxnSp>
        <p:nvCxnSpPr>
          <p:cNvPr id="16" name="Straight Arrow Connector 15"/>
          <p:cNvCxnSpPr>
            <a:cxnSpLocks noChangeShapeType="1"/>
            <a:stCxn id="31750" idx="2"/>
            <a:endCxn id="31749" idx="1"/>
          </p:cNvCxnSpPr>
          <p:nvPr/>
        </p:nvCxnSpPr>
        <p:spPr bwMode="auto">
          <a:xfrm rot="16200000" flipH="1">
            <a:off x="2480468" y="2739232"/>
            <a:ext cx="874713" cy="164465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19" name="Straight Arrow Connector 18"/>
          <p:cNvCxnSpPr>
            <a:cxnSpLocks noChangeShapeType="1"/>
            <a:stCxn id="31751" idx="3"/>
            <a:endCxn id="31749" idx="2"/>
          </p:cNvCxnSpPr>
          <p:nvPr/>
        </p:nvCxnSpPr>
        <p:spPr bwMode="auto">
          <a:xfrm>
            <a:off x="2895600" y="4438650"/>
            <a:ext cx="609600" cy="1905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23" name="Straight Arrow Connector 22"/>
          <p:cNvCxnSpPr>
            <a:cxnSpLocks noChangeShapeType="1"/>
            <a:stCxn id="31753" idx="1"/>
            <a:endCxn id="31749" idx="7"/>
          </p:cNvCxnSpPr>
          <p:nvPr/>
        </p:nvCxnSpPr>
        <p:spPr bwMode="auto">
          <a:xfrm rot="10800000" flipV="1">
            <a:off x="4870450" y="3205163"/>
            <a:ext cx="768350" cy="795337"/>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25" name="Straight Arrow Connector 24"/>
          <p:cNvCxnSpPr>
            <a:cxnSpLocks noChangeShapeType="1"/>
            <a:stCxn id="31754" idx="1"/>
            <a:endCxn id="31749" idx="6"/>
          </p:cNvCxnSpPr>
          <p:nvPr/>
        </p:nvCxnSpPr>
        <p:spPr bwMode="auto">
          <a:xfrm rot="10800000" flipV="1">
            <a:off x="5105400" y="4424363"/>
            <a:ext cx="685800" cy="33337"/>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27" name="Straight Arrow Connector 26"/>
          <p:cNvCxnSpPr>
            <a:cxnSpLocks noChangeShapeType="1"/>
            <a:stCxn id="31752" idx="0"/>
            <a:endCxn id="31749" idx="3"/>
          </p:cNvCxnSpPr>
          <p:nvPr/>
        </p:nvCxnSpPr>
        <p:spPr bwMode="auto">
          <a:xfrm rot="5400000" flipH="1" flipV="1">
            <a:off x="2632075" y="4302125"/>
            <a:ext cx="495300" cy="172085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30" name="Straight Arrow Connector 29"/>
          <p:cNvCxnSpPr>
            <a:cxnSpLocks noChangeShapeType="1"/>
            <a:stCxn id="31755" idx="0"/>
            <a:endCxn id="31749" idx="5"/>
          </p:cNvCxnSpPr>
          <p:nvPr/>
        </p:nvCxnSpPr>
        <p:spPr bwMode="auto">
          <a:xfrm rot="16200000" flipV="1">
            <a:off x="5616575" y="4168775"/>
            <a:ext cx="647700" cy="213995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31762" name="TextBox 30"/>
          <p:cNvSpPr txBox="1">
            <a:spLocks noChangeArrowheads="1"/>
          </p:cNvSpPr>
          <p:nvPr/>
        </p:nvSpPr>
        <p:spPr bwMode="auto">
          <a:xfrm>
            <a:off x="3581400" y="5105400"/>
            <a:ext cx="1600200" cy="369888"/>
          </a:xfrm>
          <a:prstGeom prst="rect">
            <a:avLst/>
          </a:prstGeom>
          <a:noFill/>
          <a:ln w="9525">
            <a:noFill/>
            <a:miter lim="800000"/>
            <a:headEnd/>
            <a:tailEnd/>
          </a:ln>
        </p:spPr>
        <p:txBody>
          <a:bodyPr>
            <a:spAutoFit/>
          </a:bodyPr>
          <a:lstStyle/>
          <a:p>
            <a:r>
              <a:rPr lang="en-US" altLang="ko-KR">
                <a:ea typeface="굴림" charset="-127"/>
              </a:rPr>
              <a:t> [IFIP 10.4]</a:t>
            </a:r>
            <a:endParaRPr lang="en-US"/>
          </a:p>
        </p:txBody>
      </p:sp>
      <p:sp>
        <p:nvSpPr>
          <p:cNvPr id="31763" name="TextBox 34"/>
          <p:cNvSpPr txBox="1">
            <a:spLocks noChangeArrowheads="1"/>
          </p:cNvSpPr>
          <p:nvPr/>
        </p:nvSpPr>
        <p:spPr bwMode="auto">
          <a:xfrm>
            <a:off x="2133600" y="1371600"/>
            <a:ext cx="4343400" cy="523875"/>
          </a:xfrm>
          <a:prstGeom prst="rect">
            <a:avLst/>
          </a:prstGeom>
          <a:noFill/>
          <a:ln w="9525">
            <a:noFill/>
            <a:miter lim="800000"/>
            <a:headEnd/>
            <a:tailEnd/>
          </a:ln>
        </p:spPr>
        <p:txBody>
          <a:bodyPr>
            <a:spAutoFit/>
          </a:bodyPr>
          <a:lstStyle/>
          <a:p>
            <a:r>
              <a:rPr lang="en-US" sz="2800"/>
              <a:t>Definition of Dependability</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Background (cont’d)</a:t>
            </a:r>
          </a:p>
        </p:txBody>
      </p:sp>
      <p:sp>
        <p:nvSpPr>
          <p:cNvPr id="33795" name="Slide Number Placeholder 3"/>
          <p:cNvSpPr>
            <a:spLocks noGrp="1"/>
          </p:cNvSpPr>
          <p:nvPr>
            <p:ph type="sldNum" sz="quarter" idx="12"/>
          </p:nvPr>
        </p:nvSpPr>
        <p:spPr bwMode="auto">
          <a:noFill/>
          <a:ln>
            <a:miter lim="800000"/>
            <a:headEnd/>
            <a:tailEnd/>
          </a:ln>
        </p:spPr>
        <p:txBody>
          <a:bodyPr/>
          <a:lstStyle/>
          <a:p>
            <a:fld id="{A997FDC5-6242-40D9-8B8C-60825B869B18}" type="slidenum">
              <a:rPr lang="en-US"/>
              <a:pPr/>
              <a:t>8</a:t>
            </a:fld>
            <a:endParaRPr lang="en-US"/>
          </a:p>
        </p:txBody>
      </p:sp>
      <p:sp>
        <p:nvSpPr>
          <p:cNvPr id="33796" name="TextBox 5"/>
          <p:cNvSpPr txBox="1">
            <a:spLocks noChangeArrowheads="1"/>
          </p:cNvSpPr>
          <p:nvPr/>
        </p:nvSpPr>
        <p:spPr bwMode="auto">
          <a:xfrm>
            <a:off x="2286000" y="4876800"/>
            <a:ext cx="5791200" cy="369888"/>
          </a:xfrm>
          <a:prstGeom prst="rect">
            <a:avLst/>
          </a:prstGeom>
          <a:noFill/>
          <a:ln w="9525">
            <a:noFill/>
            <a:miter lim="800000"/>
            <a:headEnd/>
            <a:tailEnd/>
          </a:ln>
        </p:spPr>
        <p:txBody>
          <a:bodyPr>
            <a:spAutoFit/>
          </a:bodyPr>
          <a:lstStyle/>
          <a:p>
            <a:r>
              <a:rPr lang="en-US"/>
              <a:t>AADL Architectural Description of Apache http server </a:t>
            </a:r>
          </a:p>
        </p:txBody>
      </p:sp>
      <p:sp>
        <p:nvSpPr>
          <p:cNvPr id="33797" name="TextBox 6"/>
          <p:cNvSpPr txBox="1">
            <a:spLocks noChangeArrowheads="1"/>
          </p:cNvSpPr>
          <p:nvPr/>
        </p:nvSpPr>
        <p:spPr bwMode="auto">
          <a:xfrm>
            <a:off x="990600" y="5657850"/>
            <a:ext cx="7543800" cy="923925"/>
          </a:xfrm>
          <a:prstGeom prst="rect">
            <a:avLst/>
          </a:prstGeom>
          <a:noFill/>
          <a:ln w="9525">
            <a:noFill/>
            <a:miter lim="800000"/>
            <a:headEnd/>
            <a:tailEnd/>
          </a:ln>
        </p:spPr>
        <p:txBody>
          <a:bodyPr>
            <a:spAutoFit/>
          </a:bodyPr>
          <a:lstStyle/>
          <a:p>
            <a:pPr>
              <a:buFont typeface="Arial" charset="0"/>
              <a:buChar char="•"/>
            </a:pPr>
            <a:r>
              <a:rPr lang="en-US"/>
              <a:t> Dependability reasoning framework is built on ArchE which follows the standard the six elements of the reasoning framework</a:t>
            </a:r>
          </a:p>
          <a:p>
            <a:pPr>
              <a:buFont typeface="Arial" charset="0"/>
              <a:buChar char="•"/>
            </a:pPr>
            <a:r>
              <a:rPr lang="en-US"/>
              <a:t> ArchE takes a Quality Attribute Scenario and returns analysis</a:t>
            </a:r>
          </a:p>
        </p:txBody>
      </p:sp>
      <p:pic>
        <p:nvPicPr>
          <p:cNvPr id="33798" name="Content Placeholder 3" descr="reasoning_framework.jpg"/>
          <p:cNvPicPr>
            <a:picLocks noGrp="1" noChangeAspect="1"/>
          </p:cNvPicPr>
          <p:nvPr>
            <p:ph idx="1"/>
          </p:nvPr>
        </p:nvPicPr>
        <p:blipFill>
          <a:blip r:embed="rId3"/>
          <a:srcRect/>
          <a:stretch>
            <a:fillRect/>
          </a:stretch>
        </p:blipFill>
        <p:spPr>
          <a:xfrm>
            <a:off x="1066800" y="1371600"/>
            <a:ext cx="7239000" cy="4102100"/>
          </a:xfrm>
        </p:spPr>
      </p:pic>
      <p:sp>
        <p:nvSpPr>
          <p:cNvPr id="33799" name="TextBox 7"/>
          <p:cNvSpPr txBox="1">
            <a:spLocks noChangeArrowheads="1"/>
          </p:cNvSpPr>
          <p:nvPr/>
        </p:nvSpPr>
        <p:spPr bwMode="auto">
          <a:xfrm>
            <a:off x="2590800" y="1524000"/>
            <a:ext cx="5562600" cy="400050"/>
          </a:xfrm>
          <a:prstGeom prst="rect">
            <a:avLst/>
          </a:prstGeom>
          <a:noFill/>
          <a:ln w="9525">
            <a:noFill/>
            <a:miter lim="800000"/>
            <a:headEnd/>
            <a:tailEnd/>
          </a:ln>
        </p:spPr>
        <p:txBody>
          <a:bodyPr>
            <a:spAutoFit/>
          </a:bodyPr>
          <a:lstStyle/>
          <a:p>
            <a:r>
              <a:rPr lang="en-US" sz="2000"/>
              <a:t>Reasoning Framework Diagram</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Background (cont’d)</a:t>
            </a:r>
          </a:p>
        </p:txBody>
      </p:sp>
      <p:sp>
        <p:nvSpPr>
          <p:cNvPr id="34819" name="Slide Number Placeholder 3"/>
          <p:cNvSpPr>
            <a:spLocks noGrp="1"/>
          </p:cNvSpPr>
          <p:nvPr>
            <p:ph type="sldNum" sz="quarter" idx="12"/>
          </p:nvPr>
        </p:nvSpPr>
        <p:spPr bwMode="auto">
          <a:noFill/>
          <a:ln>
            <a:miter lim="800000"/>
            <a:headEnd/>
            <a:tailEnd/>
          </a:ln>
        </p:spPr>
        <p:txBody>
          <a:bodyPr/>
          <a:lstStyle/>
          <a:p>
            <a:fld id="{EC398285-9FB6-411A-B792-A91B3FF0BCD1}" type="slidenum">
              <a:rPr lang="en-US"/>
              <a:pPr/>
              <a:t>9</a:t>
            </a:fld>
            <a:endParaRPr lang="en-US"/>
          </a:p>
        </p:txBody>
      </p:sp>
      <p:sp>
        <p:nvSpPr>
          <p:cNvPr id="34820" name="TextBox 6"/>
          <p:cNvSpPr txBox="1">
            <a:spLocks noChangeArrowheads="1"/>
          </p:cNvSpPr>
          <p:nvPr/>
        </p:nvSpPr>
        <p:spPr bwMode="auto">
          <a:xfrm>
            <a:off x="228600" y="6059488"/>
            <a:ext cx="9296400" cy="646112"/>
          </a:xfrm>
          <a:prstGeom prst="rect">
            <a:avLst/>
          </a:prstGeom>
          <a:noFill/>
          <a:ln w="9525">
            <a:noFill/>
            <a:miter lim="800000"/>
            <a:headEnd/>
            <a:tailEnd/>
          </a:ln>
        </p:spPr>
        <p:txBody>
          <a:bodyPr>
            <a:spAutoFit/>
          </a:bodyPr>
          <a:lstStyle/>
          <a:p>
            <a:pPr>
              <a:buFont typeface="Arial" charset="0"/>
              <a:buChar char="•"/>
            </a:pPr>
            <a:r>
              <a:rPr lang="en-US"/>
              <a:t> Functional requirements become responsibilities  </a:t>
            </a:r>
          </a:p>
          <a:p>
            <a:pPr>
              <a:buFont typeface="Arial" charset="0"/>
              <a:buChar char="•"/>
            </a:pPr>
            <a:r>
              <a:rPr lang="en-US"/>
              <a:t> As a starting point, all functional requirements are translated 1-1 into responsibilities</a:t>
            </a:r>
          </a:p>
        </p:txBody>
      </p:sp>
      <p:pic>
        <p:nvPicPr>
          <p:cNvPr id="34821" name="Content Placeholder 4" descr="process.jpg"/>
          <p:cNvPicPr>
            <a:picLocks noGrp="1" noChangeAspect="1"/>
          </p:cNvPicPr>
          <p:nvPr>
            <p:ph idx="1"/>
          </p:nvPr>
        </p:nvPicPr>
        <p:blipFill>
          <a:blip r:embed="rId3"/>
          <a:srcRect/>
          <a:stretch>
            <a:fillRect/>
          </a:stretch>
        </p:blipFill>
        <p:spPr>
          <a:xfrm>
            <a:off x="1143000" y="1752600"/>
            <a:ext cx="6934200" cy="4160838"/>
          </a:xfrm>
        </p:spPr>
      </p:pic>
      <p:sp>
        <p:nvSpPr>
          <p:cNvPr id="34822" name="TextBox 7"/>
          <p:cNvSpPr txBox="1">
            <a:spLocks noChangeArrowheads="1"/>
          </p:cNvSpPr>
          <p:nvPr/>
        </p:nvSpPr>
        <p:spPr bwMode="auto">
          <a:xfrm>
            <a:off x="2438400" y="1371600"/>
            <a:ext cx="5562600" cy="400050"/>
          </a:xfrm>
          <a:prstGeom prst="rect">
            <a:avLst/>
          </a:prstGeom>
          <a:noFill/>
          <a:ln w="9525">
            <a:noFill/>
            <a:miter lim="800000"/>
            <a:headEnd/>
            <a:tailEnd/>
          </a:ln>
        </p:spPr>
        <p:txBody>
          <a:bodyPr>
            <a:spAutoFit/>
          </a:bodyPr>
          <a:lstStyle/>
          <a:p>
            <a:r>
              <a:rPr lang="en-US" sz="2000"/>
              <a:t>Architecture Definition using ArchE</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yse802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syse802Template</Template>
  <TotalTime>4312</TotalTime>
  <Words>2188</Words>
  <Application>Microsoft Office PowerPoint</Application>
  <PresentationFormat>On-screen Show (4:3)</PresentationFormat>
  <Paragraphs>366</Paragraphs>
  <Slides>42</Slides>
  <Notes>30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42</vt:i4>
      </vt:variant>
    </vt:vector>
  </HeadingPairs>
  <TitlesOfParts>
    <vt:vector size="45" baseType="lpstr">
      <vt:lpstr>syse802Template</vt:lpstr>
      <vt:lpstr>Microsoft Equation 3.0</vt:lpstr>
      <vt:lpstr>Equation</vt:lpstr>
      <vt:lpstr>CPSC 875</vt:lpstr>
      <vt:lpstr>Manage technical debt</vt:lpstr>
      <vt:lpstr>Slide 3</vt:lpstr>
      <vt:lpstr>Avoiding technical debt</vt:lpstr>
      <vt:lpstr>A Reasoning Framework for Dependability in Software Architectures </vt:lpstr>
      <vt:lpstr>Rationale</vt:lpstr>
      <vt:lpstr>Background (cont’d)</vt:lpstr>
      <vt:lpstr>Background (cont’d)</vt:lpstr>
      <vt:lpstr>Background (cont’d)</vt:lpstr>
      <vt:lpstr>Quantitative Reasoning Framework</vt:lpstr>
      <vt:lpstr>Quantitative Reasoning Framework (cont’d)</vt:lpstr>
      <vt:lpstr>Quantitative Reasoning Framework (cont’d)</vt:lpstr>
      <vt:lpstr>Reliability</vt:lpstr>
      <vt:lpstr>Reliability-2</vt:lpstr>
      <vt:lpstr>Technical debt</vt:lpstr>
      <vt:lpstr>Quantitative Reasoning Framework (cont’d)</vt:lpstr>
      <vt:lpstr>Availability formula</vt:lpstr>
      <vt:lpstr>Quantitative Reasoning Framework (cont’d)</vt:lpstr>
      <vt:lpstr>Quantitative Reasoning Framework (cont’d)</vt:lpstr>
      <vt:lpstr>Quantitative Reasoning Framework (cont’d)</vt:lpstr>
      <vt:lpstr>Maintainability</vt:lpstr>
      <vt:lpstr>Qualitative Reasoning Framework (cont’d)</vt:lpstr>
      <vt:lpstr>Qualitative Reasoning Framework (cont’d)</vt:lpstr>
      <vt:lpstr>Confidentiality/Integrity</vt:lpstr>
      <vt:lpstr>Qualitative Reasoning Framework (cont’d)</vt:lpstr>
      <vt:lpstr>Qualitative Reasoning Framework (cont’d)</vt:lpstr>
      <vt:lpstr>Qualitative Reasoning Framework (cont’d)</vt:lpstr>
      <vt:lpstr>Qualitative Reasoning Framework (cont’d)</vt:lpstr>
      <vt:lpstr>Qualitative Reasoning Framework (cont’d)</vt:lpstr>
      <vt:lpstr>Qualitative Reasoning Framework (cont’d)</vt:lpstr>
      <vt:lpstr>Qualitative Reasoning Framework (cont’d)</vt:lpstr>
      <vt:lpstr>Assembling the Reasoning Frameworks (cont’d)</vt:lpstr>
      <vt:lpstr>Assembling the Reasoning Frameworks (cont’d)</vt:lpstr>
      <vt:lpstr>Assembling the Reasoning Frameworks (cont’d)</vt:lpstr>
      <vt:lpstr>Assembling the Reasoning Frameworks (cont’d)</vt:lpstr>
      <vt:lpstr>Assembling the Reasoning Frameworks (cont’d)</vt:lpstr>
      <vt:lpstr>Assembling the Reasoning Frameworks (cont’d)</vt:lpstr>
      <vt:lpstr>Assembling the Reasoning Frameworks (cont’d)</vt:lpstr>
      <vt:lpstr>Assembling the Reasoning Frameworks (cont’d)</vt:lpstr>
      <vt:lpstr>Assembling the Reasoning Frameworks (cont’d)</vt:lpstr>
      <vt:lpstr>Architecture of reuse</vt:lpstr>
      <vt:lpstr>Next steps</vt:lpstr>
    </vt:vector>
  </TitlesOfParts>
  <Company>Clemson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875</dc:title>
  <dc:creator>McGregor</dc:creator>
  <cp:lastModifiedBy>McGregor</cp:lastModifiedBy>
  <cp:revision>17</cp:revision>
  <dcterms:created xsi:type="dcterms:W3CDTF">2011-04-11T15:03:55Z</dcterms:created>
  <dcterms:modified xsi:type="dcterms:W3CDTF">2011-04-19T01:23:04Z</dcterms:modified>
</cp:coreProperties>
</file>