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266" r:id="rId3"/>
    <p:sldId id="279" r:id="rId4"/>
    <p:sldId id="263" r:id="rId5"/>
    <p:sldId id="261" r:id="rId6"/>
    <p:sldId id="262" r:id="rId7"/>
    <p:sldId id="286" r:id="rId8"/>
    <p:sldId id="265" r:id="rId9"/>
    <p:sldId id="280" r:id="rId10"/>
    <p:sldId id="283" r:id="rId11"/>
    <p:sldId id="281" r:id="rId12"/>
    <p:sldId id="282" r:id="rId13"/>
    <p:sldId id="264" r:id="rId14"/>
    <p:sldId id="28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5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2" d="100"/>
          <a:sy n="62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C22 - Misc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24088"/>
            <a:ext cx="9144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57350"/>
            <a:ext cx="57562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615446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recovery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6310829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http://users.ece.utexas.edu/~perry/prof/wicsa1/final/goa.pdf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767681"/>
            <a:ext cx="6457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recovery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"/>
            <a:ext cx="7010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Defenestration of Superfluous Architectural Accoutrements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Grady </a:t>
            </a:r>
            <a:r>
              <a:rPr lang="en-US" dirty="0" err="1" smtClean="0"/>
              <a:t>Booch</a:t>
            </a:r>
            <a:endParaRPr lang="en-US" dirty="0" smtClean="0"/>
          </a:p>
          <a:p>
            <a:r>
              <a:rPr lang="en-US" dirty="0" smtClean="0"/>
              <a:t>A few of the slides from one of Grady’s talks.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Defenestration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act of throwing a person or an object out of a window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78100"/>
            <a:ext cx="45466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2133600" y="5334000"/>
            <a:ext cx="4546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1200"/>
              <a:t>The Defenestration of Prague (1618)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Superfluous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Exceeding what is sufficient or necessary; marked by wastefulness</a:t>
            </a: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19400"/>
            <a:ext cx="48514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Accoutrement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accessory item of clothing or equipment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133600"/>
            <a:ext cx="2286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Premise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Simple architectures have conceptual integrity</a:t>
            </a:r>
          </a:p>
          <a:p>
            <a:r>
              <a:rPr lang="en-US" smtClean="0"/>
              <a:t>Architectures that are simple are better than those that are more complex</a:t>
            </a:r>
          </a:p>
          <a:p>
            <a:r>
              <a:rPr lang="en-US" smtClean="0"/>
              <a:t>A process of continuous architectural refactoring helps to converge a system to its practical and optimal simplicity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CAD/CAM -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43575"/>
            <a:ext cx="8229600" cy="868363"/>
          </a:xfrm>
        </p:spPr>
        <p:txBody>
          <a:bodyPr/>
          <a:lstStyle/>
          <a:p>
            <a:r>
              <a:rPr lang="en-US" sz="1200" dirty="0" smtClean="0"/>
              <a:t>http://www.sciencedirect.com/science?_ob=MImg&amp;_imagekey=B6V27-4CNGN01-1-1&amp;_cdi=5695&amp;_user=590719&amp;_pii=S0360835204000646&amp;_origin=gateway&amp;_coverDate=07%2F31%2F2004&amp;_sk=999539995&amp;view=c&amp;wchp=dGLbVlz-zSkzS&amp;md5=6da4b33eb3b9a3fc52c4892dae002f59&amp;ie=/sdarticle.pdf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14425"/>
            <a:ext cx="47529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Measuring Architectural Complexity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(calculated in SLOC)</a:t>
            </a:r>
          </a:p>
          <a:p>
            <a:r>
              <a:rPr lang="en-US" dirty="0" smtClean="0"/>
              <a:t>Regularity (measured in </a:t>
            </a:r>
            <a:r>
              <a:rPr lang="en-US" dirty="0" smtClean="0"/>
              <a:t>patterns/view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States</a:t>
            </a:r>
          </a:p>
          <a:p>
            <a:pPr lvl="2"/>
            <a:r>
              <a:rPr lang="en-US" dirty="0" smtClean="0"/>
              <a:t>Boulder: few states spread across geological time</a:t>
            </a:r>
          </a:p>
          <a:p>
            <a:pPr lvl="2"/>
            <a:r>
              <a:rPr lang="en-US" dirty="0" smtClean="0"/>
              <a:t>Software-intensive system: combinatorial explosion of states</a:t>
            </a:r>
          </a:p>
          <a:p>
            <a:pPr lvl="2"/>
            <a:r>
              <a:rPr lang="en-US" dirty="0" smtClean="0"/>
              <a:t>Real world: non-discrete, non-continuous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Attending to Simplicity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fundamentals</a:t>
            </a:r>
          </a:p>
          <a:p>
            <a:pPr lvl="1"/>
            <a:r>
              <a:rPr lang="en-US" smtClean="0"/>
              <a:t>Define crisp abstractions</a:t>
            </a:r>
          </a:p>
          <a:p>
            <a:pPr lvl="1"/>
            <a:r>
              <a:rPr lang="en-US" smtClean="0"/>
              <a:t>Employ a good separation of concerns</a:t>
            </a:r>
          </a:p>
          <a:p>
            <a:pPr lvl="1"/>
            <a:r>
              <a:rPr lang="en-US" smtClean="0"/>
              <a:t>Have a balanced distribution of responsibilities</a:t>
            </a:r>
          </a:p>
          <a:p>
            <a:r>
              <a:rPr lang="en-US" smtClean="0"/>
              <a:t>Insofar as a system embraces these fundamentals, it is simple; when and where it strains these fundamentals, it is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3988" y="808038"/>
            <a:ext cx="8467725" cy="487362"/>
          </a:xfrm>
        </p:spPr>
        <p:txBody>
          <a:bodyPr/>
          <a:lstStyle/>
          <a:p>
            <a:pPr eaLnBrk="1" hangingPunct="1"/>
            <a:r>
              <a:rPr lang="en-US" smtClean="0"/>
              <a:t>From Control To Chaos</a:t>
            </a:r>
          </a:p>
        </p:txBody>
      </p:sp>
      <p:pic>
        <p:nvPicPr>
          <p:cNvPr id="19459" name="Content Placeholder 4" descr="shake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7588" y="1519238"/>
            <a:ext cx="2976562" cy="4013200"/>
          </a:xfrm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D390AE-C27D-45DE-A6A6-99CF24248C25}" type="slidenum">
              <a:rPr lang="en-US"/>
              <a:pPr/>
              <a:t>22</a:t>
            </a:fld>
            <a:endParaRPr lang="en-US"/>
          </a:p>
        </p:txBody>
      </p:sp>
      <p:pic>
        <p:nvPicPr>
          <p:cNvPr id="6" name="Picture 5" descr="mars-pathfin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1781175"/>
            <a:ext cx="4433888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Complexity to Simplicity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Complexity masks the essential elements of a system</a:t>
            </a:r>
          </a:p>
          <a:p>
            <a:r>
              <a:rPr lang="en-US" smtClean="0"/>
              <a:t>Insofar as we have to expend energy to brush away the surrounding crud that obscures that essence, we’ve lost something in the message and we’ve hidden the</a:t>
            </a:r>
          </a:p>
          <a:p>
            <a:pPr lvl="2"/>
            <a:r>
              <a:rPr lang="en-US" smtClean="0"/>
              <a:t>Underlying purpose</a:t>
            </a:r>
          </a:p>
          <a:p>
            <a:pPr lvl="2"/>
            <a:r>
              <a:rPr lang="en-US" smtClean="0"/>
              <a:t>Uniqueness</a:t>
            </a:r>
          </a:p>
          <a:p>
            <a:pPr lvl="2"/>
            <a:r>
              <a:rPr lang="en-US" smtClean="0"/>
              <a:t>Elegance</a:t>
            </a:r>
          </a:p>
          <a:p>
            <a:pPr lvl="2"/>
            <a:r>
              <a:rPr lang="en-US" smtClean="0"/>
              <a:t>Beauty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Finding Simplicity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Simplicity doesn’t just happen</a:t>
            </a:r>
          </a:p>
          <a:p>
            <a:pPr lvl="1"/>
            <a:r>
              <a:rPr lang="en-US" smtClean="0"/>
              <a:t>Despite the best intentions</a:t>
            </a:r>
          </a:p>
          <a:p>
            <a:pPr lvl="1"/>
            <a:r>
              <a:rPr lang="en-US" smtClean="0"/>
              <a:t>Many forces eat away</a:t>
            </a:r>
          </a:p>
        </p:txBody>
      </p:sp>
      <p:pic>
        <p:nvPicPr>
          <p:cNvPr id="23556" name="Picture 3" descr="fo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140075"/>
            <a:ext cx="55880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Architectural Failure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Sometimes, systems fail because their architects have chosen a fundamentally wrong architecture</a:t>
            </a:r>
          </a:p>
          <a:p>
            <a:r>
              <a:rPr lang="en-US" smtClean="0"/>
              <a:t>Most of the time, projects</a:t>
            </a:r>
          </a:p>
          <a:p>
            <a:pPr lvl="1"/>
            <a:r>
              <a:rPr lang="en-US" smtClean="0"/>
              <a:t>Die the death of a thousand cuts</a:t>
            </a:r>
          </a:p>
          <a:p>
            <a:pPr lvl="1"/>
            <a:r>
              <a:rPr lang="en-US" smtClean="0"/>
              <a:t>Are nibbled to death by ducks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Architectural Failure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thousand cuts</a:t>
            </a:r>
          </a:p>
          <a:p>
            <a:pPr lvl="1"/>
            <a:r>
              <a:rPr lang="en-US" smtClean="0"/>
              <a:t>Collapse happens because of the accumulated weight of well-intentioned and reasonable local decisions that assemble over time at the expense of global optimization and simplicity</a:t>
            </a:r>
          </a:p>
          <a:p>
            <a:r>
              <a:rPr lang="en-US" smtClean="0"/>
              <a:t>Nibble to death by ducks</a:t>
            </a:r>
          </a:p>
          <a:p>
            <a:pPr lvl="1"/>
            <a:r>
              <a:rPr lang="en-US" smtClean="0"/>
              <a:t>You rarely see the end coming, until some factor pushes your fragile, complex system over the edge into collapse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4638"/>
            <a:ext cx="6648450" cy="657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0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http://www.cs.washington.edu/homes/brun/pubs/pubs/Malek10.pdf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and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started the semester using the analogy of building architecture to understand software architecture</a:t>
            </a:r>
          </a:p>
          <a:p>
            <a:r>
              <a:rPr lang="en-US" dirty="0" smtClean="0"/>
              <a:t>Many factors shape the architecture of a  building including the land upon which it is built, the nature of the enterprise that will inhabit the building, and the budget.</a:t>
            </a:r>
          </a:p>
          <a:p>
            <a:r>
              <a:rPr lang="en-US" dirty="0" smtClean="0"/>
              <a:t>The main influences we have examined this semester are  the qualities. What else is there?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381000"/>
            <a:ext cx="8091487" cy="610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architecture of a software product will closely resemble the architecture of the organization that built it.</a:t>
            </a:r>
          </a:p>
          <a:p>
            <a:r>
              <a:rPr lang="en-US" dirty="0" smtClean="0"/>
              <a:t>So, structure the organization the way you want the product to look</a:t>
            </a:r>
          </a:p>
          <a:p>
            <a:r>
              <a:rPr lang="en-US" dirty="0" smtClean="0"/>
              <a:t>For example, using an SOA design? Services should be written by small disconnected groups.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ADLs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9363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UML – use a profile which restricts the size of the language</a:t>
            </a:r>
          </a:p>
          <a:p>
            <a:endParaRPr lang="en-US" dirty="0" smtClean="0"/>
          </a:p>
          <a:p>
            <a:r>
              <a:rPr lang="en-US" dirty="0" smtClean="0"/>
              <a:t>http://www.cis.gsu.edu/~dtruex/courses/CIS8090/Cases-Articles/ADLbased-on-UML2.0%20.pdf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590800"/>
            <a:ext cx="47529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3976</TotalTime>
  <Words>520</Words>
  <Application>Microsoft Office PowerPoint</Application>
  <PresentationFormat>On-screen Show (4:3)</PresentationFormat>
  <Paragraphs>78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syse802Template</vt:lpstr>
      <vt:lpstr>CPSC 875</vt:lpstr>
      <vt:lpstr>CAD/CAM - NC</vt:lpstr>
      <vt:lpstr>Slide 3</vt:lpstr>
      <vt:lpstr>Products and organizations</vt:lpstr>
      <vt:lpstr>Enterprise architecture</vt:lpstr>
      <vt:lpstr>Mirroring</vt:lpstr>
      <vt:lpstr>Comparison of ADLs</vt:lpstr>
      <vt:lpstr>Alternative representations</vt:lpstr>
      <vt:lpstr>Slide 9</vt:lpstr>
      <vt:lpstr>UML options</vt:lpstr>
      <vt:lpstr>Slide 11</vt:lpstr>
      <vt:lpstr>Slide 12</vt:lpstr>
      <vt:lpstr>Architecture recovery</vt:lpstr>
      <vt:lpstr>Architecture recovery</vt:lpstr>
      <vt:lpstr>The Defenestration of Superfluous Architectural Accoutrements</vt:lpstr>
      <vt:lpstr>Defenestration</vt:lpstr>
      <vt:lpstr>Superfluous</vt:lpstr>
      <vt:lpstr>Accoutrement</vt:lpstr>
      <vt:lpstr>The Premise</vt:lpstr>
      <vt:lpstr>On Measuring Architectural Complexity</vt:lpstr>
      <vt:lpstr>Attending to Simplicity</vt:lpstr>
      <vt:lpstr>From Control To Chaos</vt:lpstr>
      <vt:lpstr>From Complexity to Simplicity</vt:lpstr>
      <vt:lpstr>On Finding Simplicity</vt:lpstr>
      <vt:lpstr>On Architectural Failure</vt:lpstr>
      <vt:lpstr>On Architectural Failure</vt:lpstr>
      <vt:lpstr>Slide 27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McGregor</cp:lastModifiedBy>
  <cp:revision>11</cp:revision>
  <dcterms:created xsi:type="dcterms:W3CDTF">2011-04-20T12:45:24Z</dcterms:created>
  <dcterms:modified xsi:type="dcterms:W3CDTF">2011-04-26T19:02:34Z</dcterms:modified>
</cp:coreProperties>
</file>