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8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crowire.com/technical-debt/the-stakeholder-perspective-conclus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library/abstracts/books/0321154959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 23 </a:t>
            </a:r>
            <a:r>
              <a:rPr lang="en-US" dirty="0" smtClean="0">
                <a:solidFill>
                  <a:schemeClr val="tx1"/>
                </a:solidFill>
              </a:rPr>
              <a:t>– Wrap-up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IEEE Std. 1061 </a:t>
            </a:r>
            <a:r>
              <a:rPr lang="en-US" sz="2000" dirty="0" err="1" smtClean="0"/>
              <a:t>subfactors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b="1" dirty="0" smtClean="0"/>
              <a:t>Efficiency                                    Portability</a:t>
            </a:r>
            <a:br>
              <a:rPr lang="en-US" sz="2000" b="1" dirty="0" smtClean="0"/>
            </a:br>
            <a:r>
              <a:rPr lang="en-US" sz="2000" b="1" dirty="0" smtClean="0"/>
              <a:t>• Time economy                           	• Hardware independence</a:t>
            </a:r>
            <a:br>
              <a:rPr lang="en-US" sz="2000" b="1" dirty="0" smtClean="0"/>
            </a:br>
            <a:r>
              <a:rPr lang="en-US" sz="2000" b="1" dirty="0" smtClean="0"/>
              <a:t>• Resource economy                    • Software independence</a:t>
            </a:r>
            <a:br>
              <a:rPr lang="en-US" sz="2000" b="1" dirty="0" smtClean="0"/>
            </a:br>
            <a:r>
              <a:rPr lang="en-US" sz="2000" b="1" dirty="0" smtClean="0"/>
              <a:t>Functionality                              	• </a:t>
            </a:r>
            <a:r>
              <a:rPr lang="en-US" sz="2000" b="1" dirty="0" err="1" smtClean="0"/>
              <a:t>Installability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• Completeness                           	• Reusability</a:t>
            </a:r>
            <a:br>
              <a:rPr lang="en-US" sz="2000" b="1" dirty="0" smtClean="0"/>
            </a:br>
            <a:r>
              <a:rPr lang="en-US" sz="2000" b="1" dirty="0" smtClean="0"/>
              <a:t>• Correctness                              Reliability</a:t>
            </a:r>
            <a:br>
              <a:rPr lang="en-US" sz="2000" b="1" dirty="0" smtClean="0"/>
            </a:br>
            <a:r>
              <a:rPr lang="en-US" sz="2000" b="1" dirty="0" smtClean="0"/>
              <a:t>• Security                                    	• Non-deficiency</a:t>
            </a:r>
            <a:br>
              <a:rPr lang="en-US" sz="2000" b="1" dirty="0" smtClean="0"/>
            </a:br>
            <a:r>
              <a:rPr lang="en-US" sz="2000" b="1" dirty="0" smtClean="0"/>
              <a:t>• Compatibility                             	• Error tolerance</a:t>
            </a:r>
            <a:br>
              <a:rPr lang="en-US" sz="2000" b="1" dirty="0" smtClean="0"/>
            </a:br>
            <a:r>
              <a:rPr lang="en-US" sz="2000" b="1" dirty="0" smtClean="0"/>
              <a:t>• Interoperability                          • Availability</a:t>
            </a:r>
            <a:br>
              <a:rPr lang="en-US" sz="2000" b="1" dirty="0" smtClean="0"/>
            </a:br>
            <a:r>
              <a:rPr lang="en-US" sz="2000" b="1" dirty="0" smtClean="0"/>
              <a:t>Maintainability                           Usability</a:t>
            </a:r>
            <a:br>
              <a:rPr lang="en-US" sz="2000" b="1" dirty="0" smtClean="0"/>
            </a:br>
            <a:r>
              <a:rPr lang="en-US" sz="2000" b="1" dirty="0" smtClean="0"/>
              <a:t>• </a:t>
            </a:r>
            <a:r>
              <a:rPr lang="en-US" sz="2000" b="1" dirty="0" err="1" smtClean="0"/>
              <a:t>Correctability</a:t>
            </a:r>
            <a:r>
              <a:rPr lang="en-US" sz="2000" b="1" dirty="0" smtClean="0"/>
              <a:t>                            	• Understandability</a:t>
            </a:r>
            <a:br>
              <a:rPr lang="en-US" sz="2000" b="1" dirty="0" smtClean="0"/>
            </a:br>
            <a:r>
              <a:rPr lang="en-US" sz="2000" b="1" dirty="0" smtClean="0"/>
              <a:t>• Expandability                            	• Ease of learning</a:t>
            </a:r>
            <a:br>
              <a:rPr lang="en-US" sz="2000" b="1" dirty="0" smtClean="0"/>
            </a:br>
            <a:r>
              <a:rPr lang="en-US" sz="2000" b="1" dirty="0" smtClean="0"/>
              <a:t>• Testability                                 	• Operability</a:t>
            </a:r>
            <a:br>
              <a:rPr lang="en-US" sz="2000" b="1" dirty="0" smtClean="0"/>
            </a:br>
            <a:r>
              <a:rPr lang="en-US" sz="2000" b="1" dirty="0" smtClean="0"/>
              <a:t>                                                  	• </a:t>
            </a:r>
            <a:r>
              <a:rPr lang="en-US" sz="2000" b="1" dirty="0" err="1" smtClean="0"/>
              <a:t>Comunicativeness</a:t>
            </a: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260068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http://en.wikipedia.org/wiki/ISO/IEC_9126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and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architecture style and a pattern are very similar</a:t>
            </a:r>
          </a:p>
          <a:p>
            <a:r>
              <a:rPr lang="en-US" dirty="0" smtClean="0"/>
              <a:t>A pattern may have more information, particularly more information about trade-offs among attributes.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styles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1752600"/>
            <a:ext cx="388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096000"/>
            <a:ext cx="2895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943600"/>
            <a:ext cx="3886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457200" y="1752600"/>
            <a:ext cx="4343400" cy="4191000"/>
            <a:chOff x="457200" y="1752600"/>
            <a:chExt cx="4343400" cy="4191000"/>
          </a:xfrm>
        </p:grpSpPr>
        <p:grpSp>
          <p:nvGrpSpPr>
            <p:cNvPr id="7" name="Group 20"/>
            <p:cNvGrpSpPr/>
            <p:nvPr/>
          </p:nvGrpSpPr>
          <p:grpSpPr>
            <a:xfrm>
              <a:off x="3352800" y="3505200"/>
              <a:ext cx="1447800" cy="838200"/>
              <a:chOff x="3352800" y="3886200"/>
              <a:chExt cx="1447800" cy="838200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3352800" y="3886200"/>
                <a:ext cx="1447800" cy="3810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0800000">
                <a:off x="3352800" y="4343400"/>
                <a:ext cx="1447800" cy="38100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457200" y="1752600"/>
              <a:ext cx="2895600" cy="4191000"/>
              <a:chOff x="457200" y="1752600"/>
              <a:chExt cx="2895600" cy="457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" y="1752600"/>
                <a:ext cx="2895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7200" y="3352800"/>
                <a:ext cx="2895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7200" y="4953000"/>
                <a:ext cx="2895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3352800" y="1981200"/>
              <a:ext cx="1447800" cy="838200"/>
              <a:chOff x="3352800" y="3886200"/>
              <a:chExt cx="1447800" cy="838200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3352800" y="3886200"/>
                <a:ext cx="1447800" cy="3810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0800000">
                <a:off x="3352800" y="4343400"/>
                <a:ext cx="1447800" cy="38100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3352800" y="4876800"/>
              <a:ext cx="1447800" cy="838200"/>
              <a:chOff x="3352800" y="3886200"/>
              <a:chExt cx="1447800" cy="838200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3352800" y="3886200"/>
                <a:ext cx="1447800" cy="3810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0800000">
                <a:off x="3352800" y="4343400"/>
                <a:ext cx="1447800" cy="38100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44"/>
          <p:cNvGrpSpPr/>
          <p:nvPr/>
        </p:nvGrpSpPr>
        <p:grpSpPr>
          <a:xfrm>
            <a:off x="457200" y="1828799"/>
            <a:ext cx="5715000" cy="1066801"/>
            <a:chOff x="457200" y="1828799"/>
            <a:chExt cx="5715000" cy="1066801"/>
          </a:xfrm>
        </p:grpSpPr>
        <p:sp>
          <p:nvSpPr>
            <p:cNvPr id="21" name="Rounded Rectangle 20"/>
            <p:cNvSpPr/>
            <p:nvPr/>
          </p:nvSpPr>
          <p:spPr>
            <a:xfrm>
              <a:off x="2133600" y="1828799"/>
              <a:ext cx="4038600" cy="1066801"/>
            </a:xfrm>
            <a:prstGeom prst="round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Model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7200" y="1828799"/>
              <a:ext cx="1066800" cy="3810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7200" y="2514599"/>
              <a:ext cx="1066800" cy="3810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Controller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3" idx="0"/>
              <a:endCxn id="22" idx="2"/>
            </p:cNvCxnSpPr>
            <p:nvPr/>
          </p:nvCxnSpPr>
          <p:spPr>
            <a:xfrm rot="5400000" flipH="1" flipV="1">
              <a:off x="838201" y="2362200"/>
              <a:ext cx="30479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3"/>
              <a:endCxn id="21" idx="1"/>
            </p:cNvCxnSpPr>
            <p:nvPr/>
          </p:nvCxnSpPr>
          <p:spPr>
            <a:xfrm flipV="1">
              <a:off x="1524000" y="2362200"/>
              <a:ext cx="6096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2" idx="3"/>
              <a:endCxn id="21" idx="1"/>
            </p:cNvCxnSpPr>
            <p:nvPr/>
          </p:nvCxnSpPr>
          <p:spPr>
            <a:xfrm>
              <a:off x="1524000" y="2019300"/>
              <a:ext cx="6096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>
            <a:off x="2133600" y="3352799"/>
            <a:ext cx="4038600" cy="1066801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" y="3352799"/>
            <a:ext cx="1066800" cy="38100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7200" y="4038599"/>
            <a:ext cx="1066800" cy="38100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Controller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0"/>
            <a:endCxn id="32" idx="2"/>
          </p:cNvCxnSpPr>
          <p:nvPr/>
        </p:nvCxnSpPr>
        <p:spPr>
          <a:xfrm rot="5400000" flipH="1" flipV="1">
            <a:off x="838201" y="3886200"/>
            <a:ext cx="30479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3"/>
            <a:endCxn id="31" idx="1"/>
          </p:cNvCxnSpPr>
          <p:nvPr/>
        </p:nvCxnSpPr>
        <p:spPr>
          <a:xfrm flipV="1">
            <a:off x="1524000" y="3886200"/>
            <a:ext cx="6096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3"/>
            <a:endCxn id="31" idx="1"/>
          </p:cNvCxnSpPr>
          <p:nvPr/>
        </p:nvCxnSpPr>
        <p:spPr>
          <a:xfrm>
            <a:off x="1524000" y="3543300"/>
            <a:ext cx="6096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5"/>
          <p:cNvGrpSpPr/>
          <p:nvPr/>
        </p:nvGrpSpPr>
        <p:grpSpPr>
          <a:xfrm>
            <a:off x="457200" y="4800599"/>
            <a:ext cx="5715000" cy="1066801"/>
            <a:chOff x="457200" y="1828799"/>
            <a:chExt cx="5715000" cy="1066801"/>
          </a:xfrm>
        </p:grpSpPr>
        <p:sp>
          <p:nvSpPr>
            <p:cNvPr id="47" name="Rounded Rectangle 46"/>
            <p:cNvSpPr/>
            <p:nvPr/>
          </p:nvSpPr>
          <p:spPr>
            <a:xfrm>
              <a:off x="2133600" y="1828799"/>
              <a:ext cx="4038600" cy="1066801"/>
            </a:xfrm>
            <a:prstGeom prst="round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Model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57200" y="1828799"/>
              <a:ext cx="1066800" cy="3810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57200" y="2514599"/>
              <a:ext cx="1066800" cy="3810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Controller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9" idx="0"/>
              <a:endCxn id="48" idx="2"/>
            </p:cNvCxnSpPr>
            <p:nvPr/>
          </p:nvCxnSpPr>
          <p:spPr>
            <a:xfrm rot="5400000" flipH="1" flipV="1">
              <a:off x="838201" y="2362200"/>
              <a:ext cx="30479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9" idx="3"/>
              <a:endCxn id="47" idx="1"/>
            </p:cNvCxnSpPr>
            <p:nvPr/>
          </p:nvCxnSpPr>
          <p:spPr>
            <a:xfrm flipV="1">
              <a:off x="1524000" y="2362200"/>
              <a:ext cx="6096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8" idx="3"/>
              <a:endCxn id="47" idx="1"/>
            </p:cNvCxnSpPr>
            <p:nvPr/>
          </p:nvCxnSpPr>
          <p:spPr>
            <a:xfrm>
              <a:off x="1524000" y="2019300"/>
              <a:ext cx="6096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error model Example1</a:t>
            </a:r>
          </a:p>
          <a:p>
            <a:pPr>
              <a:buNone/>
            </a:pPr>
            <a:r>
              <a:rPr lang="en-US" sz="1600" b="1" dirty="0" smtClean="0"/>
              <a:t>	features</a:t>
            </a:r>
          </a:p>
          <a:p>
            <a:pPr lvl="2">
              <a:buNone/>
            </a:pPr>
            <a:r>
              <a:rPr lang="en-US" sz="1200" dirty="0" err="1" smtClean="0"/>
              <a:t>ErrorFree</a:t>
            </a:r>
            <a:r>
              <a:rPr lang="en-US" sz="1200" dirty="0" smtClean="0"/>
              <a:t>: </a:t>
            </a:r>
            <a:r>
              <a:rPr lang="en-US" sz="1200" b="1" dirty="0" smtClean="0"/>
              <a:t>initial error state;</a:t>
            </a:r>
          </a:p>
          <a:p>
            <a:pPr lvl="2">
              <a:buNone/>
            </a:pPr>
            <a:r>
              <a:rPr lang="en-US" sz="1200" dirty="0" smtClean="0"/>
              <a:t>Failed: </a:t>
            </a:r>
            <a:r>
              <a:rPr lang="en-US" sz="1200" b="1" dirty="0" smtClean="0"/>
              <a:t>error state;</a:t>
            </a:r>
          </a:p>
          <a:p>
            <a:pPr lvl="2">
              <a:buNone/>
            </a:pPr>
            <a:r>
              <a:rPr lang="en-US" sz="1200" dirty="0" smtClean="0"/>
              <a:t>Fail, Repair: </a:t>
            </a:r>
            <a:r>
              <a:rPr lang="en-US" sz="1200" b="1" dirty="0" smtClean="0"/>
              <a:t>error event;</a:t>
            </a:r>
          </a:p>
          <a:p>
            <a:pPr lvl="2">
              <a:buNone/>
            </a:pPr>
            <a:r>
              <a:rPr lang="en-US" sz="1200" dirty="0" err="1" smtClean="0"/>
              <a:t>CorruptedData</a:t>
            </a:r>
            <a:r>
              <a:rPr lang="en-US" sz="1200" dirty="0" smtClean="0"/>
              <a:t>: </a:t>
            </a:r>
            <a:r>
              <a:rPr lang="en-US" sz="1200" b="1" dirty="0" smtClean="0"/>
              <a:t>out error propagation</a:t>
            </a:r>
          </a:p>
          <a:p>
            <a:pPr lvl="2">
              <a:buNone/>
            </a:pPr>
            <a:r>
              <a:rPr lang="en-US" sz="1200" dirty="0" smtClean="0"/>
              <a:t>{Occurrence =&gt; fixed 0.8};</a:t>
            </a:r>
          </a:p>
          <a:p>
            <a:pPr>
              <a:buNone/>
            </a:pPr>
            <a:r>
              <a:rPr lang="en-US" sz="1600" b="1" dirty="0" smtClean="0"/>
              <a:t>end Example1;</a:t>
            </a:r>
          </a:p>
          <a:p>
            <a:pPr>
              <a:buNone/>
            </a:pPr>
            <a:r>
              <a:rPr lang="en-US" sz="1600" b="1" dirty="0" smtClean="0"/>
              <a:t>error model implementation Example1.basic</a:t>
            </a:r>
          </a:p>
          <a:p>
            <a:pPr>
              <a:buNone/>
            </a:pPr>
            <a:r>
              <a:rPr lang="en-US" sz="1600" b="1" dirty="0" smtClean="0"/>
              <a:t>	transitions</a:t>
            </a:r>
          </a:p>
          <a:p>
            <a:pPr lvl="2">
              <a:buNone/>
            </a:pPr>
            <a:r>
              <a:rPr lang="en-US" sz="1200" dirty="0" err="1" smtClean="0"/>
              <a:t>ErrorFree</a:t>
            </a:r>
            <a:r>
              <a:rPr lang="en-US" sz="1200" dirty="0" smtClean="0"/>
              <a:t>-[Fail]-&gt;Failed;</a:t>
            </a:r>
          </a:p>
          <a:p>
            <a:pPr lvl="2">
              <a:buNone/>
            </a:pPr>
            <a:r>
              <a:rPr lang="en-US" sz="1200" dirty="0" smtClean="0"/>
              <a:t>Failed-[</a:t>
            </a:r>
            <a:r>
              <a:rPr lang="en-US" sz="1200" b="1" dirty="0" smtClean="0"/>
              <a:t>out </a:t>
            </a:r>
            <a:r>
              <a:rPr lang="en-US" sz="1200" b="1" dirty="0" err="1" smtClean="0"/>
              <a:t>CorruptedData</a:t>
            </a:r>
            <a:r>
              <a:rPr lang="en-US" sz="1200" b="1" dirty="0" smtClean="0"/>
              <a:t>]-&gt;Failed;</a:t>
            </a:r>
          </a:p>
          <a:p>
            <a:pPr lvl="2">
              <a:buNone/>
            </a:pPr>
            <a:r>
              <a:rPr lang="en-US" sz="1200" dirty="0" smtClean="0"/>
              <a:t>Failed-[Repair]-&gt;</a:t>
            </a:r>
            <a:r>
              <a:rPr lang="en-US" sz="1200" dirty="0" err="1" smtClean="0"/>
              <a:t>ErrorFree</a:t>
            </a:r>
            <a:r>
              <a:rPr lang="en-US" sz="800" dirty="0" smtClean="0"/>
              <a:t>;</a:t>
            </a:r>
          </a:p>
          <a:p>
            <a:pPr>
              <a:buNone/>
            </a:pPr>
            <a:r>
              <a:rPr lang="en-US" sz="1600" b="1" dirty="0" smtClean="0"/>
              <a:t>	properties</a:t>
            </a:r>
          </a:p>
          <a:p>
            <a:pPr lvl="2">
              <a:buNone/>
            </a:pPr>
            <a:r>
              <a:rPr lang="en-US" sz="1200" dirty="0" smtClean="0"/>
              <a:t>Occurrence =&gt; </a:t>
            </a:r>
            <a:r>
              <a:rPr lang="en-US" sz="1200" b="1" dirty="0" err="1" smtClean="0"/>
              <a:t>poisson</a:t>
            </a:r>
            <a:r>
              <a:rPr lang="en-US" sz="1200" b="1" dirty="0" smtClean="0"/>
              <a:t> 1.0e-3 applies to Fault;</a:t>
            </a:r>
          </a:p>
          <a:p>
            <a:pPr lvl="2">
              <a:buNone/>
            </a:pPr>
            <a:r>
              <a:rPr lang="en-US" sz="1200" dirty="0" smtClean="0"/>
              <a:t>Occurrence =&gt; </a:t>
            </a:r>
            <a:r>
              <a:rPr lang="en-US" sz="1200" b="1" dirty="0" err="1" smtClean="0"/>
              <a:t>poisson</a:t>
            </a:r>
            <a:r>
              <a:rPr lang="en-US" sz="1200" b="1" dirty="0" smtClean="0"/>
              <a:t> 1.0e-4 applies to Repair;</a:t>
            </a:r>
          </a:p>
          <a:p>
            <a:pPr>
              <a:buNone/>
            </a:pPr>
            <a:r>
              <a:rPr lang="en-US" sz="1600" b="1" dirty="0" smtClean="0"/>
              <a:t>end Example1.basic;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hierarchy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752600"/>
            <a:ext cx="76295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Ocarina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05000"/>
            <a:ext cx="5991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Petri net shows complexity</a:t>
            </a:r>
          </a:p>
          <a:p>
            <a:r>
              <a:rPr lang="en-US" dirty="0" smtClean="0"/>
              <a:t>This representation supports simulation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Qualitative Reasoning Framework (cont’d)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8"/>
            <a:ext cx="8382000" cy="4525962"/>
          </a:xfrm>
        </p:spPr>
        <p:txBody>
          <a:bodyPr/>
          <a:lstStyle/>
          <a:p>
            <a:pPr eaLnBrk="1" hangingPunct="1"/>
            <a:r>
              <a:rPr lang="en-US" smtClean="0"/>
              <a:t>FTA (Fault tree analysis) is performed on safety critical hazards identified from the FHA.</a:t>
            </a:r>
          </a:p>
        </p:txBody>
      </p:sp>
      <p:pic>
        <p:nvPicPr>
          <p:cNvPr id="53252" name="Picture 8" descr="fta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58626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9"/>
          <p:cNvSpPr txBox="1">
            <a:spLocks noChangeArrowheads="1"/>
          </p:cNvSpPr>
          <p:nvPr/>
        </p:nvSpPr>
        <p:spPr bwMode="auto">
          <a:xfrm>
            <a:off x="6629400" y="3392488"/>
            <a:ext cx="205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Root cause of the undesired event</a:t>
            </a:r>
          </a:p>
        </p:txBody>
      </p:sp>
      <p:cxnSp>
        <p:nvCxnSpPr>
          <p:cNvPr id="12" name="Straight Arrow Connector 11"/>
          <p:cNvCxnSpPr>
            <a:cxnSpLocks noChangeShapeType="1"/>
            <a:stCxn id="53253" idx="1"/>
          </p:cNvCxnSpPr>
          <p:nvPr/>
        </p:nvCxnSpPr>
        <p:spPr bwMode="auto">
          <a:xfrm rot="10800000" flipV="1">
            <a:off x="3276600" y="3714750"/>
            <a:ext cx="3352800" cy="18875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5" name="TextBox 12"/>
          <p:cNvSpPr txBox="1">
            <a:spLocks noChangeArrowheads="1"/>
          </p:cNvSpPr>
          <p:nvPr/>
        </p:nvSpPr>
        <p:spPr bwMode="auto">
          <a:xfrm>
            <a:off x="6629400" y="4722813"/>
            <a:ext cx="2133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Root causes related to quality attributes are inputs to the reasoning framework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2819400" y="1219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Initial Safety Analyses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356350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Tacksoo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and Filter DSM</a:t>
            </a:r>
            <a:endParaRPr lang="en-US" dirty="0"/>
          </a:p>
        </p:txBody>
      </p:sp>
      <p:pic>
        <p:nvPicPr>
          <p:cNvPr id="4" name="Content Placeholder 3" descr="pipeFil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340" y="2467574"/>
            <a:ext cx="2829320" cy="279121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debt is a gap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417638"/>
            <a:ext cx="4171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309142"/>
            <a:ext cx="737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hlinkClick r:id="rId3"/>
              </a:rPr>
              <a:t>http://blog.acrowire.com/technical-debt/the-stakeholder-perspective-conclusion/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Role/process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</a:t>
            </a:r>
          </a:p>
          <a:p>
            <a:pPr lvl="1"/>
            <a:r>
              <a:rPr lang="en-US" dirty="0" smtClean="0"/>
              <a:t>What is their place in the organization</a:t>
            </a:r>
          </a:p>
          <a:p>
            <a:pPr lvl="1"/>
            <a:r>
              <a:rPr lang="en-US" dirty="0" smtClean="0"/>
              <a:t>How do they earn their keep?</a:t>
            </a:r>
          </a:p>
          <a:p>
            <a:r>
              <a:rPr lang="en-US" dirty="0" smtClean="0"/>
              <a:t>The architecture process</a:t>
            </a:r>
          </a:p>
          <a:p>
            <a:pPr lvl="1"/>
            <a:r>
              <a:rPr lang="en-US" dirty="0" smtClean="0"/>
              <a:t>What are the different processes?</a:t>
            </a:r>
          </a:p>
          <a:p>
            <a:pPr lvl="1"/>
            <a:r>
              <a:rPr lang="en-US" dirty="0" smtClean="0"/>
              <a:t>What is the value of each?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(cont’d)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F477D-68D4-44B3-AB4B-B36DED6C5A57}" type="slidenum">
              <a:rPr lang="en-US"/>
              <a:pPr/>
              <a:t>20</a:t>
            </a:fld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81200" y="20574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ea typeface="굴림" charset="-127"/>
              </a:rPr>
              <a:t>Dependability is the ability of a system to deliver</a:t>
            </a:r>
          </a:p>
          <a:p>
            <a:r>
              <a:rPr lang="en-US" altLang="ko-KR">
                <a:solidFill>
                  <a:srgbClr val="FF0000"/>
                </a:solidFill>
                <a:ea typeface="굴림" charset="-127"/>
              </a:rPr>
              <a:t>service that can justifiably be trusted </a:t>
            </a:r>
            <a:r>
              <a:rPr lang="en-US" altLang="ko-KR">
                <a:ea typeface="굴림" charset="-127"/>
              </a:rPr>
              <a:t>[63]</a:t>
            </a: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3505200" y="3810000"/>
            <a:ext cx="16002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Dependability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81000" y="27543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Availability: readiness for usage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228600" y="41148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Reliability: continuity of service</a:t>
            </a: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685800" y="54102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Safety: non-occurrence of catastrophic consequences on the environment</a:t>
            </a:r>
          </a:p>
        </p:txBody>
      </p:sp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5638800" y="27432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Maintainability: aptitude to undergo repairs and evolution</a:t>
            </a: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auto">
          <a:xfrm>
            <a:off x="5791200" y="39624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Integrity: non-occurrence of improper alterations of information</a:t>
            </a: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5257800" y="5562600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Confidentiality: non-occurrence of unauthorized disclosure of information</a:t>
            </a:r>
          </a:p>
        </p:txBody>
      </p:sp>
      <p:cxnSp>
        <p:nvCxnSpPr>
          <p:cNvPr id="16" name="Straight Arrow Connector 15"/>
          <p:cNvCxnSpPr>
            <a:cxnSpLocks noChangeShapeType="1"/>
            <a:stCxn id="31750" idx="2"/>
            <a:endCxn id="31749" idx="1"/>
          </p:cNvCxnSpPr>
          <p:nvPr/>
        </p:nvCxnSpPr>
        <p:spPr bwMode="auto">
          <a:xfrm rot="16200000" flipH="1">
            <a:off x="2480468" y="2739232"/>
            <a:ext cx="874713" cy="1644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/>
          <p:cNvCxnSpPr>
            <a:cxnSpLocks noChangeShapeType="1"/>
            <a:stCxn id="31751" idx="3"/>
            <a:endCxn id="31749" idx="2"/>
          </p:cNvCxnSpPr>
          <p:nvPr/>
        </p:nvCxnSpPr>
        <p:spPr bwMode="auto">
          <a:xfrm>
            <a:off x="2895600" y="4438650"/>
            <a:ext cx="609600" cy="19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  <a:stCxn id="31753" idx="1"/>
            <a:endCxn id="31749" idx="7"/>
          </p:cNvCxnSpPr>
          <p:nvPr/>
        </p:nvCxnSpPr>
        <p:spPr bwMode="auto">
          <a:xfrm rot="10800000" flipV="1">
            <a:off x="4870450" y="3205163"/>
            <a:ext cx="768350" cy="7953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  <a:stCxn id="31754" idx="1"/>
            <a:endCxn id="31749" idx="6"/>
          </p:cNvCxnSpPr>
          <p:nvPr/>
        </p:nvCxnSpPr>
        <p:spPr bwMode="auto">
          <a:xfrm rot="10800000" flipV="1">
            <a:off x="5105400" y="4424363"/>
            <a:ext cx="685800" cy="333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/>
          <p:cNvCxnSpPr>
            <a:cxnSpLocks noChangeShapeType="1"/>
            <a:stCxn id="31752" idx="0"/>
            <a:endCxn id="31749" idx="3"/>
          </p:cNvCxnSpPr>
          <p:nvPr/>
        </p:nvCxnSpPr>
        <p:spPr bwMode="auto">
          <a:xfrm rot="5400000" flipH="1" flipV="1">
            <a:off x="2632075" y="4302125"/>
            <a:ext cx="495300" cy="1720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/>
          <p:cNvCxnSpPr>
            <a:cxnSpLocks noChangeShapeType="1"/>
            <a:stCxn id="31755" idx="0"/>
            <a:endCxn id="31749" idx="5"/>
          </p:cNvCxnSpPr>
          <p:nvPr/>
        </p:nvCxnSpPr>
        <p:spPr bwMode="auto">
          <a:xfrm rot="16200000" flipV="1">
            <a:off x="5616575" y="4168775"/>
            <a:ext cx="647700" cy="21399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62" name="TextBox 30"/>
          <p:cNvSpPr txBox="1">
            <a:spLocks noChangeArrowheads="1"/>
          </p:cNvSpPr>
          <p:nvPr/>
        </p:nvSpPr>
        <p:spPr bwMode="auto">
          <a:xfrm>
            <a:off x="3581400" y="5105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charset="-127"/>
              </a:rPr>
              <a:t> [IFIP 10.4]</a:t>
            </a:r>
            <a:endParaRPr lang="en-US"/>
          </a:p>
        </p:txBody>
      </p:sp>
      <p:sp>
        <p:nvSpPr>
          <p:cNvPr id="31763" name="TextBox 34"/>
          <p:cNvSpPr txBox="1">
            <a:spLocks noChangeArrowheads="1"/>
          </p:cNvSpPr>
          <p:nvPr/>
        </p:nvSpPr>
        <p:spPr bwMode="auto">
          <a:xfrm>
            <a:off x="2133600" y="13716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Definition of Dependability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 of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stop at delivery of the first version or the nth version.</a:t>
            </a:r>
          </a:p>
          <a:p>
            <a:r>
              <a:rPr lang="en-US" dirty="0" smtClean="0"/>
              <a:t>On average we spend 80% of total cost on maintenance after first version.</a:t>
            </a:r>
          </a:p>
          <a:p>
            <a:r>
              <a:rPr lang="en-US" dirty="0" smtClean="0"/>
              <a:t>The part of this that goes to repay technical debt (i.e. fixing things) is a drain on the organization.</a:t>
            </a:r>
          </a:p>
          <a:p>
            <a:r>
              <a:rPr lang="en-US" dirty="0" smtClean="0"/>
              <a:t>Think what you could do with the money you pay in interest on your credit cards.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software intensive systems that meet the needs of the customer and can be sustained over their intended lifetime.</a:t>
            </a:r>
          </a:p>
          <a:p>
            <a:r>
              <a:rPr lang="en-US" dirty="0" smtClean="0"/>
              <a:t>The software architecture plays a central role in achieving that goal.</a:t>
            </a:r>
            <a:endParaRPr lang="en-US" dirty="0" smtClean="0"/>
          </a:p>
          <a:p>
            <a:r>
              <a:rPr lang="en-US" dirty="0" smtClean="0"/>
              <a:t>The software architect plays an important technical and managerial role in </a:t>
            </a:r>
            <a:r>
              <a:rPr lang="en-US" smtClean="0"/>
              <a:t>a project.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software architecture of a program or computing system is the structure or structures of the system, which comprise software elements, the externally visible properties of those elements, and the relationships among them. </a:t>
            </a:r>
          </a:p>
          <a:p>
            <a:pPr>
              <a:buNone/>
            </a:pPr>
            <a:r>
              <a:rPr lang="en-US" i="1" dirty="0" smtClean="0">
                <a:hlinkClick r:id="rId2"/>
              </a:rPr>
              <a:t>	</a:t>
            </a:r>
            <a:r>
              <a:rPr lang="en-US" sz="2000" i="1" dirty="0" smtClean="0">
                <a:hlinkClick r:id="rId2"/>
              </a:rPr>
              <a:t>Software Architecture in Practice (2nd edition)</a:t>
            </a:r>
            <a:r>
              <a:rPr lang="en-US" sz="2000" dirty="0" smtClean="0"/>
              <a:t>, Bass, Clements, </a:t>
            </a:r>
            <a:r>
              <a:rPr lang="en-US" sz="2000" dirty="0" err="1" smtClean="0"/>
              <a:t>Kazman</a:t>
            </a:r>
            <a:r>
              <a:rPr lang="en-US" sz="2000" dirty="0" smtClean="0"/>
              <a:t>; Addison-Wesley 2003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architecture cartoon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00987" cy="5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Modules, subsystems, … </a:t>
            </a:r>
          </a:p>
          <a:p>
            <a:r>
              <a:rPr lang="en-US" dirty="0" smtClean="0"/>
              <a:t>These are pieces of a system and entities with which the architect works.</a:t>
            </a:r>
          </a:p>
          <a:p>
            <a:r>
              <a:rPr lang="en-US" dirty="0" smtClean="0"/>
              <a:t>Determining what a particular module does is the job of the architect </a:t>
            </a:r>
          </a:p>
          <a:p>
            <a:r>
              <a:rPr lang="en-US" dirty="0" smtClean="0"/>
              <a:t>How a particular module does its assigned job is a detailed design issue not an architecture issue</a:t>
            </a:r>
          </a:p>
          <a:p>
            <a:r>
              <a:rPr lang="en-US" dirty="0" smtClean="0"/>
              <a:t>Architectural issues cross module boundaries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Orchestration/choreography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 creates pieces for certain reasons</a:t>
            </a:r>
          </a:p>
          <a:p>
            <a:r>
              <a:rPr lang="en-US" dirty="0" smtClean="0"/>
              <a:t>And connects certain pieces to achieve specific objectives.</a:t>
            </a:r>
          </a:p>
          <a:p>
            <a:r>
              <a:rPr lang="en-US" dirty="0" smtClean="0"/>
              <a:t>The architect orchestrates the interactions of the pieces of the system but leaves the details to the engineers.</a:t>
            </a:r>
            <a:endParaRPr lang="en-US" dirty="0"/>
          </a:p>
        </p:txBody>
      </p:sp>
      <p:pic>
        <p:nvPicPr>
          <p:cNvPr id="4098" name="Picture 2" descr="C:\Users\McGregor\AppData\Local\Microsoft\Windows\Temporary Internet Files\Content.IE5\T264PTY1\MC90008889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827886" cy="1733702"/>
          </a:xfrm>
          <a:prstGeom prst="rect">
            <a:avLst/>
          </a:prstGeom>
          <a:noFill/>
        </p:spPr>
      </p:pic>
      <p:pic>
        <p:nvPicPr>
          <p:cNvPr id="4099" name="Picture 3" descr="C:\Users\McGregor\AppData\Local\Microsoft\Windows\Temporary Internet Files\Content.IE5\YUZD0NUO\MC9000170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72567"/>
            <a:ext cx="1200912" cy="141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Functional/non-functional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we cared about  were functional requirements then no structure would be needed. The box below would be the product and the architecture.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3810000"/>
            <a:ext cx="40386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36216"/>
            <a:ext cx="3900488" cy="532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determines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goals – set by a dictator or by a consensus building process set a high-level direction </a:t>
            </a:r>
          </a:p>
          <a:p>
            <a:r>
              <a:rPr lang="en-US" dirty="0" smtClean="0"/>
              <a:t>Stakeholders 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Suppliers</a:t>
            </a:r>
          </a:p>
          <a:p>
            <a:pPr lvl="1"/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Testers 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2942</TotalTime>
  <Words>555</Words>
  <Application>Microsoft Office PowerPoint</Application>
  <PresentationFormat>On-screen Show (4:3)</PresentationFormat>
  <Paragraphs>110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syse802Template</vt:lpstr>
      <vt:lpstr>CPSC 875</vt:lpstr>
      <vt:lpstr>Role/process</vt:lpstr>
      <vt:lpstr>Definition</vt:lpstr>
      <vt:lpstr>Eclipse architecture cartoon</vt:lpstr>
      <vt:lpstr>Pieces</vt:lpstr>
      <vt:lpstr>Orchestration/choreography</vt:lpstr>
      <vt:lpstr>Functional/non-functional</vt:lpstr>
      <vt:lpstr>Steps</vt:lpstr>
      <vt:lpstr>Who determines priorities</vt:lpstr>
      <vt:lpstr>Quality attributes</vt:lpstr>
      <vt:lpstr>Styles and patterns</vt:lpstr>
      <vt:lpstr>Integrating styles</vt:lpstr>
      <vt:lpstr>Error design</vt:lpstr>
      <vt:lpstr>Views and Viewpoints</vt:lpstr>
      <vt:lpstr>More complex hierarchy</vt:lpstr>
      <vt:lpstr>Ocarina</vt:lpstr>
      <vt:lpstr>Qualitative Reasoning Framework (cont’d)</vt:lpstr>
      <vt:lpstr>Pipe and Filter DSM</vt:lpstr>
      <vt:lpstr>Technical debt is a gap</vt:lpstr>
      <vt:lpstr>Background (cont’d)</vt:lpstr>
      <vt:lpstr>Total cost of ownership</vt:lpstr>
      <vt:lpstr>The Goal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McGregor</cp:lastModifiedBy>
  <cp:revision>9</cp:revision>
  <dcterms:created xsi:type="dcterms:W3CDTF">2011-04-22T11:40:24Z</dcterms:created>
  <dcterms:modified xsi:type="dcterms:W3CDTF">2011-04-28T01:10:16Z</dcterms:modified>
</cp:coreProperties>
</file>