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0" r:id="rId2"/>
    <p:sldId id="264" r:id="rId3"/>
    <p:sldId id="263" r:id="rId4"/>
    <p:sldId id="265" r:id="rId5"/>
    <p:sldId id="262" r:id="rId6"/>
    <p:sldId id="287" r:id="rId7"/>
    <p:sldId id="288" r:id="rId8"/>
    <p:sldId id="270" r:id="rId9"/>
    <p:sldId id="271" r:id="rId10"/>
    <p:sldId id="266" r:id="rId11"/>
    <p:sldId id="261" r:id="rId12"/>
    <p:sldId id="268" r:id="rId13"/>
    <p:sldId id="269" r:id="rId14"/>
    <p:sldId id="273" r:id="rId15"/>
    <p:sldId id="274" r:id="rId16"/>
    <p:sldId id="282" r:id="rId17"/>
    <p:sldId id="283" r:id="rId18"/>
    <p:sldId id="279" r:id="rId19"/>
    <p:sldId id="278" r:id="rId20"/>
    <p:sldId id="275" r:id="rId21"/>
    <p:sldId id="276" r:id="rId22"/>
    <p:sldId id="277" r:id="rId23"/>
    <p:sldId id="281" r:id="rId24"/>
    <p:sldId id="284" r:id="rId25"/>
    <p:sldId id="285" r:id="rId26"/>
    <p:sldId id="280" r:id="rId27"/>
    <p:sldId id="286"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3" d="100"/>
          <a:sy n="83" d="100"/>
        </p:scale>
        <p:origin x="-111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1/25/2011</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1/25/2011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1/25/2011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err="1" smtClean="0"/>
              <a:t>CpSc</a:t>
            </a:r>
            <a:r>
              <a:rPr lang="en-US" dirty="0" smtClean="0"/>
              <a:t>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Class 4 – Initial decomposition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structures</a:t>
            </a:r>
            <a:endParaRPr lang="en-US" dirty="0"/>
          </a:p>
        </p:txBody>
      </p:sp>
      <p:sp>
        <p:nvSpPr>
          <p:cNvPr id="3" name="Content Placeholder 2"/>
          <p:cNvSpPr>
            <a:spLocks noGrp="1"/>
          </p:cNvSpPr>
          <p:nvPr>
            <p:ph idx="1"/>
          </p:nvPr>
        </p:nvSpPr>
        <p:spPr>
          <a:xfrm>
            <a:off x="457200" y="1600200"/>
            <a:ext cx="5334000" cy="4525963"/>
          </a:xfrm>
        </p:spPr>
        <p:txBody>
          <a:bodyPr/>
          <a:lstStyle/>
          <a:p>
            <a:r>
              <a:rPr lang="en-US" dirty="0" smtClean="0"/>
              <a:t>Decompose – module into sub modules. Pieces related to the whole </a:t>
            </a:r>
          </a:p>
          <a:p>
            <a:r>
              <a:rPr lang="en-US" dirty="0" smtClean="0"/>
              <a:t>Uses – one module expects another to be present </a:t>
            </a:r>
          </a:p>
          <a:p>
            <a:r>
              <a:rPr lang="en-US" dirty="0" smtClean="0"/>
              <a:t>Layered – decomposition in which there is an ordering </a:t>
            </a:r>
          </a:p>
          <a:p>
            <a:r>
              <a:rPr lang="en-US" dirty="0" smtClean="0"/>
              <a:t>Class – specialization relationships</a:t>
            </a:r>
          </a:p>
        </p:txBody>
      </p:sp>
      <p:grpSp>
        <p:nvGrpSpPr>
          <p:cNvPr id="4" name="Group 3"/>
          <p:cNvGrpSpPr/>
          <p:nvPr/>
        </p:nvGrpSpPr>
        <p:grpSpPr>
          <a:xfrm>
            <a:off x="5644356" y="2428875"/>
            <a:ext cx="2830513" cy="2914650"/>
            <a:chOff x="4229100" y="1962150"/>
            <a:chExt cx="2830513" cy="2914650"/>
          </a:xfrm>
        </p:grpSpPr>
        <p:sp>
          <p:nvSpPr>
            <p:cNvPr id="5" name="Text Box 5"/>
            <p:cNvSpPr txBox="1">
              <a:spLocks noChangeArrowheads="1"/>
            </p:cNvSpPr>
            <p:nvPr/>
          </p:nvSpPr>
          <p:spPr bwMode="auto">
            <a:xfrm>
              <a:off x="5867400" y="196215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module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4229100" y="2895601"/>
              <a:ext cx="16383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decomposition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6480175" y="2895601"/>
              <a:ext cx="579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class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5943600" y="3581400"/>
              <a:ext cx="536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
            <p:cNvSpPr txBox="1">
              <a:spLocks noChangeArrowheads="1"/>
            </p:cNvSpPr>
            <p:nvPr/>
          </p:nvSpPr>
          <p:spPr bwMode="auto">
            <a:xfrm>
              <a:off x="5867400" y="4572000"/>
              <a:ext cx="833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layered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 name="Straight Arrow Connector 9"/>
            <p:cNvCxnSpPr>
              <a:stCxn id="5" idx="2"/>
              <a:endCxn id="6" idx="0"/>
            </p:cNvCxnSpPr>
            <p:nvPr/>
          </p:nvCxnSpPr>
          <p:spPr>
            <a:xfrm rot="5400000">
              <a:off x="5351860" y="1963341"/>
              <a:ext cx="628651" cy="12358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rot="16200000" flipH="1">
              <a:off x="6212681" y="2338387"/>
              <a:ext cx="628651" cy="485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8" idx="0"/>
            </p:cNvCxnSpPr>
            <p:nvPr/>
          </p:nvCxnSpPr>
          <p:spPr>
            <a:xfrm rot="5400000">
              <a:off x="5590779" y="2888060"/>
              <a:ext cx="131445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9" idx="0"/>
            </p:cNvCxnSpPr>
            <p:nvPr/>
          </p:nvCxnSpPr>
          <p:spPr>
            <a:xfrm rot="16200000" flipH="1">
              <a:off x="5905103" y="4192984"/>
              <a:ext cx="685800" cy="72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Decomposition</a:t>
            </a:r>
            <a:endParaRPr lang="en-US" dirty="0"/>
          </a:p>
        </p:txBody>
      </p:sp>
      <p:sp>
        <p:nvSpPr>
          <p:cNvPr id="3" name="Content Placeholder 2"/>
          <p:cNvSpPr>
            <a:spLocks noGrp="1"/>
          </p:cNvSpPr>
          <p:nvPr>
            <p:ph idx="1"/>
          </p:nvPr>
        </p:nvSpPr>
        <p:spPr/>
        <p:txBody>
          <a:bodyPr/>
          <a:lstStyle/>
          <a:p>
            <a:r>
              <a:rPr lang="en-US" dirty="0" smtClean="0"/>
              <a:t>Taking one big thing and making it several smaller things</a:t>
            </a:r>
          </a:p>
          <a:p>
            <a:r>
              <a:rPr lang="en-US" dirty="0" smtClean="0"/>
              <a:t>The relationships among these pieces determines what qualities the design enhances and which it degrades.</a:t>
            </a:r>
          </a:p>
          <a:p>
            <a:r>
              <a:rPr lang="en-US" dirty="0" smtClean="0"/>
              <a:t>Other operations such as combination also affect the product qualities.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and Connector</a:t>
            </a:r>
            <a:endParaRPr lang="en-US" dirty="0"/>
          </a:p>
        </p:txBody>
      </p:sp>
      <p:sp>
        <p:nvSpPr>
          <p:cNvPr id="3" name="Content Placeholder 2"/>
          <p:cNvSpPr>
            <a:spLocks noGrp="1"/>
          </p:cNvSpPr>
          <p:nvPr>
            <p:ph idx="1"/>
          </p:nvPr>
        </p:nvSpPr>
        <p:spPr>
          <a:xfrm>
            <a:off x="457200" y="1600200"/>
            <a:ext cx="3962400" cy="4525963"/>
          </a:xfrm>
        </p:spPr>
        <p:txBody>
          <a:bodyPr/>
          <a:lstStyle/>
          <a:p>
            <a:r>
              <a:rPr lang="en-US" sz="2400" dirty="0" smtClean="0"/>
              <a:t>Client/server – multiple modules go to a common module for the same action </a:t>
            </a:r>
          </a:p>
          <a:p>
            <a:r>
              <a:rPr lang="en-US" sz="2400" dirty="0" smtClean="0"/>
              <a:t>Concurrency – logical threads </a:t>
            </a:r>
          </a:p>
          <a:p>
            <a:r>
              <a:rPr lang="en-US" sz="2400" dirty="0" smtClean="0"/>
              <a:t>Process – actual threads/ processes of the system </a:t>
            </a:r>
          </a:p>
          <a:p>
            <a:r>
              <a:rPr lang="en-US" sz="2400" dirty="0" smtClean="0"/>
              <a:t>Shared Data – how is data stored and accessed</a:t>
            </a:r>
          </a:p>
        </p:txBody>
      </p:sp>
      <p:grpSp>
        <p:nvGrpSpPr>
          <p:cNvPr id="4" name="Group 3"/>
          <p:cNvGrpSpPr/>
          <p:nvPr/>
        </p:nvGrpSpPr>
        <p:grpSpPr>
          <a:xfrm>
            <a:off x="4672012" y="2612023"/>
            <a:ext cx="4014788" cy="2091154"/>
            <a:chOff x="4114800" y="2057400"/>
            <a:chExt cx="4014788" cy="2091154"/>
          </a:xfrm>
        </p:grpSpPr>
        <p:sp>
          <p:nvSpPr>
            <p:cNvPr id="5" name="Text Box 13"/>
            <p:cNvSpPr txBox="1">
              <a:spLocks noChangeArrowheads="1"/>
            </p:cNvSpPr>
            <p:nvPr/>
          </p:nvSpPr>
          <p:spPr bwMode="auto">
            <a:xfrm>
              <a:off x="4648200" y="2057400"/>
              <a:ext cx="3048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Component and Connector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2"/>
            <p:cNvSpPr txBox="1">
              <a:spLocks noChangeArrowheads="1"/>
            </p:cNvSpPr>
            <p:nvPr/>
          </p:nvSpPr>
          <p:spPr bwMode="auto">
            <a:xfrm>
              <a:off x="4114800" y="2895600"/>
              <a:ext cx="1425575"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Client/server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1"/>
            <p:cNvSpPr txBox="1">
              <a:spLocks noChangeArrowheads="1"/>
            </p:cNvSpPr>
            <p:nvPr/>
          </p:nvSpPr>
          <p:spPr bwMode="auto">
            <a:xfrm>
              <a:off x="6746875" y="29718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Shared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0"/>
            <p:cNvSpPr txBox="1">
              <a:spLocks noChangeArrowheads="1"/>
            </p:cNvSpPr>
            <p:nvPr/>
          </p:nvSpPr>
          <p:spPr bwMode="auto">
            <a:xfrm>
              <a:off x="6477000" y="3657600"/>
              <a:ext cx="889000"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process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4953000" y="3657600"/>
              <a:ext cx="138271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
          <p:nvSpPr>
            <p:cNvPr id="10" name="Text Box 10"/>
            <p:cNvSpPr txBox="1">
              <a:spLocks noChangeArrowheads="1"/>
            </p:cNvSpPr>
            <p:nvPr/>
          </p:nvSpPr>
          <p:spPr bwMode="auto">
            <a:xfrm>
              <a:off x="4648200" y="3810000"/>
              <a:ext cx="1538883" cy="33855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lang="en-US" sz="2200" dirty="0" smtClean="0">
                  <a:cs typeface="Arial" pitchFamily="34" charset="0"/>
                </a:rPr>
                <a:t>concurrency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Straight Arrow Connector 10"/>
            <p:cNvCxnSpPr>
              <a:stCxn id="5" idx="2"/>
              <a:endCxn id="6" idx="0"/>
            </p:cNvCxnSpPr>
            <p:nvPr/>
          </p:nvCxnSpPr>
          <p:spPr>
            <a:xfrm rot="5400000">
              <a:off x="5233194" y="1956594"/>
              <a:ext cx="533400" cy="1344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2"/>
              <a:endCxn id="7" idx="0"/>
            </p:cNvCxnSpPr>
            <p:nvPr/>
          </p:nvCxnSpPr>
          <p:spPr>
            <a:xfrm rot="16200000" flipH="1">
              <a:off x="6500416" y="2033984"/>
              <a:ext cx="609600" cy="1266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a:endCxn id="10" idx="0"/>
            </p:cNvCxnSpPr>
            <p:nvPr/>
          </p:nvCxnSpPr>
          <p:spPr>
            <a:xfrm rot="5400000">
              <a:off x="5071021" y="2708821"/>
              <a:ext cx="1447800" cy="75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2"/>
              <a:endCxn id="8" idx="0"/>
            </p:cNvCxnSpPr>
            <p:nvPr/>
          </p:nvCxnSpPr>
          <p:spPr>
            <a:xfrm rot="16200000" flipH="1">
              <a:off x="5899150" y="2635250"/>
              <a:ext cx="1295400" cy="74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structures</a:t>
            </a:r>
            <a:endParaRPr lang="en-US" dirty="0"/>
          </a:p>
        </p:txBody>
      </p:sp>
      <p:sp>
        <p:nvSpPr>
          <p:cNvPr id="3" name="Content Placeholder 2"/>
          <p:cNvSpPr>
            <a:spLocks noGrp="1"/>
          </p:cNvSpPr>
          <p:nvPr>
            <p:ph idx="1"/>
          </p:nvPr>
        </p:nvSpPr>
        <p:spPr>
          <a:xfrm>
            <a:off x="457200" y="1600200"/>
            <a:ext cx="3886200" cy="4525963"/>
          </a:xfrm>
        </p:spPr>
        <p:txBody>
          <a:bodyPr/>
          <a:lstStyle/>
          <a:p>
            <a:r>
              <a:rPr lang="en-US" sz="2800" dirty="0" smtClean="0"/>
              <a:t>work assignment– module assigned to a team </a:t>
            </a:r>
          </a:p>
          <a:p>
            <a:r>
              <a:rPr lang="en-US" sz="2800" dirty="0" smtClean="0"/>
              <a:t>deployment – which processor has which threads </a:t>
            </a:r>
          </a:p>
          <a:p>
            <a:r>
              <a:rPr lang="en-US" sz="2800" dirty="0" smtClean="0"/>
              <a:t>implementation – where in CM are the files for this module</a:t>
            </a:r>
          </a:p>
        </p:txBody>
      </p:sp>
      <p:grpSp>
        <p:nvGrpSpPr>
          <p:cNvPr id="4" name="Group 3"/>
          <p:cNvGrpSpPr/>
          <p:nvPr/>
        </p:nvGrpSpPr>
        <p:grpSpPr>
          <a:xfrm>
            <a:off x="4495800" y="1962150"/>
            <a:ext cx="3826670" cy="1924050"/>
            <a:chOff x="4495800" y="1962150"/>
            <a:chExt cx="3826670" cy="1924050"/>
          </a:xfrm>
        </p:grpSpPr>
        <p:sp>
          <p:nvSpPr>
            <p:cNvPr id="5" name="Text Box 20"/>
            <p:cNvSpPr txBox="1">
              <a:spLocks noChangeArrowheads="1"/>
            </p:cNvSpPr>
            <p:nvPr/>
          </p:nvSpPr>
          <p:spPr bwMode="auto">
            <a:xfrm>
              <a:off x="5867400" y="1962150"/>
              <a:ext cx="10747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allocation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9"/>
            <p:cNvSpPr txBox="1">
              <a:spLocks noChangeArrowheads="1"/>
            </p:cNvSpPr>
            <p:nvPr/>
          </p:nvSpPr>
          <p:spPr bwMode="auto">
            <a:xfrm>
              <a:off x="4495800" y="2819400"/>
              <a:ext cx="1444306" cy="67710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Work </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assignment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18"/>
            <p:cNvSpPr txBox="1">
              <a:spLocks noChangeArrowheads="1"/>
            </p:cNvSpPr>
            <p:nvPr/>
          </p:nvSpPr>
          <p:spPr bwMode="auto">
            <a:xfrm>
              <a:off x="6600032" y="2895600"/>
              <a:ext cx="172243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cs typeface="Arial" pitchFamily="34" charset="0"/>
                </a:rPr>
                <a:t>implementation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7"/>
            <p:cNvSpPr txBox="1">
              <a:spLocks noChangeArrowheads="1"/>
            </p:cNvSpPr>
            <p:nvPr/>
          </p:nvSpPr>
          <p:spPr bwMode="auto">
            <a:xfrm>
              <a:off x="5943600" y="3581400"/>
              <a:ext cx="1312863"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200" b="0" i="0" u="none" strike="noStrike" cap="none" normalizeH="0" baseline="0" smtClean="0">
                  <a:ln>
                    <a:noFill/>
                  </a:ln>
                  <a:solidFill>
                    <a:schemeClr val="tx1"/>
                  </a:solidFill>
                  <a:effectLst/>
                  <a:latin typeface="Arial" pitchFamily="34" charset="0"/>
                  <a:cs typeface="Arial" pitchFamily="34" charset="0"/>
                </a:rPr>
                <a:t>deployment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Arrow Connector 8"/>
            <p:cNvCxnSpPr>
              <a:stCxn id="5" idx="2"/>
              <a:endCxn id="6" idx="0"/>
            </p:cNvCxnSpPr>
            <p:nvPr/>
          </p:nvCxnSpPr>
          <p:spPr>
            <a:xfrm rot="5400000">
              <a:off x="5535136" y="1949767"/>
              <a:ext cx="552450" cy="1186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5" idx="2"/>
              <a:endCxn id="7" idx="0"/>
            </p:cNvCxnSpPr>
            <p:nvPr/>
          </p:nvCxnSpPr>
          <p:spPr>
            <a:xfrm rot="16200000" flipH="1">
              <a:off x="6618685" y="2053034"/>
              <a:ext cx="628650" cy="10564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8" idx="0"/>
            </p:cNvCxnSpPr>
            <p:nvPr/>
          </p:nvCxnSpPr>
          <p:spPr>
            <a:xfrm rot="16200000" flipH="1">
              <a:off x="5845175" y="2826543"/>
              <a:ext cx="1314450" cy="195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Styles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32098" name="Picture 2"/>
          <p:cNvPicPr>
            <a:picLocks noChangeAspect="1" noChangeArrowheads="1"/>
          </p:cNvPicPr>
          <p:nvPr/>
        </p:nvPicPr>
        <p:blipFill>
          <a:blip r:embed="rId2"/>
          <a:srcRect/>
          <a:stretch>
            <a:fillRect/>
          </a:stretch>
        </p:blipFill>
        <p:spPr bwMode="auto">
          <a:xfrm>
            <a:off x="5105400" y="1600200"/>
            <a:ext cx="3810000" cy="2524125"/>
          </a:xfrm>
          <a:prstGeom prst="rect">
            <a:avLst/>
          </a:prstGeom>
          <a:noFill/>
          <a:ln w="9525">
            <a:noFill/>
            <a:miter lim="800000"/>
            <a:headEnd/>
            <a:tailEnd/>
          </a:ln>
        </p:spPr>
      </p:pic>
      <p:sp>
        <p:nvSpPr>
          <p:cNvPr id="5" name="TextBox 4"/>
          <p:cNvSpPr txBox="1"/>
          <p:nvPr/>
        </p:nvSpPr>
        <p:spPr>
          <a:xfrm>
            <a:off x="6019800" y="4124325"/>
            <a:ext cx="1800493" cy="369332"/>
          </a:xfrm>
          <a:prstGeom prst="rect">
            <a:avLst/>
          </a:prstGeom>
          <a:noFill/>
        </p:spPr>
        <p:txBody>
          <a:bodyPr wrap="none" rtlCol="0">
            <a:spAutoFit/>
          </a:bodyPr>
          <a:lstStyle/>
          <a:p>
            <a:r>
              <a:rPr lang="en-US" dirty="0" smtClean="0"/>
              <a:t>French Colonial</a:t>
            </a:r>
            <a:endParaRPr lang="en-US" dirty="0"/>
          </a:p>
        </p:txBody>
      </p:sp>
      <p:pic>
        <p:nvPicPr>
          <p:cNvPr id="132099" name="Picture 3"/>
          <p:cNvPicPr>
            <a:picLocks noChangeAspect="1" noChangeArrowheads="1"/>
          </p:cNvPicPr>
          <p:nvPr/>
        </p:nvPicPr>
        <p:blipFill>
          <a:blip r:embed="rId3"/>
          <a:srcRect/>
          <a:stretch>
            <a:fillRect/>
          </a:stretch>
        </p:blipFill>
        <p:spPr bwMode="auto">
          <a:xfrm>
            <a:off x="0" y="1143001"/>
            <a:ext cx="3886200" cy="2914650"/>
          </a:xfrm>
          <a:prstGeom prst="rect">
            <a:avLst/>
          </a:prstGeom>
          <a:noFill/>
          <a:ln w="9525">
            <a:noFill/>
            <a:miter lim="800000"/>
            <a:headEnd/>
            <a:tailEnd/>
          </a:ln>
        </p:spPr>
      </p:pic>
      <p:sp>
        <p:nvSpPr>
          <p:cNvPr id="7" name="TextBox 6"/>
          <p:cNvSpPr txBox="1"/>
          <p:nvPr/>
        </p:nvSpPr>
        <p:spPr>
          <a:xfrm>
            <a:off x="1295400" y="4124325"/>
            <a:ext cx="1633781" cy="369332"/>
          </a:xfrm>
          <a:prstGeom prst="rect">
            <a:avLst/>
          </a:prstGeom>
          <a:noFill/>
        </p:spPr>
        <p:txBody>
          <a:bodyPr wrap="none" rtlCol="0">
            <a:spAutoFit/>
          </a:bodyPr>
          <a:lstStyle/>
          <a:p>
            <a:r>
              <a:rPr lang="en-US" dirty="0" smtClean="0"/>
              <a:t>Greek Revival</a:t>
            </a:r>
            <a:endParaRPr lang="en-US" dirty="0"/>
          </a:p>
        </p:txBody>
      </p:sp>
      <p:pic>
        <p:nvPicPr>
          <p:cNvPr id="132100" name="Picture 4"/>
          <p:cNvPicPr>
            <a:picLocks noChangeAspect="1" noChangeArrowheads="1"/>
          </p:cNvPicPr>
          <p:nvPr/>
        </p:nvPicPr>
        <p:blipFill>
          <a:blip r:embed="rId4"/>
          <a:srcRect/>
          <a:stretch>
            <a:fillRect/>
          </a:stretch>
        </p:blipFill>
        <p:spPr bwMode="auto">
          <a:xfrm>
            <a:off x="2667000" y="4490924"/>
            <a:ext cx="3352800" cy="2367076"/>
          </a:xfrm>
          <a:prstGeom prst="rect">
            <a:avLst/>
          </a:prstGeom>
          <a:noFill/>
          <a:ln w="9525">
            <a:noFill/>
            <a:miter lim="800000"/>
            <a:headEnd/>
            <a:tailEnd/>
          </a:ln>
        </p:spPr>
      </p:pic>
      <p:sp>
        <p:nvSpPr>
          <p:cNvPr id="9" name="TextBox 8"/>
          <p:cNvSpPr txBox="1"/>
          <p:nvPr/>
        </p:nvSpPr>
        <p:spPr>
          <a:xfrm>
            <a:off x="6019800" y="5410200"/>
            <a:ext cx="1467133" cy="369332"/>
          </a:xfrm>
          <a:prstGeom prst="rect">
            <a:avLst/>
          </a:prstGeom>
          <a:noFill/>
        </p:spPr>
        <p:txBody>
          <a:bodyPr wrap="none" rtlCol="0">
            <a:spAutoFit/>
          </a:bodyPr>
          <a:lstStyle/>
          <a:p>
            <a:r>
              <a:rPr lang="en-US" dirty="0" smtClean="0"/>
              <a:t>Queen Anne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styles</a:t>
            </a:r>
            <a:endParaRPr lang="en-US" dirty="0"/>
          </a:p>
        </p:txBody>
      </p:sp>
      <p:sp>
        <p:nvSpPr>
          <p:cNvPr id="3" name="Content Placeholder 2"/>
          <p:cNvSpPr>
            <a:spLocks noGrp="1"/>
          </p:cNvSpPr>
          <p:nvPr>
            <p:ph idx="1"/>
          </p:nvPr>
        </p:nvSpPr>
        <p:spPr/>
        <p:txBody>
          <a:bodyPr/>
          <a:lstStyle/>
          <a:p>
            <a:r>
              <a:rPr lang="en-US" dirty="0" smtClean="0"/>
              <a:t>Set of element types</a:t>
            </a:r>
          </a:p>
          <a:p>
            <a:pPr lvl="1"/>
            <a:r>
              <a:rPr lang="en-US" dirty="0" smtClean="0"/>
              <a:t>Pipes and filters</a:t>
            </a:r>
          </a:p>
          <a:p>
            <a:r>
              <a:rPr lang="en-US" dirty="0" smtClean="0"/>
              <a:t>A topological layout</a:t>
            </a:r>
          </a:p>
          <a:p>
            <a:pPr lvl="1"/>
            <a:r>
              <a:rPr lang="en-US" dirty="0" smtClean="0"/>
              <a:t>A pipe connects two filters</a:t>
            </a:r>
          </a:p>
          <a:p>
            <a:r>
              <a:rPr lang="en-US" dirty="0" smtClean="0"/>
              <a:t>Set of semantic constraints</a:t>
            </a:r>
          </a:p>
          <a:p>
            <a:pPr lvl="1"/>
            <a:r>
              <a:rPr lang="en-US" dirty="0" smtClean="0"/>
              <a:t>A filter transforms its inputs to create its outputs</a:t>
            </a:r>
          </a:p>
          <a:p>
            <a:r>
              <a:rPr lang="en-US" dirty="0" smtClean="0"/>
              <a:t>Set of interaction mechanisms</a:t>
            </a:r>
          </a:p>
          <a:p>
            <a:pPr lvl="1"/>
            <a:r>
              <a:rPr lang="en-US" dirty="0" smtClean="0"/>
              <a:t>The output of a filter is carried in a pipe to another filter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a:t>
            </a:r>
            <a:endParaRPr lang="en-US" dirty="0"/>
          </a:p>
        </p:txBody>
      </p:sp>
      <p:sp>
        <p:nvSpPr>
          <p:cNvPr id="3" name="Content Placeholder 2"/>
          <p:cNvSpPr>
            <a:spLocks noGrp="1"/>
          </p:cNvSpPr>
          <p:nvPr>
            <p:ph idx="1"/>
          </p:nvPr>
        </p:nvSpPr>
        <p:spPr/>
        <p:txBody>
          <a:bodyPr/>
          <a:lstStyle/>
          <a:p>
            <a:r>
              <a:rPr lang="en-US" dirty="0" smtClean="0"/>
              <a:t>Server provides some service that we wish to keep centralized.</a:t>
            </a:r>
          </a:p>
          <a:p>
            <a:r>
              <a:rPr lang="en-US" dirty="0" smtClean="0"/>
              <a:t>Many clients may all go to the same source for a function</a:t>
            </a:r>
            <a:endParaRPr lang="en-US" dirty="0"/>
          </a:p>
        </p:txBody>
      </p:sp>
      <p:sp>
        <p:nvSpPr>
          <p:cNvPr id="4" name="Rectangle 3"/>
          <p:cNvSpPr/>
          <p:nvPr/>
        </p:nvSpPr>
        <p:spPr>
          <a:xfrm>
            <a:off x="3810000" y="5638800"/>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Client</a:t>
            </a:r>
            <a:endParaRPr lang="en-US" dirty="0"/>
          </a:p>
        </p:txBody>
      </p:sp>
      <p:sp>
        <p:nvSpPr>
          <p:cNvPr id="6" name="Rectangle 5"/>
          <p:cNvSpPr/>
          <p:nvPr/>
        </p:nvSpPr>
        <p:spPr>
          <a:xfrm>
            <a:off x="6705600" y="5630863"/>
            <a:ext cx="1752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Server</a:t>
            </a:r>
            <a:endParaRPr lang="en-US" dirty="0"/>
          </a:p>
        </p:txBody>
      </p:sp>
      <p:cxnSp>
        <p:nvCxnSpPr>
          <p:cNvPr id="8" name="Straight Arrow Connector 7"/>
          <p:cNvCxnSpPr>
            <a:stCxn id="4" idx="3"/>
            <a:endCxn id="6" idx="1"/>
          </p:cNvCxnSpPr>
          <p:nvPr/>
        </p:nvCxnSpPr>
        <p:spPr>
          <a:xfrm flipV="1">
            <a:off x="5562600" y="6126163"/>
            <a:ext cx="1143000" cy="7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example</a:t>
            </a:r>
            <a:endParaRPr lang="en-US" dirty="0"/>
          </a:p>
        </p:txBody>
      </p:sp>
      <p:sp>
        <p:nvSpPr>
          <p:cNvPr id="3" name="Content Placeholder 2"/>
          <p:cNvSpPr>
            <a:spLocks noGrp="1"/>
          </p:cNvSpPr>
          <p:nvPr>
            <p:ph idx="1"/>
          </p:nvPr>
        </p:nvSpPr>
        <p:spPr/>
        <p:txBody>
          <a:bodyPr/>
          <a:lstStyle/>
          <a:p>
            <a:r>
              <a:rPr lang="en-US" dirty="0" smtClean="0"/>
              <a:t>User in one place</a:t>
            </a:r>
          </a:p>
          <a:p>
            <a:r>
              <a:rPr lang="en-US" dirty="0" smtClean="0"/>
              <a:t>Code in another</a:t>
            </a:r>
            <a:endParaRPr lang="en-US" dirty="0"/>
          </a:p>
        </p:txBody>
      </p:sp>
      <p:pic>
        <p:nvPicPr>
          <p:cNvPr id="137218" name="Picture 2"/>
          <p:cNvPicPr>
            <a:picLocks noChangeAspect="1" noChangeArrowheads="1"/>
          </p:cNvPicPr>
          <p:nvPr/>
        </p:nvPicPr>
        <p:blipFill>
          <a:blip r:embed="rId2"/>
          <a:srcRect/>
          <a:stretch>
            <a:fillRect/>
          </a:stretch>
        </p:blipFill>
        <p:spPr bwMode="auto">
          <a:xfrm>
            <a:off x="5067300" y="1600200"/>
            <a:ext cx="3619500" cy="4028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p:txBody>
          <a:bodyPr/>
          <a:lstStyle/>
          <a:p>
            <a:r>
              <a:rPr lang="en-US" dirty="0" smtClean="0"/>
              <a:t>Functionality is divided into buckets</a:t>
            </a:r>
          </a:p>
          <a:p>
            <a:r>
              <a:rPr lang="en-US" dirty="0" smtClean="0"/>
              <a:t>The buckets are arranged in a hierarchy</a:t>
            </a:r>
          </a:p>
          <a:p>
            <a:r>
              <a:rPr lang="en-US" dirty="0" smtClean="0"/>
              <a:t>Data and control can flow up and down the hierarchy</a:t>
            </a:r>
          </a:p>
          <a:p>
            <a:r>
              <a:rPr lang="en-US" dirty="0" smtClean="0"/>
              <a:t>Functionality in a bucket may only invoke functionality in an adjacent bucket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style</a:t>
            </a:r>
            <a:endParaRPr lang="en-US" dirty="0"/>
          </a:p>
        </p:txBody>
      </p:sp>
      <p:sp>
        <p:nvSpPr>
          <p:cNvPr id="3" name="Content Placeholder 2"/>
          <p:cNvSpPr>
            <a:spLocks noGrp="1"/>
          </p:cNvSpPr>
          <p:nvPr>
            <p:ph idx="1"/>
          </p:nvPr>
        </p:nvSpPr>
        <p:spPr>
          <a:xfrm>
            <a:off x="457199" y="1600200"/>
            <a:ext cx="4772025" cy="4525963"/>
          </a:xfrm>
        </p:spPr>
        <p:txBody>
          <a:bodyPr/>
          <a:lstStyle/>
          <a:p>
            <a:r>
              <a:rPr lang="en-US" dirty="0" smtClean="0"/>
              <a:t>Example: OSI network protocol stack</a:t>
            </a:r>
          </a:p>
          <a:p>
            <a:r>
              <a:rPr lang="en-US" dirty="0" smtClean="0"/>
              <a:t>each layer provides a specific type of network service. It illustrates why groups of related protocols are frequently called </a:t>
            </a:r>
            <a:r>
              <a:rPr lang="en-US" i="1" dirty="0" smtClean="0"/>
              <a:t>protocol stacks</a:t>
            </a:r>
            <a:endParaRPr lang="en-US" dirty="0"/>
          </a:p>
        </p:txBody>
      </p:sp>
      <p:pic>
        <p:nvPicPr>
          <p:cNvPr id="135170" name="Picture 2"/>
          <p:cNvPicPr>
            <a:picLocks noChangeAspect="1" noChangeArrowheads="1"/>
          </p:cNvPicPr>
          <p:nvPr/>
        </p:nvPicPr>
        <p:blipFill>
          <a:blip r:embed="rId2"/>
          <a:srcRect/>
          <a:stretch>
            <a:fillRect/>
          </a:stretch>
        </p:blipFill>
        <p:spPr bwMode="auto">
          <a:xfrm>
            <a:off x="5229225" y="2076450"/>
            <a:ext cx="3914775" cy="4781550"/>
          </a:xfrm>
          <a:prstGeom prst="rect">
            <a:avLst/>
          </a:prstGeom>
          <a:noFill/>
          <a:ln w="9525">
            <a:noFill/>
            <a:miter lim="800000"/>
            <a:headEnd/>
            <a:tailEnd/>
          </a:ln>
        </p:spPr>
      </p:pic>
      <p:sp>
        <p:nvSpPr>
          <p:cNvPr id="6" name="Rectangle 5"/>
          <p:cNvSpPr/>
          <p:nvPr/>
        </p:nvSpPr>
        <p:spPr>
          <a:xfrm>
            <a:off x="5229224" y="2076450"/>
            <a:ext cx="2543176" cy="478155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a:t>
            </a:r>
            <a:endParaRPr lang="en-US" dirty="0"/>
          </a:p>
        </p:txBody>
      </p:sp>
      <p:sp>
        <p:nvSpPr>
          <p:cNvPr id="3" name="Content Placeholder 2"/>
          <p:cNvSpPr>
            <a:spLocks noGrp="1"/>
          </p:cNvSpPr>
          <p:nvPr>
            <p:ph idx="1"/>
          </p:nvPr>
        </p:nvSpPr>
        <p:spPr>
          <a:xfrm>
            <a:off x="228600" y="1600200"/>
            <a:ext cx="3409950" cy="4525963"/>
          </a:xfrm>
        </p:spPr>
        <p:txBody>
          <a:bodyPr/>
          <a:lstStyle/>
          <a:p>
            <a:r>
              <a:rPr lang="en-US" sz="2400" dirty="0" smtClean="0"/>
              <a:t>Relays signals between satellites and ground controllers</a:t>
            </a:r>
          </a:p>
          <a:p>
            <a:r>
              <a:rPr lang="en-US" sz="2400" dirty="0" smtClean="0"/>
              <a:t>It has to be: very fast and very reliable. </a:t>
            </a:r>
          </a:p>
          <a:p>
            <a:endParaRPr lang="en-US" sz="2400" dirty="0" smtClean="0"/>
          </a:p>
          <a:p>
            <a:endParaRPr lang="en-US" sz="2400" dirty="0" smtClean="0"/>
          </a:p>
          <a:p>
            <a:endParaRPr lang="en-US" dirty="0"/>
          </a:p>
        </p:txBody>
      </p:sp>
      <p:pic>
        <p:nvPicPr>
          <p:cNvPr id="19458" name="Picture 2" descr="C:\Users\McGregor\EPF\layout\12db4517924\noconfig\Architecture\guidances\examples\resources\gsaw1.jpg"/>
          <p:cNvPicPr>
            <a:picLocks noChangeAspect="1" noChangeArrowheads="1"/>
          </p:cNvPicPr>
          <p:nvPr/>
        </p:nvPicPr>
        <p:blipFill>
          <a:blip r:embed="rId2"/>
          <a:srcRect/>
          <a:stretch>
            <a:fillRect/>
          </a:stretch>
        </p:blipFill>
        <p:spPr bwMode="auto">
          <a:xfrm>
            <a:off x="3638550" y="1600200"/>
            <a:ext cx="5048250" cy="41910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 and filter style</a:t>
            </a:r>
            <a:endParaRPr lang="en-US" dirty="0"/>
          </a:p>
        </p:txBody>
      </p:sp>
      <p:sp>
        <p:nvSpPr>
          <p:cNvPr id="3" name="Content Placeholder 2"/>
          <p:cNvSpPr>
            <a:spLocks noGrp="1"/>
          </p:cNvSpPr>
          <p:nvPr>
            <p:ph idx="1"/>
          </p:nvPr>
        </p:nvSpPr>
        <p:spPr/>
        <p:txBody>
          <a:bodyPr/>
          <a:lstStyle/>
          <a:p>
            <a:r>
              <a:rPr lang="en-US" sz="2800" dirty="0" smtClean="0"/>
              <a:t>"The </a:t>
            </a:r>
            <a:r>
              <a:rPr lang="en-US" sz="2800" b="1" i="1" dirty="0" smtClean="0"/>
              <a:t>Pipes and Filters</a:t>
            </a:r>
            <a:r>
              <a:rPr lang="en-US" sz="2800" dirty="0" smtClean="0"/>
              <a:t> architectural pattern provides a structure for systems that process a stream of data. Each processing step is encapsulated in a filter component. Data [are] passed through pipes between adjacent filters. Recombining filters allows you to build families of related filters." [</a:t>
            </a:r>
            <a:r>
              <a:rPr lang="en-US" sz="2800" dirty="0" err="1" smtClean="0"/>
              <a:t>Buschmann</a:t>
            </a:r>
            <a:r>
              <a:rPr lang="en-US" sz="2800" dirty="0" smtClean="0"/>
              <a:t>]</a:t>
            </a:r>
          </a:p>
          <a:p>
            <a:r>
              <a:rPr lang="en-US" sz="2800" dirty="0" smtClean="0"/>
              <a:t>Example: ray tracer</a:t>
            </a:r>
            <a:endParaRPr lang="en-US" sz="2800" dirty="0"/>
          </a:p>
        </p:txBody>
      </p:sp>
      <p:pic>
        <p:nvPicPr>
          <p:cNvPr id="133122" name="Picture 2"/>
          <p:cNvPicPr>
            <a:picLocks noChangeAspect="1" noChangeArrowheads="1"/>
          </p:cNvPicPr>
          <p:nvPr/>
        </p:nvPicPr>
        <p:blipFill>
          <a:blip r:embed="rId2"/>
          <a:srcRect/>
          <a:stretch>
            <a:fillRect/>
          </a:stretch>
        </p:blipFill>
        <p:spPr bwMode="auto">
          <a:xfrm>
            <a:off x="5410200" y="4363668"/>
            <a:ext cx="3733800" cy="24943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 architecture</a:t>
            </a:r>
            <a:endParaRPr lang="en-US" dirty="0"/>
          </a:p>
        </p:txBody>
      </p:sp>
      <p:pic>
        <p:nvPicPr>
          <p:cNvPr id="134146" name="Picture 2"/>
          <p:cNvPicPr>
            <a:picLocks noChangeAspect="1" noChangeArrowheads="1"/>
          </p:cNvPicPr>
          <p:nvPr/>
        </p:nvPicPr>
        <p:blipFill>
          <a:blip r:embed="rId2"/>
          <a:srcRect/>
          <a:stretch>
            <a:fillRect/>
          </a:stretch>
        </p:blipFill>
        <p:spPr bwMode="auto">
          <a:xfrm>
            <a:off x="4438650" y="1600200"/>
            <a:ext cx="4705350" cy="5181600"/>
          </a:xfrm>
          <a:prstGeom prst="rect">
            <a:avLst/>
          </a:prstGeom>
          <a:noFill/>
          <a:ln w="9525">
            <a:noFill/>
            <a:miter lim="800000"/>
            <a:headEnd/>
            <a:tailEnd/>
          </a:ln>
        </p:spPr>
      </p:pic>
      <p:sp>
        <p:nvSpPr>
          <p:cNvPr id="6" name="Rectangle 5"/>
          <p:cNvSpPr/>
          <p:nvPr/>
        </p:nvSpPr>
        <p:spPr>
          <a:xfrm>
            <a:off x="4438650" y="1600200"/>
            <a:ext cx="2495550" cy="48006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6477000" cy="4800600"/>
          </a:xfrm>
        </p:spPr>
        <p:txBody>
          <a:bodyPr/>
          <a:lstStyle/>
          <a:p>
            <a:r>
              <a:rPr lang="en-US" dirty="0" smtClean="0"/>
              <a:t>Each step has a specific purpose</a:t>
            </a:r>
          </a:p>
          <a:p>
            <a:r>
              <a:rPr lang="en-US" dirty="0" smtClean="0"/>
              <a:t>Each step can be developed independently</a:t>
            </a:r>
          </a:p>
          <a:p>
            <a:r>
              <a:rPr lang="en-US" dirty="0" smtClean="0"/>
              <a:t>Each step can be replaced or modified independently (assuming the results are the same type of information)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a:t>
            </a:r>
            <a:endParaRPr lang="en-US" dirty="0"/>
          </a:p>
        </p:txBody>
      </p:sp>
      <p:sp>
        <p:nvSpPr>
          <p:cNvPr id="3" name="Content Placeholder 2"/>
          <p:cNvSpPr>
            <a:spLocks noGrp="1"/>
          </p:cNvSpPr>
          <p:nvPr>
            <p:ph idx="1"/>
          </p:nvPr>
        </p:nvSpPr>
        <p:spPr/>
        <p:txBody>
          <a:bodyPr/>
          <a:lstStyle/>
          <a:p>
            <a:r>
              <a:rPr lang="en-US" dirty="0" smtClean="0"/>
              <a:t>The layered and pipe and filter styles are very similar</a:t>
            </a:r>
          </a:p>
          <a:p>
            <a:r>
              <a:rPr lang="en-US" dirty="0" smtClean="0"/>
              <a:t>What could be different between them?</a:t>
            </a:r>
          </a:p>
          <a:p>
            <a:r>
              <a:rPr lang="en-US" dirty="0" smtClean="0"/>
              <a:t>It isn’t geometry obviously</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design</a:t>
            </a:r>
            <a:endParaRPr lang="en-US" dirty="0"/>
          </a:p>
        </p:txBody>
      </p:sp>
      <p:sp>
        <p:nvSpPr>
          <p:cNvPr id="3" name="Content Placeholder 2"/>
          <p:cNvSpPr>
            <a:spLocks noGrp="1"/>
          </p:cNvSpPr>
          <p:nvPr>
            <p:ph idx="1"/>
          </p:nvPr>
        </p:nvSpPr>
        <p:spPr>
          <a:xfrm>
            <a:off x="457200" y="1600200"/>
            <a:ext cx="4495800" cy="4525963"/>
          </a:xfrm>
        </p:spPr>
        <p:txBody>
          <a:bodyPr/>
          <a:lstStyle/>
          <a:p>
            <a:r>
              <a:rPr lang="en-US" sz="2400" dirty="0" smtClean="0"/>
              <a:t>Separates the data model from the means of viewing it</a:t>
            </a:r>
          </a:p>
          <a:p>
            <a:r>
              <a:rPr lang="en-US" sz="2400" dirty="0" smtClean="0"/>
              <a:t>Interaction is handled by the controller(s)</a:t>
            </a:r>
          </a:p>
          <a:p>
            <a:r>
              <a:rPr lang="en-US" sz="2400" dirty="0" smtClean="0"/>
              <a:t>Data is presented in the view(s)</a:t>
            </a:r>
          </a:p>
          <a:p>
            <a:r>
              <a:rPr lang="en-US" sz="2400" dirty="0" smtClean="0"/>
              <a:t>Multiple views can register with the model. The model does not know how many views are registered.</a:t>
            </a:r>
          </a:p>
          <a:p>
            <a:r>
              <a:rPr lang="en-US" sz="2400" dirty="0" smtClean="0"/>
              <a:t>There is one or more controllers associated with each view.</a:t>
            </a:r>
            <a:endParaRPr lang="en-US" sz="2400" dirty="0"/>
          </a:p>
        </p:txBody>
      </p:sp>
      <p:sp>
        <p:nvSpPr>
          <p:cNvPr id="4" name="TextBox 3"/>
          <p:cNvSpPr txBox="1"/>
          <p:nvPr/>
        </p:nvSpPr>
        <p:spPr>
          <a:xfrm>
            <a:off x="2362200" y="6368534"/>
            <a:ext cx="4698787" cy="369332"/>
          </a:xfrm>
          <a:prstGeom prst="rect">
            <a:avLst/>
          </a:prstGeom>
          <a:noFill/>
        </p:spPr>
        <p:txBody>
          <a:bodyPr wrap="none" rtlCol="0">
            <a:spAutoFit/>
          </a:bodyPr>
          <a:lstStyle/>
          <a:p>
            <a:r>
              <a:rPr lang="en-US" dirty="0" smtClean="0"/>
              <a:t>http://martinfowler.com/eaaDev/uiArchs.html</a:t>
            </a:r>
            <a:endParaRPr lang="en-US" dirty="0"/>
          </a:p>
        </p:txBody>
      </p:sp>
      <p:pic>
        <p:nvPicPr>
          <p:cNvPr id="138242" name="Picture 2"/>
          <p:cNvPicPr>
            <a:picLocks noChangeAspect="1" noChangeArrowheads="1"/>
          </p:cNvPicPr>
          <p:nvPr/>
        </p:nvPicPr>
        <p:blipFill>
          <a:blip r:embed="rId2"/>
          <a:srcRect/>
          <a:stretch>
            <a:fillRect/>
          </a:stretch>
        </p:blipFill>
        <p:spPr bwMode="auto">
          <a:xfrm>
            <a:off x="5263576" y="2514600"/>
            <a:ext cx="3594821" cy="17192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457200" y="1600200"/>
            <a:ext cx="4191000" cy="4525963"/>
          </a:xfrm>
        </p:spPr>
        <p:txBody>
          <a:bodyPr/>
          <a:lstStyle/>
          <a:p>
            <a:r>
              <a:rPr lang="en-US" dirty="0" smtClean="0"/>
              <a:t>View and Controller are used to create specialized Views and Controllers which can be </a:t>
            </a:r>
            <a:r>
              <a:rPr lang="en-US" dirty="0" err="1" smtClean="0"/>
              <a:t>polymorphically</a:t>
            </a:r>
            <a:r>
              <a:rPr lang="en-US" dirty="0" smtClean="0"/>
              <a:t> substituted</a:t>
            </a:r>
          </a:p>
          <a:p>
            <a:r>
              <a:rPr lang="en-US" dirty="0" smtClean="0"/>
              <a:t>Reading is the model of a reading from some sensor</a:t>
            </a:r>
            <a:endParaRPr lang="en-US" dirty="0"/>
          </a:p>
        </p:txBody>
      </p:sp>
      <p:pic>
        <p:nvPicPr>
          <p:cNvPr id="139266" name="Picture 2"/>
          <p:cNvPicPr>
            <a:picLocks noChangeAspect="1" noChangeArrowheads="1"/>
          </p:cNvPicPr>
          <p:nvPr/>
        </p:nvPicPr>
        <p:blipFill>
          <a:blip r:embed="rId2"/>
          <a:srcRect/>
          <a:stretch>
            <a:fillRect/>
          </a:stretch>
        </p:blipFill>
        <p:spPr bwMode="auto">
          <a:xfrm>
            <a:off x="5105400" y="2271712"/>
            <a:ext cx="3781425" cy="29241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228600" y="1600200"/>
            <a:ext cx="4495800" cy="4525963"/>
          </a:xfrm>
        </p:spPr>
        <p:txBody>
          <a:bodyPr/>
          <a:lstStyle/>
          <a:p>
            <a:r>
              <a:rPr lang="en-US" dirty="0" smtClean="0"/>
              <a:t>This shows normal operation</a:t>
            </a:r>
          </a:p>
          <a:p>
            <a:r>
              <a:rPr lang="en-US" dirty="0" smtClean="0"/>
              <a:t>Update – is the way Reading notifies Views when new data is available</a:t>
            </a:r>
          </a:p>
          <a:p>
            <a:r>
              <a:rPr lang="en-US" dirty="0" smtClean="0"/>
              <a:t>Perform – the Views are asking the Model to do some standard action </a:t>
            </a:r>
            <a:endParaRPr lang="en-US" dirty="0"/>
          </a:p>
        </p:txBody>
      </p:sp>
      <p:pic>
        <p:nvPicPr>
          <p:cNvPr id="140290" name="Picture 2"/>
          <p:cNvPicPr>
            <a:picLocks noChangeAspect="1" noChangeArrowheads="1"/>
          </p:cNvPicPr>
          <p:nvPr/>
        </p:nvPicPr>
        <p:blipFill>
          <a:blip r:embed="rId2"/>
          <a:srcRect/>
          <a:stretch>
            <a:fillRect/>
          </a:stretch>
        </p:blipFill>
        <p:spPr bwMode="auto">
          <a:xfrm>
            <a:off x="4724400" y="1905000"/>
            <a:ext cx="4362450" cy="3781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a:t>
            </a:r>
            <a:endParaRPr lang="en-US" dirty="0"/>
          </a:p>
        </p:txBody>
      </p:sp>
      <p:sp>
        <p:nvSpPr>
          <p:cNvPr id="3" name="Content Placeholder 2"/>
          <p:cNvSpPr>
            <a:spLocks noGrp="1"/>
          </p:cNvSpPr>
          <p:nvPr>
            <p:ph idx="1"/>
          </p:nvPr>
        </p:nvSpPr>
        <p:spPr>
          <a:xfrm>
            <a:off x="457200" y="1600200"/>
            <a:ext cx="2271712" cy="4525963"/>
          </a:xfrm>
        </p:spPr>
        <p:txBody>
          <a:bodyPr/>
          <a:lstStyle/>
          <a:p>
            <a:r>
              <a:rPr lang="en-US" sz="2400" dirty="0" smtClean="0"/>
              <a:t>A start</a:t>
            </a:r>
          </a:p>
          <a:p>
            <a:r>
              <a:rPr lang="en-US" sz="2400" dirty="0" smtClean="0"/>
              <a:t>Many competing architectures</a:t>
            </a:r>
            <a:endParaRPr lang="en-US" sz="2400" dirty="0"/>
          </a:p>
        </p:txBody>
      </p:sp>
      <p:pic>
        <p:nvPicPr>
          <p:cNvPr id="136194" name="Picture 2"/>
          <p:cNvPicPr>
            <a:picLocks noChangeAspect="1" noChangeArrowheads="1"/>
          </p:cNvPicPr>
          <p:nvPr/>
        </p:nvPicPr>
        <p:blipFill>
          <a:blip r:embed="rId2"/>
          <a:srcRect/>
          <a:stretch>
            <a:fillRect/>
          </a:stretch>
        </p:blipFill>
        <p:spPr bwMode="auto">
          <a:xfrm>
            <a:off x="2728912" y="2286000"/>
            <a:ext cx="6415088" cy="4572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Form a team of </a:t>
            </a:r>
            <a:r>
              <a:rPr lang="en-US" dirty="0" smtClean="0"/>
              <a:t>two </a:t>
            </a:r>
            <a:r>
              <a:rPr lang="en-US" dirty="0" smtClean="0"/>
              <a:t>or </a:t>
            </a:r>
            <a:r>
              <a:rPr lang="en-US" dirty="0" smtClean="0"/>
              <a:t>three</a:t>
            </a:r>
            <a:r>
              <a:rPr lang="en-US" dirty="0" smtClean="0"/>
              <a:t>. </a:t>
            </a:r>
            <a:r>
              <a:rPr lang="en-US" dirty="0" smtClean="0"/>
              <a:t>Each take on the identity of one of the stakeholders for the </a:t>
            </a:r>
            <a:r>
              <a:rPr lang="en-US" dirty="0" smtClean="0"/>
              <a:t>product (auto maker rep, developer, project manager, architect). </a:t>
            </a:r>
            <a:r>
              <a:rPr lang="en-US" dirty="0" smtClean="0"/>
              <a:t>Each of you create  a list of quality attributes in priority order based on your role. Submit by 6 am Thursday Feb 3.</a:t>
            </a:r>
          </a:p>
          <a:p>
            <a:r>
              <a:rPr lang="en-US" dirty="0" smtClean="0"/>
              <a:t>Share use cases in your group. Consolidate a single set of use cases.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architecture</a:t>
            </a:r>
            <a:endParaRPr lang="en-US" dirty="0"/>
          </a:p>
        </p:txBody>
      </p:sp>
      <p:sp>
        <p:nvSpPr>
          <p:cNvPr id="5" name="Content Placeholder 4"/>
          <p:cNvSpPr>
            <a:spLocks noGrp="1"/>
          </p:cNvSpPr>
          <p:nvPr>
            <p:ph idx="1"/>
          </p:nvPr>
        </p:nvSpPr>
        <p:spPr>
          <a:xfrm>
            <a:off x="457200" y="1600200"/>
            <a:ext cx="2903895" cy="4525963"/>
          </a:xfrm>
        </p:spPr>
        <p:txBody>
          <a:bodyPr/>
          <a:lstStyle/>
          <a:p>
            <a:r>
              <a:rPr lang="en-US" sz="2800" dirty="0" smtClean="0"/>
              <a:t>Satellite ground station</a:t>
            </a:r>
          </a:p>
          <a:p>
            <a:r>
              <a:rPr lang="en-US" sz="2800" dirty="0" smtClean="0"/>
              <a:t>Bus architecture</a:t>
            </a:r>
          </a:p>
          <a:p>
            <a:r>
              <a:rPr lang="en-US" sz="2800" dirty="0" smtClean="0"/>
              <a:t>Any module on the bus can communicate with any other</a:t>
            </a:r>
          </a:p>
          <a:p>
            <a:r>
              <a:rPr lang="en-US" sz="2800" dirty="0" smtClean="0"/>
              <a:t>Modifiability +</a:t>
            </a:r>
          </a:p>
          <a:p>
            <a:endParaRPr lang="en-US" sz="2800" dirty="0" smtClean="0"/>
          </a:p>
          <a:p>
            <a:endParaRPr lang="en-US" sz="2800" dirty="0" smtClean="0"/>
          </a:p>
          <a:p>
            <a:endParaRPr lang="en-US" dirty="0"/>
          </a:p>
        </p:txBody>
      </p:sp>
      <p:pic>
        <p:nvPicPr>
          <p:cNvPr id="1028" name="Picture 4" descr="C:\Users\McGregor\EPF\layout\12db4517924\noconfig\Architecture\guidances\examples\resources\gsaw3.jpg"/>
          <p:cNvPicPr>
            <a:picLocks noChangeAspect="1" noChangeArrowheads="1"/>
          </p:cNvPicPr>
          <p:nvPr/>
        </p:nvPicPr>
        <p:blipFill>
          <a:blip r:embed="rId2"/>
          <a:srcRect/>
          <a:stretch>
            <a:fillRect/>
          </a:stretch>
        </p:blipFill>
        <p:spPr bwMode="auto">
          <a:xfrm>
            <a:off x="3361095" y="2133600"/>
            <a:ext cx="5782906" cy="3581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station design principles</a:t>
            </a:r>
            <a:endParaRPr lang="en-US" dirty="0"/>
          </a:p>
        </p:txBody>
      </p:sp>
      <p:sp>
        <p:nvSpPr>
          <p:cNvPr id="3" name="Content Placeholder 2"/>
          <p:cNvSpPr>
            <a:spLocks noGrp="1"/>
          </p:cNvSpPr>
          <p:nvPr>
            <p:ph idx="1"/>
          </p:nvPr>
        </p:nvSpPr>
        <p:spPr>
          <a:xfrm>
            <a:off x="457200" y="1600200"/>
            <a:ext cx="3581400" cy="4525963"/>
          </a:xfrm>
        </p:spPr>
        <p:txBody>
          <a:bodyPr/>
          <a:lstStyle/>
          <a:p>
            <a:r>
              <a:rPr lang="en-US" dirty="0" smtClean="0"/>
              <a:t>One look at qualities</a:t>
            </a:r>
          </a:p>
          <a:p>
            <a:r>
              <a:rPr lang="en-US" dirty="0" smtClean="0"/>
              <a:t>But there are more formal ones.</a:t>
            </a:r>
            <a:endParaRPr lang="en-US" dirty="0"/>
          </a:p>
        </p:txBody>
      </p:sp>
      <p:pic>
        <p:nvPicPr>
          <p:cNvPr id="20482" name="Picture 2" descr="C:\Users\McGregor\EPF\layout\12db4517924\noconfig\Architecture\guidances\examples\resources\gsaw2.gif"/>
          <p:cNvPicPr>
            <a:picLocks noChangeAspect="1" noChangeArrowheads="1"/>
          </p:cNvPicPr>
          <p:nvPr/>
        </p:nvPicPr>
        <p:blipFill>
          <a:blip r:embed="rId2"/>
          <a:srcRect/>
          <a:stretch>
            <a:fillRect/>
          </a:stretch>
        </p:blipFill>
        <p:spPr bwMode="auto">
          <a:xfrm>
            <a:off x="4038600" y="1600200"/>
            <a:ext cx="5105400" cy="48577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attributes</a:t>
            </a:r>
            <a:endParaRPr lang="en-US" dirty="0"/>
          </a:p>
        </p:txBody>
      </p:sp>
      <p:sp>
        <p:nvSpPr>
          <p:cNvPr id="3" name="Content Placeholder 2"/>
          <p:cNvSpPr>
            <a:spLocks noGrp="1"/>
          </p:cNvSpPr>
          <p:nvPr>
            <p:ph idx="1"/>
          </p:nvPr>
        </p:nvSpPr>
        <p:spPr/>
        <p:txBody>
          <a:bodyPr/>
          <a:lstStyle/>
          <a:p>
            <a:r>
              <a:rPr lang="en-US" sz="2000" dirty="0" smtClean="0"/>
              <a:t>IEEE Std. 1061 </a:t>
            </a:r>
            <a:r>
              <a:rPr lang="en-US" sz="2000" dirty="0" err="1" smtClean="0"/>
              <a:t>subfactors</a:t>
            </a:r>
            <a:r>
              <a:rPr lang="en-US" sz="2000" dirty="0" smtClean="0"/>
              <a:t>:</a:t>
            </a:r>
            <a:br>
              <a:rPr lang="en-US" sz="2000" dirty="0" smtClean="0"/>
            </a:br>
            <a:r>
              <a:rPr lang="en-US" sz="2000" b="1" dirty="0" smtClean="0"/>
              <a:t>Efficiency                                    Portability</a:t>
            </a:r>
            <a:br>
              <a:rPr lang="en-US" sz="2000" b="1" dirty="0" smtClean="0"/>
            </a:br>
            <a:r>
              <a:rPr lang="en-US" sz="2000" b="1" dirty="0" smtClean="0"/>
              <a:t>• Time economy                           	• Hardware independence</a:t>
            </a:r>
            <a:br>
              <a:rPr lang="en-US" sz="2000" b="1" dirty="0" smtClean="0"/>
            </a:br>
            <a:r>
              <a:rPr lang="en-US" sz="2000" b="1" dirty="0" smtClean="0"/>
              <a:t>• Resource economy                    • Software independence</a:t>
            </a:r>
            <a:br>
              <a:rPr lang="en-US" sz="2000" b="1" dirty="0" smtClean="0"/>
            </a:br>
            <a:r>
              <a:rPr lang="en-US" sz="2000" b="1" dirty="0" smtClean="0"/>
              <a:t>Functionality                              	• </a:t>
            </a:r>
            <a:r>
              <a:rPr lang="en-US" sz="2000" b="1" dirty="0" err="1" smtClean="0"/>
              <a:t>Installability</a:t>
            </a:r>
            <a:r>
              <a:rPr lang="en-US" sz="2000" b="1" dirty="0" smtClean="0"/>
              <a:t/>
            </a:r>
            <a:br>
              <a:rPr lang="en-US" sz="2000" b="1" dirty="0" smtClean="0"/>
            </a:br>
            <a:r>
              <a:rPr lang="en-US" sz="2000" b="1" dirty="0" smtClean="0"/>
              <a:t>• Completeness                           	• Reusability</a:t>
            </a:r>
            <a:br>
              <a:rPr lang="en-US" sz="2000" b="1" dirty="0" smtClean="0"/>
            </a:br>
            <a:r>
              <a:rPr lang="en-US" sz="2000" b="1" dirty="0" smtClean="0"/>
              <a:t>• Correctness                              Reliability</a:t>
            </a:r>
            <a:br>
              <a:rPr lang="en-US" sz="2000" b="1" dirty="0" smtClean="0"/>
            </a:br>
            <a:r>
              <a:rPr lang="en-US" sz="2000" b="1" dirty="0" smtClean="0"/>
              <a:t>• Security                                    	• Non-deficiency</a:t>
            </a:r>
            <a:br>
              <a:rPr lang="en-US" sz="2000" b="1" dirty="0" smtClean="0"/>
            </a:br>
            <a:r>
              <a:rPr lang="en-US" sz="2000" b="1" dirty="0" smtClean="0"/>
              <a:t>• Compatibility                             	• Error tolerance</a:t>
            </a:r>
            <a:br>
              <a:rPr lang="en-US" sz="2000" b="1" dirty="0" smtClean="0"/>
            </a:br>
            <a:r>
              <a:rPr lang="en-US" sz="2000" b="1" dirty="0" smtClean="0"/>
              <a:t>• Interoperability                          • Availability</a:t>
            </a:r>
            <a:br>
              <a:rPr lang="en-US" sz="2000" b="1" dirty="0" smtClean="0"/>
            </a:br>
            <a:r>
              <a:rPr lang="en-US" sz="2000" b="1" dirty="0" smtClean="0"/>
              <a:t>Maintainability                           Usability</a:t>
            </a:r>
            <a:br>
              <a:rPr lang="en-US" sz="2000" b="1" dirty="0" smtClean="0"/>
            </a:br>
            <a:r>
              <a:rPr lang="en-US" sz="2000" b="1" dirty="0" smtClean="0"/>
              <a:t>• </a:t>
            </a:r>
            <a:r>
              <a:rPr lang="en-US" sz="2000" b="1" dirty="0" err="1" smtClean="0"/>
              <a:t>Correctability</a:t>
            </a:r>
            <a:r>
              <a:rPr lang="en-US" sz="2000" b="1" dirty="0" smtClean="0"/>
              <a:t>                            	• Understandability</a:t>
            </a:r>
            <a:br>
              <a:rPr lang="en-US" sz="2000" b="1" dirty="0" smtClean="0"/>
            </a:br>
            <a:r>
              <a:rPr lang="en-US" sz="2000" b="1" dirty="0" smtClean="0"/>
              <a:t>• Expandability                            	• Ease of learning</a:t>
            </a:r>
            <a:br>
              <a:rPr lang="en-US" sz="2000" b="1" dirty="0" smtClean="0"/>
            </a:br>
            <a:r>
              <a:rPr lang="en-US" sz="2000" b="1" dirty="0" smtClean="0"/>
              <a:t>• Testability                                 	• Operability</a:t>
            </a:r>
            <a:br>
              <a:rPr lang="en-US" sz="2000" b="1" dirty="0" smtClean="0"/>
            </a:br>
            <a:r>
              <a:rPr lang="en-US" sz="2000" b="1" dirty="0" smtClean="0"/>
              <a:t>                                                  	• </a:t>
            </a:r>
            <a:r>
              <a:rPr lang="en-US" sz="2000" b="1" dirty="0" err="1" smtClean="0"/>
              <a:t>Comunicativeness</a:t>
            </a:r>
            <a:r>
              <a:rPr lang="en-US" sz="2000" dirty="0" smtClean="0"/>
              <a:t> </a:t>
            </a:r>
            <a:r>
              <a:rPr lang="en-US" dirty="0" smtClean="0"/>
              <a:t/>
            </a:r>
            <a:br>
              <a:rPr lang="en-US" dirty="0" smtClean="0"/>
            </a:br>
            <a:r>
              <a:rPr lang="en-US" dirty="0" smtClean="0"/>
              <a:t/>
            </a:r>
            <a:br>
              <a:rPr lang="en-US" dirty="0" smtClean="0"/>
            </a:br>
            <a:endParaRPr lang="en-US" dirty="0"/>
          </a:p>
        </p:txBody>
      </p:sp>
      <p:sp>
        <p:nvSpPr>
          <p:cNvPr id="4" name="TextBox 3"/>
          <p:cNvSpPr txBox="1"/>
          <p:nvPr/>
        </p:nvSpPr>
        <p:spPr>
          <a:xfrm>
            <a:off x="1066800" y="6260068"/>
            <a:ext cx="4429418" cy="369332"/>
          </a:xfrm>
          <a:prstGeom prst="rect">
            <a:avLst/>
          </a:prstGeom>
          <a:noFill/>
        </p:spPr>
        <p:txBody>
          <a:bodyPr wrap="none" rtlCol="0">
            <a:spAutoFit/>
          </a:bodyPr>
          <a:lstStyle/>
          <a:p>
            <a:r>
              <a:rPr lang="en-US" dirty="0" smtClean="0"/>
              <a:t>http://en.wikipedia.org/wiki/ISO/IEC_9126</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a:t>
            </a:r>
            <a:endParaRPr lang="en-US" dirty="0"/>
          </a:p>
        </p:txBody>
      </p:sp>
      <p:sp>
        <p:nvSpPr>
          <p:cNvPr id="3" name="Content Placeholder 2"/>
          <p:cNvSpPr>
            <a:spLocks noGrp="1"/>
          </p:cNvSpPr>
          <p:nvPr>
            <p:ph idx="1"/>
          </p:nvPr>
        </p:nvSpPr>
        <p:spPr/>
        <p:txBody>
          <a:bodyPr/>
          <a:lstStyle/>
          <a:p>
            <a:r>
              <a:rPr lang="en-US" dirty="0" smtClean="0"/>
              <a:t>Trade-offs (a trade off is when one quality degrades another quality as the first quality increases</a:t>
            </a:r>
          </a:p>
          <a:p>
            <a:pPr lvl="1"/>
            <a:r>
              <a:rPr lang="en-US" dirty="0" smtClean="0"/>
              <a:t>Testability &amp; modifiability</a:t>
            </a:r>
          </a:p>
          <a:p>
            <a:pPr lvl="1"/>
            <a:r>
              <a:rPr lang="en-US" dirty="0" smtClean="0"/>
              <a:t>Performance and modularity</a:t>
            </a:r>
            <a:endParaRPr lang="en-US" dirty="0" smtClean="0"/>
          </a:p>
          <a:p>
            <a:r>
              <a:rPr lang="en-US" dirty="0" smtClean="0"/>
              <a:t>Develop a catalog of trade-offs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quality</a:t>
            </a:r>
            <a:endParaRPr lang="en-US" dirty="0"/>
          </a:p>
        </p:txBody>
      </p:sp>
      <p:sp>
        <p:nvSpPr>
          <p:cNvPr id="3" name="Content Placeholder 2"/>
          <p:cNvSpPr>
            <a:spLocks noGrp="1"/>
          </p:cNvSpPr>
          <p:nvPr>
            <p:ph idx="1"/>
          </p:nvPr>
        </p:nvSpPr>
        <p:spPr/>
        <p:txBody>
          <a:bodyPr/>
          <a:lstStyle/>
          <a:p>
            <a:r>
              <a:rPr lang="en-US" dirty="0" smtClean="0"/>
              <a:t>The executive</a:t>
            </a:r>
          </a:p>
          <a:p>
            <a:r>
              <a:rPr lang="en-US" dirty="0" smtClean="0"/>
              <a:t>The customer</a:t>
            </a:r>
          </a:p>
          <a:p>
            <a:r>
              <a:rPr lang="en-US" dirty="0" smtClean="0"/>
              <a:t>The developer</a:t>
            </a:r>
          </a:p>
          <a:p>
            <a:r>
              <a:rPr lang="en-US" dirty="0" smtClean="0"/>
              <a:t>The tester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without a name</a:t>
            </a:r>
            <a:endParaRPr lang="en-US" dirty="0"/>
          </a:p>
        </p:txBody>
      </p:sp>
      <p:sp>
        <p:nvSpPr>
          <p:cNvPr id="3" name="Content Placeholder 2"/>
          <p:cNvSpPr>
            <a:spLocks noGrp="1"/>
          </p:cNvSpPr>
          <p:nvPr>
            <p:ph idx="1"/>
          </p:nvPr>
        </p:nvSpPr>
        <p:spPr>
          <a:xfrm>
            <a:off x="457200" y="1600200"/>
            <a:ext cx="5086350" cy="4525963"/>
          </a:xfrm>
        </p:spPr>
        <p:txBody>
          <a:bodyPr/>
          <a:lstStyle/>
          <a:p>
            <a:pPr>
              <a:buNone/>
            </a:pPr>
            <a:r>
              <a:rPr lang="en-US" dirty="0" smtClean="0"/>
              <a:t>Naming something denotes certain properties more than others. By not putting into words what we see or feel about this scene we allow each viewer to emphasize what is important to them.</a:t>
            </a:r>
          </a:p>
        </p:txBody>
      </p:sp>
      <p:pic>
        <p:nvPicPr>
          <p:cNvPr id="131075" name="Picture 3" descr="fern"/>
          <p:cNvPicPr>
            <a:picLocks noChangeAspect="1" noChangeArrowheads="1"/>
          </p:cNvPicPr>
          <p:nvPr/>
        </p:nvPicPr>
        <p:blipFill>
          <a:blip r:embed="rId2"/>
          <a:srcRect/>
          <a:stretch>
            <a:fillRect/>
          </a:stretch>
        </p:blipFill>
        <p:spPr bwMode="auto">
          <a:xfrm>
            <a:off x="5543550" y="1600200"/>
            <a:ext cx="3143250" cy="4549775"/>
          </a:xfrm>
          <a:prstGeom prst="rect">
            <a:avLst/>
          </a:prstGeom>
          <a:noFill/>
        </p:spPr>
      </p:pic>
      <p:sp>
        <p:nvSpPr>
          <p:cNvPr id="131073" name="Text Box 1"/>
          <p:cNvSpPr txBox="1">
            <a:spLocks noChangeArrowheads="1"/>
          </p:cNvSpPr>
          <p:nvPr/>
        </p:nvSpPr>
        <p:spPr bwMode="auto">
          <a:xfrm>
            <a:off x="1295400" y="5562600"/>
            <a:ext cx="2198688" cy="30480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architecture structures</a:t>
            </a:r>
            <a:endParaRPr lang="en-US" dirty="0"/>
          </a:p>
        </p:txBody>
      </p:sp>
      <p:sp>
        <p:nvSpPr>
          <p:cNvPr id="3" name="Content Placeholder 2"/>
          <p:cNvSpPr>
            <a:spLocks noGrp="1"/>
          </p:cNvSpPr>
          <p:nvPr>
            <p:ph idx="1"/>
          </p:nvPr>
        </p:nvSpPr>
        <p:spPr/>
        <p:txBody>
          <a:bodyPr/>
          <a:lstStyle/>
          <a:p>
            <a:r>
              <a:rPr lang="en-US" dirty="0" smtClean="0"/>
              <a:t>Module structures</a:t>
            </a:r>
          </a:p>
          <a:p>
            <a:pPr lvl="1"/>
            <a:r>
              <a:rPr lang="en-US" dirty="0" smtClean="0"/>
              <a:t>Which piece is responsible for what</a:t>
            </a:r>
          </a:p>
          <a:p>
            <a:r>
              <a:rPr lang="en-US" dirty="0" smtClean="0"/>
              <a:t>Component and connector structures</a:t>
            </a:r>
          </a:p>
          <a:p>
            <a:pPr lvl="1"/>
            <a:r>
              <a:rPr lang="en-US" dirty="0" smtClean="0"/>
              <a:t>How do the major pieces interact at runtime</a:t>
            </a:r>
          </a:p>
          <a:p>
            <a:r>
              <a:rPr lang="en-US" dirty="0" smtClean="0"/>
              <a:t>Allocation structures</a:t>
            </a:r>
          </a:p>
          <a:p>
            <a:pPr lvl="1"/>
            <a:r>
              <a:rPr lang="en-US" dirty="0" smtClean="0"/>
              <a:t>Associates pieces of the architecture with pieces of the external environment</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10530</TotalTime>
  <Words>821</Words>
  <Application>Microsoft Office PowerPoint</Application>
  <PresentationFormat>On-screen Show (4:3)</PresentationFormat>
  <Paragraphs>135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syse802Template</vt:lpstr>
      <vt:lpstr>CpSc 875</vt:lpstr>
      <vt:lpstr>Ground station</vt:lpstr>
      <vt:lpstr>Example architecture</vt:lpstr>
      <vt:lpstr>Ground station design principles</vt:lpstr>
      <vt:lpstr>Quality attributes</vt:lpstr>
      <vt:lpstr>Qualities</vt:lpstr>
      <vt:lpstr>Perspectives on quality</vt:lpstr>
      <vt:lpstr>Quality without a name</vt:lpstr>
      <vt:lpstr>Standard architecture structures</vt:lpstr>
      <vt:lpstr>Module structures</vt:lpstr>
      <vt:lpstr>Decomposition</vt:lpstr>
      <vt:lpstr>Component and Connector</vt:lpstr>
      <vt:lpstr>Allocation structures</vt:lpstr>
      <vt:lpstr>Architecture Styles</vt:lpstr>
      <vt:lpstr>Architectural styles</vt:lpstr>
      <vt:lpstr>Client/server</vt:lpstr>
      <vt:lpstr>c/s example</vt:lpstr>
      <vt:lpstr>Layered style</vt:lpstr>
      <vt:lpstr>Layered style</vt:lpstr>
      <vt:lpstr>Pipe and filter style</vt:lpstr>
      <vt:lpstr>Ray tracing architecture</vt:lpstr>
      <vt:lpstr>Similar</vt:lpstr>
      <vt:lpstr>GUI design</vt:lpstr>
      <vt:lpstr>Model-View-Controller</vt:lpstr>
      <vt:lpstr>Model-View-Controller</vt:lpstr>
      <vt:lpstr>Infotainment</vt:lpstr>
      <vt:lpstr>Next steps</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McGregor</cp:lastModifiedBy>
  <cp:revision>21</cp:revision>
  <dcterms:created xsi:type="dcterms:W3CDTF">2011-01-20T15:58:08Z</dcterms:created>
  <dcterms:modified xsi:type="dcterms:W3CDTF">2011-01-28T00:20:10Z</dcterms:modified>
</cp:coreProperties>
</file>