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60" r:id="rId2"/>
    <p:sldId id="261" r:id="rId3"/>
    <p:sldId id="266" r:id="rId4"/>
    <p:sldId id="275" r:id="rId5"/>
    <p:sldId id="276" r:id="rId6"/>
    <p:sldId id="277" r:id="rId7"/>
    <p:sldId id="268" r:id="rId8"/>
    <p:sldId id="269" r:id="rId9"/>
    <p:sldId id="270" r:id="rId10"/>
    <p:sldId id="271" r:id="rId11"/>
    <p:sldId id="272" r:id="rId12"/>
    <p:sldId id="273" r:id="rId13"/>
    <p:sldId id="274" r:id="rId14"/>
    <p:sldId id="262" r:id="rId15"/>
    <p:sldId id="263" r:id="rId16"/>
    <p:sldId id="264" r:id="rId17"/>
    <p:sldId id="265" r:id="rId18"/>
    <p:sldId id="267" r:id="rId1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3" d="100"/>
          <a:sy n="83" d="100"/>
        </p:scale>
        <p:origin x="-111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1/29/2011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1/29/2011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1/29/2011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1/29/2011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1/29/2011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1/29/2011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1/29/2011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1/29/2011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1/29/2011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1/29/2011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1/29/2011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ei.cmu.edu/reports/03tr016.pdf" TargetMode="External"/><Relationship Id="rId2" Type="http://schemas.openxmlformats.org/officeDocument/2006/relationships/hyperlink" Target="http://www.sei.cmu.edu/reports/04tn017.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nws.noaa.gov/oh/hrl/ihfs/architecture_doc/ihfscnts.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www.nws.noaa.gov/oh/hrl/ihfs/architecture_doc/ihfssec1.php#AWIPSLayer" TargetMode="External"/><Relationship Id="rId13" Type="http://schemas.openxmlformats.org/officeDocument/2006/relationships/hyperlink" Target="http://www.nws.noaa.gov/oh/hrl/ihfs/architecture_doc/ihfssec3.php#Section3" TargetMode="External"/><Relationship Id="rId18" Type="http://schemas.openxmlformats.org/officeDocument/2006/relationships/hyperlink" Target="http://www.nws.noaa.gov/oh/hrl/ihfs/architecture_doc/ihfssec3.php#DataAcc" TargetMode="External"/><Relationship Id="rId3" Type="http://schemas.openxmlformats.org/officeDocument/2006/relationships/hyperlink" Target="http://www.nws.noaa.gov/oh/hrl/ihfs/architecture_doc/ihfssec1.php#Purpose" TargetMode="External"/><Relationship Id="rId7" Type="http://schemas.openxmlformats.org/officeDocument/2006/relationships/hyperlink" Target="http://www.nws.noaa.gov/oh/hrl/ihfs/architecture_doc/ihfssec1.php#InfrastructureLayer" TargetMode="External"/><Relationship Id="rId12" Type="http://schemas.openxmlformats.org/officeDocument/2006/relationships/hyperlink" Target="http://www.nws.noaa.gov/oh/hrl/ihfs/architecture_doc/ihfssec2.php#Requirements" TargetMode="External"/><Relationship Id="rId17" Type="http://schemas.openxmlformats.org/officeDocument/2006/relationships/hyperlink" Target="http://www.nws.noaa.gov/oh/hrl/ihfs/architecture_doc/ihfssec3.php#AppComm" TargetMode="External"/><Relationship Id="rId2" Type="http://schemas.openxmlformats.org/officeDocument/2006/relationships/hyperlink" Target="http://www.nws.noaa.gov/oh/hrl/ihfs/architecture_doc/ihfssec1.php#Section1" TargetMode="External"/><Relationship Id="rId16" Type="http://schemas.openxmlformats.org/officeDocument/2006/relationships/hyperlink" Target="http://www.nws.noaa.gov/oh/hrl/ihfs/architecture_doc/ihfssec3.php#AppCont" TargetMode="External"/><Relationship Id="rId1" Type="http://schemas.openxmlformats.org/officeDocument/2006/relationships/slideLayout" Target="../slideLayouts/slideLayout2.xml"/><Relationship Id="rId6" Type="http://schemas.openxmlformats.org/officeDocument/2006/relationships/hyperlink" Target="http://www.nws.noaa.gov/oh/hrl/ihfs/architecture_doc/ihfssec1.php#ApplicationsLayer" TargetMode="External"/><Relationship Id="rId11" Type="http://schemas.openxmlformats.org/officeDocument/2006/relationships/hyperlink" Target="http://www.nws.noaa.gov/oh/hrl/ihfs/architecture_doc/ihfssec2.php#Constraints" TargetMode="External"/><Relationship Id="rId5" Type="http://schemas.openxmlformats.org/officeDocument/2006/relationships/hyperlink" Target="http://www.nws.noaa.gov/oh/hrl/ihfs/architecture_doc/ihfssec1.php#Interactive" TargetMode="External"/><Relationship Id="rId15" Type="http://schemas.openxmlformats.org/officeDocument/2006/relationships/hyperlink" Target="http://www.nws.noaa.gov/oh/hrl/ihfs/architecture_doc/ihfssec3.php#Infrastructure" TargetMode="External"/><Relationship Id="rId10" Type="http://schemas.openxmlformats.org/officeDocument/2006/relationships/hyperlink" Target="http://www.nws.noaa.gov/oh/hrl/ihfs/architecture_doc/ihfssec2.php#Driving" TargetMode="External"/><Relationship Id="rId19" Type="http://schemas.openxmlformats.org/officeDocument/2006/relationships/hyperlink" Target="http://www.nws.noaa.gov/oh/hrl/ihfs/architecture_doc/ihfssec3.php#Applications" TargetMode="External"/><Relationship Id="rId4" Type="http://schemas.openxmlformats.org/officeDocument/2006/relationships/hyperlink" Target="http://www.nws.noaa.gov/oh/hrl/ihfs/architecture_doc/ihfssec1.php#characterization" TargetMode="External"/><Relationship Id="rId9" Type="http://schemas.openxmlformats.org/officeDocument/2006/relationships/hyperlink" Target="http://www.nws.noaa.gov/oh/hrl/ihfs/architecture_doc/ihfssec2.php#Section2" TargetMode="External"/><Relationship Id="rId14" Type="http://schemas.openxmlformats.org/officeDocument/2006/relationships/hyperlink" Target="http://www.nws.noaa.gov/oh/hrl/ihfs/architecture_doc/ihfssec3.php#Interface"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www.nws.noaa.gov/oh/hrl/ihfs/architecture_doc/ihfssec7.php#Section7" TargetMode="External"/><Relationship Id="rId13" Type="http://schemas.openxmlformats.org/officeDocument/2006/relationships/hyperlink" Target="http://www.nws.noaa.gov/oh/hrl/ihfs/architecture_doc/ihfssec9.php#Storage" TargetMode="External"/><Relationship Id="rId18" Type="http://schemas.openxmlformats.org/officeDocument/2006/relationships/hyperlink" Target="http://www.nws.noaa.gov/oh/hrl/ihfs/architecture_doc/ihfssec9.php#DaStorage" TargetMode="External"/><Relationship Id="rId3" Type="http://schemas.openxmlformats.org/officeDocument/2006/relationships/hyperlink" Target="http://www.nws.noaa.gov/oh/hrl/ihfs/architecture_doc/ihfssec4.php#IHFSinfrastructure" TargetMode="External"/><Relationship Id="rId7" Type="http://schemas.openxmlformats.org/officeDocument/2006/relationships/hyperlink" Target="http://www.nws.noaa.gov/oh/hrl/ihfs/architecture_doc/ihfssec6.php#Section6" TargetMode="External"/><Relationship Id="rId12" Type="http://schemas.openxmlformats.org/officeDocument/2006/relationships/hyperlink" Target="http://www.nws.noaa.gov/oh/hrl/ihfs/architecture_doc/ihfssec9.php#Section9" TargetMode="External"/><Relationship Id="rId17" Type="http://schemas.openxmlformats.org/officeDocument/2006/relationships/hyperlink" Target="http://www.nws.noaa.gov/oh/hrl/ihfs/architecture_doc/ihfssec9.php#DaRetrieval" TargetMode="External"/><Relationship Id="rId2" Type="http://schemas.openxmlformats.org/officeDocument/2006/relationships/hyperlink" Target="http://www.nws.noaa.gov/oh/hrl/ihfs/architecture_doc/ihfssec4.php#Section4" TargetMode="External"/><Relationship Id="rId16" Type="http://schemas.openxmlformats.org/officeDocument/2006/relationships/hyperlink" Target="http://www.nws.noaa.gov/oh/hrl/ihfs/architecture_doc/ihfssec9.php#Function" TargetMode="External"/><Relationship Id="rId1" Type="http://schemas.openxmlformats.org/officeDocument/2006/relationships/slideLayout" Target="../slideLayouts/slideLayout2.xml"/><Relationship Id="rId6" Type="http://schemas.openxmlformats.org/officeDocument/2006/relationships/hyperlink" Target="http://www.nws.noaa.gov/oh/hrl/ihfs/architecture_doc/ihfssec5.php#Section5" TargetMode="External"/><Relationship Id="rId11" Type="http://schemas.openxmlformats.org/officeDocument/2006/relationships/hyperlink" Target="http://www.nws.noaa.gov/oh/hrl/ihfs/architecture_doc/ihfssec8.php#Communication" TargetMode="External"/><Relationship Id="rId5" Type="http://schemas.openxmlformats.org/officeDocument/2006/relationships/hyperlink" Target="http://www.nws.noaa.gov/oh/hrl/ihfs/architecture_doc/ihfssec4.php#IHFSapplications" TargetMode="External"/><Relationship Id="rId15" Type="http://schemas.openxmlformats.org/officeDocument/2006/relationships/hyperlink" Target="http://www.nws.noaa.gov/oh/hrl/ihfs/architecture_doc/ihfssec9.php#Informix" TargetMode="External"/><Relationship Id="rId10" Type="http://schemas.openxmlformats.org/officeDocument/2006/relationships/hyperlink" Target="http://www.nws.noaa.gov/oh/hrl/ihfs/architecture_doc/ihfssec8.php#Access" TargetMode="External"/><Relationship Id="rId19" Type="http://schemas.openxmlformats.org/officeDocument/2006/relationships/hyperlink" Target="http://www.nws.noaa.gov/oh/hrl/ihfs/architecture_doc/ihfssec9.php#DaOrg" TargetMode="External"/><Relationship Id="rId4" Type="http://schemas.openxmlformats.org/officeDocument/2006/relationships/hyperlink" Target="http://www.nws.noaa.gov/oh/hrl/ihfs/architecture_doc/ihfssec4.php#IHFSinterface" TargetMode="External"/><Relationship Id="rId9" Type="http://schemas.openxmlformats.org/officeDocument/2006/relationships/hyperlink" Target="http://www.nws.noaa.gov/oh/hrl/ihfs/architecture_doc/ihfssec8.php#Section8" TargetMode="External"/><Relationship Id="rId14" Type="http://schemas.openxmlformats.org/officeDocument/2006/relationships/hyperlink" Target="http://www.nws.noaa.gov/oh/hrl/ihfs/architecture_doc/ihfssec9.php#Issue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err="1" smtClean="0"/>
              <a:t>CpSc</a:t>
            </a:r>
            <a:r>
              <a:rPr lang="en-US" dirty="0" smtClean="0"/>
              <a:t> 875</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Class 5 – Driving requirements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QAW - 4</a:t>
            </a:r>
            <a:endParaRPr lang="en-US" dirty="0"/>
          </a:p>
        </p:txBody>
      </p:sp>
      <p:sp>
        <p:nvSpPr>
          <p:cNvPr id="3" name="Content Placeholder 2"/>
          <p:cNvSpPr>
            <a:spLocks noGrp="1"/>
          </p:cNvSpPr>
          <p:nvPr>
            <p:ph idx="1"/>
          </p:nvPr>
        </p:nvSpPr>
        <p:spPr/>
        <p:txBody>
          <a:bodyPr/>
          <a:lstStyle/>
          <a:p>
            <a:r>
              <a:rPr lang="en-US" sz="1600" b="1" dirty="0" smtClean="0"/>
              <a:t>Step 7 – Scenario</a:t>
            </a:r>
          </a:p>
          <a:p>
            <a:r>
              <a:rPr lang="en-US" sz="1600" dirty="0" smtClean="0"/>
              <a:t>Prioritization</a:t>
            </a:r>
          </a:p>
          <a:p>
            <a:r>
              <a:rPr lang="en-US" sz="1600" dirty="0" smtClean="0"/>
              <a:t>Stakeholders vote to establish the priorities of the scenarios.</a:t>
            </a:r>
          </a:p>
          <a:p>
            <a:r>
              <a:rPr lang="en-US" sz="1600" b="1" dirty="0" smtClean="0"/>
              <a:t>Step 8 – Scenario Refinement The high-priority scenarios are refined in more detail. Facilitators</a:t>
            </a:r>
          </a:p>
          <a:p>
            <a:r>
              <a:rPr lang="en-US" sz="1600" dirty="0" smtClean="0"/>
              <a:t>further elaborate each one, documenting the following: the six parts</a:t>
            </a:r>
          </a:p>
          <a:p>
            <a:r>
              <a:rPr lang="en-US" sz="1600" dirty="0" smtClean="0"/>
              <a:t>of the scenario, the business/programmatic goals that are affected by</a:t>
            </a:r>
          </a:p>
          <a:p>
            <a:r>
              <a:rPr lang="en-US" sz="1600" dirty="0" smtClean="0"/>
              <a:t>this scenario, the relevant quality attributes associated with this</a:t>
            </a:r>
          </a:p>
          <a:p>
            <a:r>
              <a:rPr lang="en-US" sz="1600" dirty="0" smtClean="0"/>
              <a:t>scenario, and the questions and issues regarding the scenario.</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a:xfrm>
            <a:off x="457200" y="1600201"/>
            <a:ext cx="8229600" cy="1123950"/>
          </a:xfrm>
        </p:spPr>
        <p:txBody>
          <a:bodyPr/>
          <a:lstStyle/>
          <a:p>
            <a:r>
              <a:rPr lang="en-US" dirty="0" smtClean="0"/>
              <a:t>Format for a scenario</a:t>
            </a:r>
            <a:endParaRPr lang="en-US" dirty="0"/>
          </a:p>
        </p:txBody>
      </p:sp>
      <p:pic>
        <p:nvPicPr>
          <p:cNvPr id="2050" name="Picture 2"/>
          <p:cNvPicPr>
            <a:picLocks noChangeAspect="1" noChangeArrowheads="1"/>
          </p:cNvPicPr>
          <p:nvPr/>
        </p:nvPicPr>
        <p:blipFill>
          <a:blip r:embed="rId2"/>
          <a:srcRect/>
          <a:stretch>
            <a:fillRect/>
          </a:stretch>
        </p:blipFill>
        <p:spPr bwMode="auto">
          <a:xfrm>
            <a:off x="2962275" y="2724150"/>
            <a:ext cx="6181725" cy="41338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 from QAW</a:t>
            </a:r>
            <a:endParaRPr lang="en-US" dirty="0"/>
          </a:p>
        </p:txBody>
      </p:sp>
      <p:sp>
        <p:nvSpPr>
          <p:cNvPr id="3" name="Content Placeholder 2"/>
          <p:cNvSpPr>
            <a:spLocks noGrp="1"/>
          </p:cNvSpPr>
          <p:nvPr>
            <p:ph idx="1"/>
          </p:nvPr>
        </p:nvSpPr>
        <p:spPr/>
        <p:txBody>
          <a:bodyPr/>
          <a:lstStyle/>
          <a:p>
            <a:r>
              <a:rPr lang="en-US" dirty="0" smtClean="0"/>
              <a:t>a list of architectural drivers</a:t>
            </a:r>
          </a:p>
          <a:p>
            <a:r>
              <a:rPr lang="en-US" dirty="0" smtClean="0"/>
              <a:t>the </a:t>
            </a:r>
            <a:r>
              <a:rPr lang="en-US" dirty="0" smtClean="0"/>
              <a:t>raw scenarios</a:t>
            </a:r>
          </a:p>
          <a:p>
            <a:r>
              <a:rPr lang="en-US" dirty="0" smtClean="0"/>
              <a:t>the </a:t>
            </a:r>
            <a:r>
              <a:rPr lang="en-US" dirty="0" smtClean="0"/>
              <a:t>prioritized list of raw scenarios</a:t>
            </a:r>
          </a:p>
          <a:p>
            <a:r>
              <a:rPr lang="en-US" dirty="0" smtClean="0"/>
              <a:t>the </a:t>
            </a:r>
            <a:r>
              <a:rPr lang="en-US" dirty="0" smtClean="0"/>
              <a:t>refined scenarios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QAW Roles</a:t>
            </a:r>
            <a:endParaRPr lang="en-US" dirty="0"/>
          </a:p>
        </p:txBody>
      </p:sp>
      <p:sp>
        <p:nvSpPr>
          <p:cNvPr id="3" name="Content Placeholder 2"/>
          <p:cNvSpPr>
            <a:spLocks noGrp="1"/>
          </p:cNvSpPr>
          <p:nvPr>
            <p:ph idx="1"/>
          </p:nvPr>
        </p:nvSpPr>
        <p:spPr/>
        <p:txBody>
          <a:bodyPr/>
          <a:lstStyle/>
          <a:p>
            <a:r>
              <a:rPr lang="en-US" sz="2000" dirty="0" smtClean="0"/>
              <a:t>QAW lead: The lead ensures that the steps of the method are carried out during the workshop.</a:t>
            </a:r>
          </a:p>
          <a:p>
            <a:r>
              <a:rPr lang="en-US" sz="2000" dirty="0" smtClean="0"/>
              <a:t>The lead facilitates discussions, and ensures that the method is carried out in </a:t>
            </a:r>
            <a:r>
              <a:rPr lang="en-US" sz="2000" dirty="0" smtClean="0"/>
              <a:t>a timely </a:t>
            </a:r>
            <a:r>
              <a:rPr lang="en-US" sz="2000" dirty="0" smtClean="0"/>
              <a:t>fashion and that the required QAW artifacts are produced</a:t>
            </a:r>
            <a:r>
              <a:rPr lang="en-US" sz="2000" dirty="0" smtClean="0"/>
              <a:t>.</a:t>
            </a:r>
          </a:p>
          <a:p>
            <a:pPr>
              <a:buNone/>
            </a:pPr>
            <a:endParaRPr lang="en-US" sz="2000" dirty="0" smtClean="0"/>
          </a:p>
          <a:p>
            <a:r>
              <a:rPr lang="en-US" sz="2000" dirty="0" smtClean="0"/>
              <a:t>QAW </a:t>
            </a:r>
            <a:r>
              <a:rPr lang="en-US" sz="2000" dirty="0" smtClean="0"/>
              <a:t>scribe: The scribe captures the raw scenarios, their prioritization, the refined </a:t>
            </a:r>
            <a:r>
              <a:rPr lang="en-US" sz="2000" dirty="0" smtClean="0"/>
              <a:t>scenarios, and </a:t>
            </a:r>
            <a:r>
              <a:rPr lang="en-US" sz="2000" dirty="0" smtClean="0"/>
              <a:t>any relevant issues that emerge during the workshop. The scribe uses the standard</a:t>
            </a:r>
          </a:p>
          <a:p>
            <a:r>
              <a:rPr lang="en-US" sz="2000" dirty="0" smtClean="0"/>
              <a:t>QAW template shown below as a guide during the workshop to ensure that the </a:t>
            </a:r>
            <a:r>
              <a:rPr lang="en-US" sz="2000" dirty="0" smtClean="0"/>
              <a:t>appropriate information </a:t>
            </a:r>
            <a:r>
              <a:rPr lang="en-US" sz="2000" dirty="0" smtClean="0"/>
              <a:t>is captured in a consistent manner.</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executive</a:t>
            </a:r>
            <a:endParaRPr lang="en-US" dirty="0"/>
          </a:p>
        </p:txBody>
      </p:sp>
      <p:sp>
        <p:nvSpPr>
          <p:cNvPr id="3" name="Content Placeholder 2"/>
          <p:cNvSpPr>
            <a:spLocks noGrp="1"/>
          </p:cNvSpPr>
          <p:nvPr>
            <p:ph idx="1"/>
          </p:nvPr>
        </p:nvSpPr>
        <p:spPr/>
        <p:txBody>
          <a:bodyPr/>
          <a:lstStyle/>
          <a:p>
            <a:r>
              <a:rPr lang="en-US" dirty="0" smtClean="0"/>
              <a:t>The executive is trying to achieve business goals</a:t>
            </a:r>
          </a:p>
          <a:p>
            <a:r>
              <a:rPr lang="en-US" dirty="0" smtClean="0"/>
              <a:t>The architecture (and the product) are tools</a:t>
            </a:r>
          </a:p>
          <a:p>
            <a:r>
              <a:rPr lang="en-US" dirty="0" smtClean="0"/>
              <a:t>The executive wants customers satisfied and few repairs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architect</a:t>
            </a:r>
            <a:endParaRPr lang="en-US" dirty="0"/>
          </a:p>
        </p:txBody>
      </p:sp>
      <p:sp>
        <p:nvSpPr>
          <p:cNvPr id="3" name="Content Placeholder 2"/>
          <p:cNvSpPr>
            <a:spLocks noGrp="1"/>
          </p:cNvSpPr>
          <p:nvPr>
            <p:ph idx="1"/>
          </p:nvPr>
        </p:nvSpPr>
        <p:spPr/>
        <p:txBody>
          <a:bodyPr/>
          <a:lstStyle/>
          <a:p>
            <a:r>
              <a:rPr lang="en-US" dirty="0" smtClean="0"/>
              <a:t>The architect wants to keep everyone happy (and quiet).</a:t>
            </a:r>
          </a:p>
          <a:p>
            <a:r>
              <a:rPr lang="en-US" dirty="0" smtClean="0"/>
              <a:t>Wants trade-offs to be explicit and widely communicated</a:t>
            </a:r>
          </a:p>
          <a:p>
            <a:r>
              <a:rPr lang="en-US" dirty="0" smtClean="0"/>
              <a:t>Reduces complexity everywhere including desk and home</a:t>
            </a:r>
          </a:p>
          <a:p>
            <a:r>
              <a:rPr lang="en-US" dirty="0" smtClean="0"/>
              <a:t>Wants input but also wants authority</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developer</a:t>
            </a:r>
            <a:endParaRPr lang="en-US" dirty="0"/>
          </a:p>
        </p:txBody>
      </p:sp>
      <p:sp>
        <p:nvSpPr>
          <p:cNvPr id="3" name="Content Placeholder 2"/>
          <p:cNvSpPr>
            <a:spLocks noGrp="1"/>
          </p:cNvSpPr>
          <p:nvPr>
            <p:ph idx="1"/>
          </p:nvPr>
        </p:nvSpPr>
        <p:spPr/>
        <p:txBody>
          <a:bodyPr/>
          <a:lstStyle/>
          <a:p>
            <a:r>
              <a:rPr lang="en-US" dirty="0" smtClean="0"/>
              <a:t>The developer wants to make progress quickly, to stay interested</a:t>
            </a:r>
          </a:p>
          <a:p>
            <a:r>
              <a:rPr lang="en-US" dirty="0" smtClean="0"/>
              <a:t>Wants to turn out a quality product that will not need lots of testing and debugging</a:t>
            </a:r>
          </a:p>
          <a:p>
            <a:r>
              <a:rPr lang="en-US" dirty="0" smtClean="0"/>
              <a:t>Wants clear direction so that it can be once and done</a:t>
            </a:r>
          </a:p>
          <a:p>
            <a:r>
              <a:rPr lang="en-US" dirty="0" smtClean="0"/>
              <a:t>Wants to focus on new, interesting design problems, not yet another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customer</a:t>
            </a:r>
            <a:endParaRPr lang="en-US" dirty="0"/>
          </a:p>
        </p:txBody>
      </p:sp>
      <p:sp>
        <p:nvSpPr>
          <p:cNvPr id="3" name="Content Placeholder 2"/>
          <p:cNvSpPr>
            <a:spLocks noGrp="1"/>
          </p:cNvSpPr>
          <p:nvPr>
            <p:ph idx="1"/>
          </p:nvPr>
        </p:nvSpPr>
        <p:spPr/>
        <p:txBody>
          <a:bodyPr/>
          <a:lstStyle/>
          <a:p>
            <a:r>
              <a:rPr lang="en-US" dirty="0" smtClean="0"/>
              <a:t>Our customer is the automotive original equipment manufacturer (OEM).</a:t>
            </a:r>
          </a:p>
          <a:p>
            <a:r>
              <a:rPr lang="en-US" dirty="0" smtClean="0"/>
              <a:t>They want several models with different features and different price points</a:t>
            </a:r>
          </a:p>
          <a:p>
            <a:r>
              <a:rPr lang="en-US" dirty="0" smtClean="0"/>
              <a:t>After the features, the most important attribute is cost</a:t>
            </a:r>
          </a:p>
          <a:p>
            <a:r>
              <a:rPr lang="en-US" dirty="0" smtClean="0"/>
              <a:t>They have to install the equipment, repair when necessary, and occasionally add a custom piece.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Read about the Quality Attribute Workshop</a:t>
            </a:r>
          </a:p>
          <a:p>
            <a:pPr>
              <a:buNone/>
            </a:pPr>
            <a:r>
              <a:rPr lang="en-US" dirty="0" smtClean="0">
                <a:hlinkClick r:id="rId2"/>
              </a:rPr>
              <a:t>	http</a:t>
            </a:r>
            <a:r>
              <a:rPr lang="en-US" dirty="0" smtClean="0">
                <a:hlinkClick r:id="rId2"/>
              </a:rPr>
              <a:t>://</a:t>
            </a:r>
            <a:r>
              <a:rPr lang="en-US" dirty="0" smtClean="0">
                <a:hlinkClick r:id="rId2"/>
              </a:rPr>
              <a:t>www.sei.cmu.edu/reports/04tn017.pdf</a:t>
            </a:r>
            <a:endParaRPr lang="en-US" dirty="0" smtClean="0"/>
          </a:p>
          <a:p>
            <a:pPr>
              <a:buNone/>
            </a:pPr>
            <a:r>
              <a:rPr lang="en-US" dirty="0" smtClean="0">
                <a:hlinkClick r:id="rId3"/>
              </a:rPr>
              <a:t>	http</a:t>
            </a:r>
            <a:r>
              <a:rPr lang="en-US" dirty="0" smtClean="0">
                <a:hlinkClick r:id="rId3"/>
              </a:rPr>
              <a:t>://</a:t>
            </a:r>
            <a:r>
              <a:rPr lang="en-US" dirty="0" smtClean="0">
                <a:hlinkClick r:id="rId3"/>
              </a:rPr>
              <a:t>www.sei.cmu.edu/reports/03tr016.pdf</a:t>
            </a:r>
            <a:endParaRPr lang="en-US" dirty="0" smtClean="0"/>
          </a:p>
          <a:p>
            <a:pPr>
              <a:buNone/>
            </a:pPr>
            <a:r>
              <a:rPr lang="en-US" dirty="0" smtClean="0"/>
              <a:t>	Read this last one by Thursday.</a:t>
            </a:r>
          </a:p>
          <a:p>
            <a:r>
              <a:rPr lang="en-US" dirty="0" smtClean="0"/>
              <a:t>Build a capability pattern for the QAW in EPF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Driving requirements</a:t>
            </a:r>
            <a:endParaRPr lang="en-US" dirty="0"/>
          </a:p>
        </p:txBody>
      </p:sp>
      <p:sp>
        <p:nvSpPr>
          <p:cNvPr id="3" name="Content Placeholder 2"/>
          <p:cNvSpPr>
            <a:spLocks noGrp="1"/>
          </p:cNvSpPr>
          <p:nvPr>
            <p:ph idx="1"/>
          </p:nvPr>
        </p:nvSpPr>
        <p:spPr/>
        <p:txBody>
          <a:bodyPr/>
          <a:lstStyle/>
          <a:p>
            <a:r>
              <a:rPr lang="en-US" dirty="0" smtClean="0"/>
              <a:t>There are always too many requirements for the team to consider.</a:t>
            </a:r>
          </a:p>
          <a:p>
            <a:r>
              <a:rPr lang="en-US" dirty="0" smtClean="0"/>
              <a:t>The driving requirements are those things that are most important to the most important stakeholders.</a:t>
            </a:r>
          </a:p>
          <a:p>
            <a:r>
              <a:rPr lang="en-US" dirty="0" smtClean="0"/>
              <a:t>We will look at a specific technique: the Quality Attribute Workshop.</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NOAA architecture document</a:t>
            </a:r>
            <a:endParaRPr lang="en-US" dirty="0"/>
          </a:p>
        </p:txBody>
      </p:sp>
      <p:sp>
        <p:nvSpPr>
          <p:cNvPr id="3" name="Content Placeholder 2"/>
          <p:cNvSpPr>
            <a:spLocks noGrp="1"/>
          </p:cNvSpPr>
          <p:nvPr>
            <p:ph idx="1"/>
          </p:nvPr>
        </p:nvSpPr>
        <p:spPr/>
        <p:txBody>
          <a:bodyPr/>
          <a:lstStyle/>
          <a:p>
            <a:r>
              <a:rPr lang="en-US" sz="1800" dirty="0" smtClean="0"/>
              <a:t>This paper presents a software architecture for the Integrated Hydrologic Forecast System (IHFS). The IHFS goal is to support the Hydrologic Research Laboratory mission and vision by the providing a more effective system of tools and techniques for use at River Forecast Centers (RFCs), Weather Forecast Offices (WFOs), and supporting Headquarters Offices to allow the easy introduction of new science that costs less to enhance and maintain.</a:t>
            </a:r>
            <a:endParaRPr lang="en-US" sz="1800" dirty="0" smtClean="0"/>
          </a:p>
          <a:p>
            <a:endParaRPr lang="en-US" dirty="0" smtClean="0">
              <a:hlinkClick r:id="rId2"/>
            </a:endParaRPr>
          </a:p>
          <a:p>
            <a:r>
              <a:rPr lang="en-US" dirty="0" smtClean="0">
                <a:hlinkClick r:id="rId2"/>
              </a:rPr>
              <a:t>http</a:t>
            </a:r>
            <a:r>
              <a:rPr lang="en-US" dirty="0" smtClean="0">
                <a:hlinkClick r:id="rId2"/>
              </a:rPr>
              <a:t>://</a:t>
            </a:r>
            <a:r>
              <a:rPr lang="en-US" dirty="0" smtClean="0">
                <a:hlinkClick r:id="rId2"/>
              </a:rPr>
              <a:t>www.nws.noaa.gov/oh/hrl/ihfs/architecture_doc/ihfscnts.php</a:t>
            </a:r>
            <a:endParaRPr lang="en-US" dirty="0" smtClean="0"/>
          </a:p>
          <a:p>
            <a:r>
              <a:rPr lang="en-US" dirty="0" smtClean="0"/>
              <a:t>The next couple of slides give an overview</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Contents</a:t>
            </a:r>
            <a:endParaRPr lang="en-US" dirty="0"/>
          </a:p>
        </p:txBody>
      </p:sp>
      <p:sp>
        <p:nvSpPr>
          <p:cNvPr id="3" name="Content Placeholder 2"/>
          <p:cNvSpPr>
            <a:spLocks noGrp="1"/>
          </p:cNvSpPr>
          <p:nvPr>
            <p:ph idx="1"/>
          </p:nvPr>
        </p:nvSpPr>
        <p:spPr/>
        <p:txBody>
          <a:bodyPr/>
          <a:lstStyle/>
          <a:p>
            <a:r>
              <a:rPr lang="en-US" sz="1800" b="1" dirty="0" smtClean="0">
                <a:hlinkClick r:id="rId2"/>
              </a:rPr>
              <a:t>Section 1 Introduction</a:t>
            </a:r>
            <a:r>
              <a:rPr lang="en-US" sz="1800" dirty="0" smtClean="0"/>
              <a:t> </a:t>
            </a:r>
            <a:endParaRPr lang="en-US" sz="1800" dirty="0" smtClean="0"/>
          </a:p>
          <a:p>
            <a:pPr lvl="1"/>
            <a:r>
              <a:rPr lang="en-US" sz="1400" dirty="0" smtClean="0"/>
              <a:t>1.1 </a:t>
            </a:r>
            <a:r>
              <a:rPr lang="en-US" sz="1400" dirty="0" smtClean="0">
                <a:hlinkClick r:id="rId3"/>
              </a:rPr>
              <a:t>Purpose</a:t>
            </a:r>
            <a:r>
              <a:rPr lang="en-US" sz="1400" dirty="0" smtClean="0"/>
              <a:t> </a:t>
            </a:r>
            <a:endParaRPr lang="en-US" sz="1400" dirty="0" smtClean="0"/>
          </a:p>
          <a:p>
            <a:pPr lvl="1"/>
            <a:r>
              <a:rPr lang="en-US" sz="1400" dirty="0" smtClean="0"/>
              <a:t>1.2 </a:t>
            </a:r>
            <a:r>
              <a:rPr lang="en-US" sz="1400" dirty="0" smtClean="0">
                <a:hlinkClick r:id="rId4"/>
              </a:rPr>
              <a:t>Characterization of the IHFS Architecture</a:t>
            </a:r>
            <a:r>
              <a:rPr lang="en-US" sz="1400" dirty="0" smtClean="0"/>
              <a:t> </a:t>
            </a:r>
            <a:endParaRPr lang="en-US" sz="1400" dirty="0" smtClean="0"/>
          </a:p>
          <a:p>
            <a:pPr lvl="2"/>
            <a:r>
              <a:rPr lang="en-US" sz="1000" dirty="0" smtClean="0"/>
              <a:t>1.2.1 </a:t>
            </a:r>
            <a:r>
              <a:rPr lang="en-US" sz="1000" dirty="0" smtClean="0">
                <a:hlinkClick r:id="rId5"/>
              </a:rPr>
              <a:t>Interactive Interface Layer</a:t>
            </a:r>
            <a:r>
              <a:rPr lang="en-US" sz="1000" dirty="0" smtClean="0"/>
              <a:t> </a:t>
            </a:r>
            <a:endParaRPr lang="en-US" sz="1000" dirty="0" smtClean="0"/>
          </a:p>
          <a:p>
            <a:pPr lvl="2"/>
            <a:r>
              <a:rPr lang="en-US" sz="1000" dirty="0" smtClean="0"/>
              <a:t>1.2.2 </a:t>
            </a:r>
            <a:r>
              <a:rPr lang="en-US" sz="1000" dirty="0" smtClean="0">
                <a:hlinkClick r:id="rId6"/>
              </a:rPr>
              <a:t>IHFS Applications Layer</a:t>
            </a:r>
            <a:r>
              <a:rPr lang="en-US" sz="1000" dirty="0" smtClean="0"/>
              <a:t> </a:t>
            </a:r>
            <a:endParaRPr lang="en-US" sz="1000" dirty="0" smtClean="0"/>
          </a:p>
          <a:p>
            <a:pPr lvl="2"/>
            <a:r>
              <a:rPr lang="en-US" sz="1000" dirty="0" smtClean="0"/>
              <a:t>1.2.3 </a:t>
            </a:r>
            <a:r>
              <a:rPr lang="en-US" sz="1000" dirty="0" smtClean="0">
                <a:hlinkClick r:id="rId7"/>
              </a:rPr>
              <a:t>IHFS Infrastructure Layer</a:t>
            </a:r>
            <a:r>
              <a:rPr lang="en-US" sz="1000" dirty="0" smtClean="0"/>
              <a:t> </a:t>
            </a:r>
            <a:endParaRPr lang="en-US" sz="1000" dirty="0" smtClean="0"/>
          </a:p>
          <a:p>
            <a:pPr lvl="2"/>
            <a:r>
              <a:rPr lang="en-US" sz="1000" dirty="0" smtClean="0"/>
              <a:t>1.2.4 </a:t>
            </a:r>
            <a:r>
              <a:rPr lang="en-US" sz="1000" dirty="0" smtClean="0">
                <a:hlinkClick r:id="rId8"/>
              </a:rPr>
              <a:t>AWIPS Layer</a:t>
            </a:r>
            <a:r>
              <a:rPr lang="en-US" sz="1000" dirty="0" smtClean="0"/>
              <a:t> </a:t>
            </a:r>
            <a:endParaRPr lang="en-US" sz="1000" dirty="0" smtClean="0"/>
          </a:p>
          <a:p>
            <a:r>
              <a:rPr lang="en-US" sz="1800" b="1" dirty="0" smtClean="0">
                <a:hlinkClick r:id="rId9"/>
              </a:rPr>
              <a:t>Section </a:t>
            </a:r>
            <a:r>
              <a:rPr lang="en-US" sz="1800" b="1" dirty="0" smtClean="0">
                <a:hlinkClick r:id="rId9"/>
              </a:rPr>
              <a:t>2 IHFS Architectural Requirements</a:t>
            </a:r>
            <a:r>
              <a:rPr lang="en-US" sz="1800" dirty="0" smtClean="0"/>
              <a:t> </a:t>
            </a:r>
            <a:endParaRPr lang="en-US" sz="1800" dirty="0" smtClean="0"/>
          </a:p>
          <a:p>
            <a:pPr lvl="1"/>
            <a:r>
              <a:rPr lang="en-US" sz="1400" dirty="0" smtClean="0"/>
              <a:t>2.1 </a:t>
            </a:r>
            <a:r>
              <a:rPr lang="en-US" sz="1400" dirty="0" smtClean="0">
                <a:hlinkClick r:id="rId10"/>
              </a:rPr>
              <a:t>Driving Requirements</a:t>
            </a:r>
            <a:r>
              <a:rPr lang="en-US" sz="1400" dirty="0" smtClean="0"/>
              <a:t> </a:t>
            </a:r>
            <a:endParaRPr lang="en-US" sz="1400" dirty="0" smtClean="0"/>
          </a:p>
          <a:p>
            <a:pPr lvl="1"/>
            <a:r>
              <a:rPr lang="en-US" sz="1400" dirty="0" smtClean="0"/>
              <a:t>2.2 </a:t>
            </a:r>
            <a:r>
              <a:rPr lang="en-US" sz="1400" dirty="0" smtClean="0">
                <a:hlinkClick r:id="rId11"/>
              </a:rPr>
              <a:t>Architectural Constraints</a:t>
            </a:r>
            <a:r>
              <a:rPr lang="en-US" sz="1400" dirty="0" smtClean="0"/>
              <a:t> </a:t>
            </a:r>
            <a:endParaRPr lang="en-US" sz="1400" dirty="0" smtClean="0"/>
          </a:p>
          <a:p>
            <a:pPr lvl="1"/>
            <a:r>
              <a:rPr lang="en-US" sz="1400" dirty="0" smtClean="0"/>
              <a:t>2.3 </a:t>
            </a:r>
            <a:r>
              <a:rPr lang="en-US" sz="1400" dirty="0" smtClean="0">
                <a:hlinkClick r:id="rId12"/>
              </a:rPr>
              <a:t>Architectural Requirements</a:t>
            </a:r>
            <a:r>
              <a:rPr lang="en-US" sz="1400" dirty="0" smtClean="0"/>
              <a:t> </a:t>
            </a:r>
            <a:endParaRPr lang="en-US" sz="1400" dirty="0" smtClean="0"/>
          </a:p>
          <a:p>
            <a:r>
              <a:rPr lang="en-US" sz="1800" b="1" dirty="0" smtClean="0">
                <a:hlinkClick r:id="rId13"/>
              </a:rPr>
              <a:t>Section </a:t>
            </a:r>
            <a:r>
              <a:rPr lang="en-US" sz="1800" b="1" dirty="0" smtClean="0">
                <a:hlinkClick r:id="rId13"/>
              </a:rPr>
              <a:t>3 Target IHFS Architecture</a:t>
            </a:r>
            <a:r>
              <a:rPr lang="en-US" sz="1800" dirty="0" smtClean="0"/>
              <a:t> </a:t>
            </a:r>
            <a:endParaRPr lang="en-US" sz="1800" dirty="0" smtClean="0"/>
          </a:p>
          <a:p>
            <a:pPr lvl="1"/>
            <a:r>
              <a:rPr lang="en-US" sz="1400" dirty="0" smtClean="0"/>
              <a:t>3.1 </a:t>
            </a:r>
            <a:r>
              <a:rPr lang="en-US" sz="1400" dirty="0" smtClean="0">
                <a:hlinkClick r:id="rId14"/>
              </a:rPr>
              <a:t>Interactive Interface Layer</a:t>
            </a:r>
            <a:r>
              <a:rPr lang="en-US" sz="1400" dirty="0" smtClean="0"/>
              <a:t> </a:t>
            </a:r>
            <a:endParaRPr lang="en-US" sz="1400" dirty="0" smtClean="0"/>
          </a:p>
          <a:p>
            <a:pPr lvl="1"/>
            <a:r>
              <a:rPr lang="en-US" sz="1400" dirty="0" smtClean="0"/>
              <a:t>3.2 </a:t>
            </a:r>
            <a:r>
              <a:rPr lang="en-US" sz="1400" dirty="0" smtClean="0">
                <a:hlinkClick r:id="rId15"/>
              </a:rPr>
              <a:t>IHFS Infrastructure Layer Architecture.</a:t>
            </a:r>
            <a:r>
              <a:rPr lang="en-US" sz="1400" dirty="0" smtClean="0"/>
              <a:t> </a:t>
            </a:r>
            <a:endParaRPr lang="en-US" sz="1400" dirty="0" smtClean="0"/>
          </a:p>
          <a:p>
            <a:pPr lvl="2"/>
            <a:r>
              <a:rPr lang="en-US" sz="1000" dirty="0" smtClean="0"/>
              <a:t>3.2.1 </a:t>
            </a:r>
            <a:r>
              <a:rPr lang="en-US" sz="1000" dirty="0" smtClean="0">
                <a:hlinkClick r:id="rId16"/>
              </a:rPr>
              <a:t>Application Control Services</a:t>
            </a:r>
            <a:r>
              <a:rPr lang="en-US" sz="1000" dirty="0" smtClean="0"/>
              <a:t> </a:t>
            </a:r>
            <a:endParaRPr lang="en-US" sz="1000" dirty="0" smtClean="0"/>
          </a:p>
          <a:p>
            <a:pPr lvl="2"/>
            <a:r>
              <a:rPr lang="en-US" sz="1000" dirty="0" smtClean="0"/>
              <a:t>3.2.2 </a:t>
            </a:r>
            <a:r>
              <a:rPr lang="en-US" sz="1000" dirty="0" smtClean="0">
                <a:hlinkClick r:id="rId17"/>
              </a:rPr>
              <a:t>Application Communication Services</a:t>
            </a:r>
            <a:r>
              <a:rPr lang="en-US" sz="1000" dirty="0" smtClean="0"/>
              <a:t> </a:t>
            </a:r>
            <a:endParaRPr lang="en-US" sz="1000" dirty="0" smtClean="0"/>
          </a:p>
          <a:p>
            <a:pPr lvl="2"/>
            <a:r>
              <a:rPr lang="en-US" sz="1000" dirty="0" smtClean="0"/>
              <a:t>3.2.3 </a:t>
            </a:r>
            <a:r>
              <a:rPr lang="en-US" sz="1000" dirty="0" smtClean="0">
                <a:hlinkClick r:id="rId18"/>
              </a:rPr>
              <a:t>Data Access </a:t>
            </a:r>
            <a:r>
              <a:rPr lang="en-US" sz="1000" dirty="0" smtClean="0">
                <a:hlinkClick r:id="rId18"/>
              </a:rPr>
              <a:t>Services</a:t>
            </a:r>
            <a:endParaRPr lang="en-US" sz="1000" dirty="0" smtClean="0"/>
          </a:p>
          <a:p>
            <a:pPr lvl="1"/>
            <a:r>
              <a:rPr lang="en-US" sz="1400" dirty="0" smtClean="0"/>
              <a:t> </a:t>
            </a:r>
            <a:r>
              <a:rPr lang="en-US" sz="1400" dirty="0" smtClean="0"/>
              <a:t>3.3 </a:t>
            </a:r>
            <a:r>
              <a:rPr lang="en-US" sz="1400" dirty="0" smtClean="0">
                <a:hlinkClick r:id="rId19"/>
              </a:rPr>
              <a:t>IHFS Applications Layer </a:t>
            </a:r>
            <a:r>
              <a:rPr lang="en-US" sz="1400" dirty="0" smtClean="0">
                <a:hlinkClick r:id="rId19"/>
              </a:rPr>
              <a:t>Architecture</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Contents</a:t>
            </a:r>
            <a:endParaRPr lang="en-US" dirty="0"/>
          </a:p>
        </p:txBody>
      </p:sp>
      <p:sp>
        <p:nvSpPr>
          <p:cNvPr id="3" name="Content Placeholder 2"/>
          <p:cNvSpPr>
            <a:spLocks noGrp="1"/>
          </p:cNvSpPr>
          <p:nvPr>
            <p:ph idx="1"/>
          </p:nvPr>
        </p:nvSpPr>
        <p:spPr/>
        <p:txBody>
          <a:bodyPr/>
          <a:lstStyle/>
          <a:p>
            <a:r>
              <a:rPr lang="en-US" sz="1800" b="1" dirty="0" smtClean="0">
                <a:hlinkClick r:id="rId2"/>
              </a:rPr>
              <a:t>Section 4 Transitional IHFS Architectures and Strategies</a:t>
            </a:r>
            <a:r>
              <a:rPr lang="en-US" sz="1800" dirty="0" smtClean="0"/>
              <a:t> </a:t>
            </a:r>
            <a:endParaRPr lang="en-US" sz="1800" dirty="0" smtClean="0"/>
          </a:p>
          <a:p>
            <a:pPr lvl="1"/>
            <a:r>
              <a:rPr lang="en-US" sz="1400" dirty="0" smtClean="0"/>
              <a:t>4.1 </a:t>
            </a:r>
            <a:r>
              <a:rPr lang="en-US" sz="1400" dirty="0" smtClean="0">
                <a:hlinkClick r:id="rId3"/>
              </a:rPr>
              <a:t>IHFS Infrastructure</a:t>
            </a:r>
            <a:r>
              <a:rPr lang="en-US" sz="1400" dirty="0" smtClean="0"/>
              <a:t> </a:t>
            </a:r>
            <a:endParaRPr lang="en-US" sz="1400" dirty="0" smtClean="0"/>
          </a:p>
          <a:p>
            <a:pPr lvl="1"/>
            <a:r>
              <a:rPr lang="en-US" sz="1400" dirty="0" smtClean="0"/>
              <a:t>4.2 </a:t>
            </a:r>
            <a:r>
              <a:rPr lang="en-US" sz="1400" dirty="0" smtClean="0">
                <a:hlinkClick r:id="rId4"/>
              </a:rPr>
              <a:t>IHFS Interactive Interface</a:t>
            </a:r>
            <a:r>
              <a:rPr lang="en-US" sz="1400" dirty="0" smtClean="0"/>
              <a:t> </a:t>
            </a:r>
            <a:endParaRPr lang="en-US" sz="1400" dirty="0" smtClean="0"/>
          </a:p>
          <a:p>
            <a:pPr lvl="1"/>
            <a:r>
              <a:rPr lang="en-US" sz="1400" dirty="0" smtClean="0"/>
              <a:t>4.3 </a:t>
            </a:r>
            <a:r>
              <a:rPr lang="en-US" sz="1400" dirty="0" smtClean="0">
                <a:hlinkClick r:id="rId5"/>
              </a:rPr>
              <a:t>IHFS </a:t>
            </a:r>
            <a:r>
              <a:rPr lang="en-US" sz="1400" dirty="0" smtClean="0">
                <a:hlinkClick r:id="rId5"/>
              </a:rPr>
              <a:t>Applications</a:t>
            </a:r>
            <a:endParaRPr lang="en-US" sz="1400" dirty="0" smtClean="0"/>
          </a:p>
          <a:p>
            <a:r>
              <a:rPr lang="en-US" sz="1800" b="1" dirty="0" smtClean="0">
                <a:hlinkClick r:id="rId6"/>
              </a:rPr>
              <a:t>Section 5 Implementation Technologies and</a:t>
            </a:r>
            <a:r>
              <a:rPr lang="en-US" sz="1800" dirty="0" smtClean="0"/>
              <a:t> Standards </a:t>
            </a:r>
            <a:endParaRPr lang="en-US" sz="1800" dirty="0" smtClean="0"/>
          </a:p>
          <a:p>
            <a:r>
              <a:rPr lang="en-US" sz="1800" b="1" dirty="0" smtClean="0">
                <a:hlinkClick r:id="rId7"/>
              </a:rPr>
              <a:t>Section </a:t>
            </a:r>
            <a:r>
              <a:rPr lang="en-US" sz="1800" b="1" dirty="0" smtClean="0">
                <a:hlinkClick r:id="rId7"/>
              </a:rPr>
              <a:t>6 Architecture Requirements</a:t>
            </a:r>
            <a:r>
              <a:rPr lang="en-US" sz="1800" dirty="0" smtClean="0"/>
              <a:t> Satisfaction </a:t>
            </a:r>
            <a:endParaRPr lang="en-US" sz="1800" dirty="0" smtClean="0"/>
          </a:p>
          <a:p>
            <a:r>
              <a:rPr lang="en-US" sz="1800" b="1" dirty="0" smtClean="0">
                <a:hlinkClick r:id="rId8"/>
              </a:rPr>
              <a:t>Section </a:t>
            </a:r>
            <a:r>
              <a:rPr lang="en-US" sz="1800" b="1" dirty="0" smtClean="0">
                <a:hlinkClick r:id="rId8"/>
              </a:rPr>
              <a:t>7 Open Issues</a:t>
            </a:r>
            <a:r>
              <a:rPr lang="en-US" sz="1800" dirty="0" smtClean="0"/>
              <a:t> </a:t>
            </a:r>
            <a:r>
              <a:rPr lang="en-US" sz="1800" b="1" dirty="0" smtClean="0">
                <a:hlinkClick r:id="rId9"/>
              </a:rPr>
              <a:t>Section </a:t>
            </a:r>
            <a:endParaRPr lang="en-US" sz="1800" b="1" dirty="0" smtClean="0">
              <a:hlinkClick r:id="rId9"/>
            </a:endParaRPr>
          </a:p>
          <a:p>
            <a:r>
              <a:rPr lang="en-US" sz="1800" b="1" dirty="0" smtClean="0">
                <a:hlinkClick r:id="rId9"/>
              </a:rPr>
              <a:t>8 </a:t>
            </a:r>
            <a:r>
              <a:rPr lang="en-US" sz="1800" b="1" dirty="0" smtClean="0">
                <a:hlinkClick r:id="rId9"/>
              </a:rPr>
              <a:t>Currently Defined IHFS Services Interfaces</a:t>
            </a:r>
            <a:r>
              <a:rPr lang="en-US" sz="1800" dirty="0" smtClean="0"/>
              <a:t> </a:t>
            </a:r>
            <a:endParaRPr lang="en-US" sz="1800" dirty="0" smtClean="0"/>
          </a:p>
          <a:p>
            <a:pPr lvl="1"/>
            <a:r>
              <a:rPr lang="en-US" sz="1400" dirty="0" smtClean="0"/>
              <a:t>8.1 </a:t>
            </a:r>
            <a:r>
              <a:rPr lang="en-US" sz="1400" dirty="0" smtClean="0">
                <a:hlinkClick r:id="rId10"/>
              </a:rPr>
              <a:t>IHFS Infrastructure Layer APIs for Data Access Services</a:t>
            </a:r>
            <a:r>
              <a:rPr lang="en-US" sz="1400" dirty="0" smtClean="0"/>
              <a:t> </a:t>
            </a:r>
            <a:endParaRPr lang="en-US" sz="1400" dirty="0" smtClean="0"/>
          </a:p>
          <a:p>
            <a:pPr lvl="1"/>
            <a:r>
              <a:rPr lang="en-US" sz="1400" dirty="0" smtClean="0"/>
              <a:t>8.2 </a:t>
            </a:r>
            <a:r>
              <a:rPr lang="en-US" sz="1400" dirty="0" smtClean="0">
                <a:hlinkClick r:id="rId11"/>
              </a:rPr>
              <a:t>IHFS Infrastructure Layer APIs for Application Control and Communication</a:t>
            </a:r>
            <a:r>
              <a:rPr lang="en-US" sz="1400" dirty="0" smtClean="0"/>
              <a:t> </a:t>
            </a:r>
            <a:endParaRPr lang="en-US" sz="1400" dirty="0" smtClean="0"/>
          </a:p>
          <a:p>
            <a:r>
              <a:rPr lang="en-US" sz="1800" b="1" dirty="0" smtClean="0">
                <a:hlinkClick r:id="rId12"/>
              </a:rPr>
              <a:t>Section </a:t>
            </a:r>
            <a:r>
              <a:rPr lang="en-US" sz="1800" b="1" dirty="0" smtClean="0">
                <a:hlinkClick r:id="rId12"/>
              </a:rPr>
              <a:t>9 Discussion of Other Options Considered</a:t>
            </a:r>
            <a:r>
              <a:rPr lang="en-US" sz="1800" dirty="0" smtClean="0"/>
              <a:t> </a:t>
            </a:r>
            <a:endParaRPr lang="en-US" sz="1800" dirty="0" smtClean="0"/>
          </a:p>
          <a:p>
            <a:pPr lvl="1"/>
            <a:r>
              <a:rPr lang="en-US" sz="1400" dirty="0" smtClean="0"/>
              <a:t>9.1 </a:t>
            </a:r>
            <a:r>
              <a:rPr lang="en-US" sz="1400" dirty="0" smtClean="0">
                <a:hlinkClick r:id="rId13"/>
              </a:rPr>
              <a:t>Data Structure Storage and Synchronization: RFC and WFO</a:t>
            </a:r>
            <a:r>
              <a:rPr lang="en-US" sz="1400" dirty="0" smtClean="0"/>
              <a:t> </a:t>
            </a:r>
            <a:endParaRPr lang="en-US" sz="1400" dirty="0" smtClean="0"/>
          </a:p>
          <a:p>
            <a:pPr lvl="1"/>
            <a:r>
              <a:rPr lang="en-US" sz="1400" dirty="0" smtClean="0"/>
              <a:t>9.2 </a:t>
            </a:r>
            <a:r>
              <a:rPr lang="en-US" sz="1400" dirty="0" smtClean="0">
                <a:hlinkClick r:id="rId14"/>
              </a:rPr>
              <a:t>D2D Architectural Issues</a:t>
            </a:r>
            <a:r>
              <a:rPr lang="en-US" sz="1400" dirty="0" smtClean="0"/>
              <a:t> </a:t>
            </a:r>
            <a:endParaRPr lang="en-US" sz="1400" dirty="0" smtClean="0"/>
          </a:p>
          <a:p>
            <a:pPr lvl="1"/>
            <a:r>
              <a:rPr lang="en-US" sz="1400" dirty="0" smtClean="0"/>
              <a:t>9.3 </a:t>
            </a:r>
            <a:r>
              <a:rPr lang="en-US" sz="1400" dirty="0" smtClean="0">
                <a:hlinkClick r:id="rId15"/>
              </a:rPr>
              <a:t>Informix Architectural Issues</a:t>
            </a:r>
            <a:r>
              <a:rPr lang="en-US" sz="1400" dirty="0" smtClean="0"/>
              <a:t> </a:t>
            </a:r>
            <a:endParaRPr lang="en-US" sz="1400" dirty="0" smtClean="0"/>
          </a:p>
          <a:p>
            <a:pPr lvl="1"/>
            <a:r>
              <a:rPr lang="en-US" sz="1400" dirty="0" smtClean="0"/>
              <a:t>9.4 </a:t>
            </a:r>
            <a:r>
              <a:rPr lang="en-US" sz="1400" dirty="0" smtClean="0">
                <a:hlinkClick r:id="rId16"/>
              </a:rPr>
              <a:t>Application Data Access Services Function Interface</a:t>
            </a:r>
            <a:r>
              <a:rPr lang="en-US" sz="1400" dirty="0" smtClean="0"/>
              <a:t> </a:t>
            </a:r>
            <a:endParaRPr lang="en-US" sz="1400" dirty="0" smtClean="0"/>
          </a:p>
          <a:p>
            <a:pPr lvl="2"/>
            <a:r>
              <a:rPr lang="en-US" sz="1000" dirty="0" smtClean="0"/>
              <a:t>9.4.1 </a:t>
            </a:r>
            <a:r>
              <a:rPr lang="en-US" sz="1000" dirty="0" smtClean="0">
                <a:hlinkClick r:id="rId17"/>
              </a:rPr>
              <a:t>Data Retrieval</a:t>
            </a:r>
            <a:r>
              <a:rPr lang="en-US" sz="1000" dirty="0" smtClean="0"/>
              <a:t> </a:t>
            </a:r>
            <a:endParaRPr lang="en-US" sz="1000" dirty="0" smtClean="0"/>
          </a:p>
          <a:p>
            <a:pPr lvl="2"/>
            <a:r>
              <a:rPr lang="en-US" sz="1000" dirty="0" smtClean="0"/>
              <a:t>9.4.2 </a:t>
            </a:r>
            <a:r>
              <a:rPr lang="en-US" sz="1000" dirty="0" smtClean="0">
                <a:hlinkClick r:id="rId18"/>
              </a:rPr>
              <a:t>Data Storage</a:t>
            </a:r>
            <a:r>
              <a:rPr lang="en-US" sz="1000" dirty="0" smtClean="0"/>
              <a:t> </a:t>
            </a:r>
            <a:endParaRPr lang="en-US" sz="1000" dirty="0" smtClean="0"/>
          </a:p>
          <a:p>
            <a:pPr lvl="2"/>
            <a:r>
              <a:rPr lang="en-US" sz="1000" dirty="0" smtClean="0"/>
              <a:t>9.4.3 </a:t>
            </a:r>
            <a:r>
              <a:rPr lang="en-US" sz="1000" dirty="0" smtClean="0">
                <a:hlinkClick r:id="rId19"/>
              </a:rPr>
              <a:t>Logical Data Storage Organization</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a:t>
            </a:r>
            <a:endParaRPr lang="en-US" dirty="0"/>
          </a:p>
        </p:txBody>
      </p:sp>
      <p:sp>
        <p:nvSpPr>
          <p:cNvPr id="3" name="Content Placeholder 2"/>
          <p:cNvSpPr>
            <a:spLocks noGrp="1"/>
          </p:cNvSpPr>
          <p:nvPr>
            <p:ph idx="1"/>
          </p:nvPr>
        </p:nvSpPr>
        <p:spPr>
          <a:xfrm>
            <a:off x="457200" y="1600201"/>
            <a:ext cx="8229600" cy="2438400"/>
          </a:xfrm>
        </p:spPr>
        <p:txBody>
          <a:bodyPr/>
          <a:lstStyle/>
          <a:p>
            <a:r>
              <a:rPr lang="en-US" sz="1800" dirty="0" smtClean="0"/>
              <a:t>At the top level the dominant structure is layers</a:t>
            </a:r>
          </a:p>
          <a:p>
            <a:r>
              <a:rPr lang="en-US" sz="1800" b="1" dirty="0" smtClean="0"/>
              <a:t>2.1 Driving Requirements</a:t>
            </a:r>
            <a:r>
              <a:rPr lang="en-US" sz="1800" dirty="0" smtClean="0"/>
              <a:t> </a:t>
            </a:r>
            <a:endParaRPr lang="en-US" sz="1800" dirty="0" smtClean="0"/>
          </a:p>
          <a:p>
            <a:pPr lvl="1"/>
            <a:r>
              <a:rPr lang="en-US" sz="1400" dirty="0" smtClean="0"/>
              <a:t>1</a:t>
            </a:r>
            <a:r>
              <a:rPr lang="en-US" sz="1400" dirty="0" smtClean="0"/>
              <a:t>. Provide for easy and cost-effective enhancement and maintenance of systems used for river forecasting. </a:t>
            </a:r>
            <a:endParaRPr lang="en-US" sz="1400" dirty="0" smtClean="0"/>
          </a:p>
          <a:p>
            <a:pPr lvl="1"/>
            <a:r>
              <a:rPr lang="en-US" sz="1400" dirty="0" smtClean="0"/>
              <a:t>2</a:t>
            </a:r>
            <a:r>
              <a:rPr lang="en-US" sz="1400" dirty="0" smtClean="0"/>
              <a:t>. Support efficient operations and information sharing between the RFCs and WFOs. </a:t>
            </a:r>
            <a:endParaRPr lang="en-US" sz="1400" dirty="0" smtClean="0"/>
          </a:p>
          <a:p>
            <a:pPr lvl="1"/>
            <a:r>
              <a:rPr lang="en-US" sz="1400" dirty="0" smtClean="0"/>
              <a:t>3</a:t>
            </a:r>
            <a:r>
              <a:rPr lang="en-US" sz="1400" dirty="0" smtClean="0"/>
              <a:t>. Support the current functions of NWSRFS, WHFS, and other functions supporting hydrologic analysis and forecasting. </a:t>
            </a:r>
            <a:endParaRPr lang="en-US" sz="1400" dirty="0" smtClean="0"/>
          </a:p>
          <a:p>
            <a:pPr lvl="1"/>
            <a:r>
              <a:rPr lang="en-US" sz="1400" dirty="0" smtClean="0"/>
              <a:t>4</a:t>
            </a:r>
            <a:r>
              <a:rPr lang="en-US" sz="1400" dirty="0" smtClean="0"/>
              <a:t>. Preserve the current NWSRFS science. </a:t>
            </a:r>
            <a:endParaRPr lang="en-US" sz="1400" dirty="0" smtClean="0"/>
          </a:p>
          <a:p>
            <a:pPr lvl="1"/>
            <a:r>
              <a:rPr lang="en-US" sz="1400" dirty="0" smtClean="0"/>
              <a:t>5</a:t>
            </a:r>
            <a:r>
              <a:rPr lang="en-US" sz="1400" dirty="0" smtClean="0"/>
              <a:t>. Simplify the addition of new science and techniques.</a:t>
            </a:r>
            <a:endParaRPr lang="en-US" sz="1400" dirty="0"/>
          </a:p>
        </p:txBody>
      </p:sp>
      <p:pic>
        <p:nvPicPr>
          <p:cNvPr id="3074" name="Picture 2"/>
          <p:cNvPicPr>
            <a:picLocks noChangeAspect="1" noChangeArrowheads="1"/>
          </p:cNvPicPr>
          <p:nvPr/>
        </p:nvPicPr>
        <p:blipFill>
          <a:blip r:embed="rId2"/>
          <a:srcRect/>
          <a:stretch>
            <a:fillRect/>
          </a:stretch>
        </p:blipFill>
        <p:spPr bwMode="auto">
          <a:xfrm>
            <a:off x="1862138" y="4038600"/>
            <a:ext cx="5419725" cy="26765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QAW - 1</a:t>
            </a:r>
            <a:endParaRPr lang="en-US" dirty="0"/>
          </a:p>
        </p:txBody>
      </p:sp>
      <p:sp>
        <p:nvSpPr>
          <p:cNvPr id="3" name="Content Placeholder 2"/>
          <p:cNvSpPr>
            <a:spLocks noGrp="1"/>
          </p:cNvSpPr>
          <p:nvPr>
            <p:ph idx="1"/>
          </p:nvPr>
        </p:nvSpPr>
        <p:spPr/>
        <p:txBody>
          <a:bodyPr/>
          <a:lstStyle/>
          <a:p>
            <a:pPr>
              <a:buNone/>
            </a:pPr>
            <a:r>
              <a:rPr lang="en-US" sz="1600" b="1" dirty="0" smtClean="0"/>
              <a:t>QAW Steps Description</a:t>
            </a:r>
          </a:p>
          <a:p>
            <a:r>
              <a:rPr lang="en-US" sz="1600" b="1" dirty="0" smtClean="0"/>
              <a:t>Step 1 – QAW Presentation</a:t>
            </a:r>
          </a:p>
          <a:p>
            <a:r>
              <a:rPr lang="en-US" sz="1600" dirty="0" smtClean="0"/>
              <a:t>and Introductions</a:t>
            </a:r>
          </a:p>
          <a:p>
            <a:r>
              <a:rPr lang="en-US" sz="1600" dirty="0" smtClean="0"/>
              <a:t>QAW facilitators describe the motivation for the QAW and explain</a:t>
            </a:r>
          </a:p>
          <a:p>
            <a:r>
              <a:rPr lang="en-US" sz="1600" dirty="0" smtClean="0"/>
              <a:t>each step of the method. Next, the facilitators introduce themselves</a:t>
            </a:r>
          </a:p>
          <a:p>
            <a:r>
              <a:rPr lang="en-US" sz="1600" dirty="0" smtClean="0"/>
              <a:t>and the stakeholders do likewise, briefly stating their background,</a:t>
            </a:r>
          </a:p>
          <a:p>
            <a:r>
              <a:rPr lang="en-US" sz="1600" dirty="0" smtClean="0"/>
              <a:t>their role in the organization, and their relationship to the system</a:t>
            </a:r>
          </a:p>
          <a:p>
            <a:r>
              <a:rPr lang="en-US" sz="1600" dirty="0" smtClean="0"/>
              <a:t>being built.</a:t>
            </a:r>
          </a:p>
          <a:p>
            <a:r>
              <a:rPr lang="en-US" sz="1600" b="1" dirty="0" smtClean="0"/>
              <a:t>Step 2 –</a:t>
            </a:r>
          </a:p>
          <a:p>
            <a:r>
              <a:rPr lang="en-US" sz="1600" dirty="0" smtClean="0"/>
              <a:t>Business/Programmatic</a:t>
            </a:r>
          </a:p>
          <a:p>
            <a:r>
              <a:rPr lang="en-US" sz="1600" dirty="0" smtClean="0"/>
              <a:t>Presentation</a:t>
            </a:r>
          </a:p>
          <a:p>
            <a:r>
              <a:rPr lang="en-US" sz="1600" dirty="0" smtClean="0"/>
              <a:t>A stakeholder representing the business and/or programmatic</a:t>
            </a:r>
          </a:p>
          <a:p>
            <a:r>
              <a:rPr lang="en-US" sz="1600" dirty="0" smtClean="0"/>
              <a:t>concerns presents the system’s business/programmatic context, </a:t>
            </a:r>
            <a:r>
              <a:rPr lang="en-US" sz="1600" dirty="0" err="1" smtClean="0"/>
              <a:t>highlevel</a:t>
            </a:r>
            <a:endParaRPr lang="en-US" sz="1600" dirty="0" smtClean="0"/>
          </a:p>
          <a:p>
            <a:r>
              <a:rPr lang="en-US" sz="1600" dirty="0" smtClean="0"/>
              <a:t>functional requirements, constraints, and quality attribute</a:t>
            </a:r>
          </a:p>
          <a:p>
            <a:r>
              <a:rPr lang="en-US" sz="1600" dirty="0" smtClean="0"/>
              <a:t>requirements</a:t>
            </a:r>
            <a:r>
              <a:rPr lang="en-US" sz="1600" dirty="0" smtClean="0"/>
              <a:t>.</a:t>
            </a:r>
            <a:endParaRPr lang="en-US" sz="1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QAW - 2</a:t>
            </a:r>
            <a:endParaRPr lang="en-US" dirty="0"/>
          </a:p>
        </p:txBody>
      </p:sp>
      <p:sp>
        <p:nvSpPr>
          <p:cNvPr id="3" name="Content Placeholder 2"/>
          <p:cNvSpPr>
            <a:spLocks noGrp="1"/>
          </p:cNvSpPr>
          <p:nvPr>
            <p:ph idx="1"/>
          </p:nvPr>
        </p:nvSpPr>
        <p:spPr/>
        <p:txBody>
          <a:bodyPr/>
          <a:lstStyle/>
          <a:p>
            <a:r>
              <a:rPr lang="en-US" sz="1600" b="1" dirty="0" smtClean="0"/>
              <a:t>Step 3 – Architectural Plan</a:t>
            </a:r>
          </a:p>
          <a:p>
            <a:r>
              <a:rPr lang="en-US" sz="1600" dirty="0" smtClean="0"/>
              <a:t>Presentation</a:t>
            </a:r>
          </a:p>
          <a:p>
            <a:r>
              <a:rPr lang="en-US" sz="1600" dirty="0" smtClean="0"/>
              <a:t>A technical stakeholder presents the system architectural plans</a:t>
            </a:r>
          </a:p>
          <a:p>
            <a:r>
              <a:rPr lang="en-US" sz="1600" dirty="0" smtClean="0"/>
              <a:t>including (1) plans and strategies for how key</a:t>
            </a:r>
          </a:p>
          <a:p>
            <a:r>
              <a:rPr lang="en-US" sz="1600" dirty="0" smtClean="0"/>
              <a:t>business/programmatic requirements will be satisfied; (2) key</a:t>
            </a:r>
          </a:p>
          <a:p>
            <a:r>
              <a:rPr lang="en-US" sz="1600" dirty="0" smtClean="0"/>
              <a:t>technical requirements, risks, and constraints—such as mandated</a:t>
            </a:r>
          </a:p>
          <a:p>
            <a:r>
              <a:rPr lang="en-US" sz="1600" dirty="0" smtClean="0"/>
              <a:t>operating systems, hardware, middleware, and standards—that will</a:t>
            </a:r>
          </a:p>
          <a:p>
            <a:r>
              <a:rPr lang="en-US" sz="1600" dirty="0" smtClean="0"/>
              <a:t>drive architectural decisions; (3) existing context diagrams, </a:t>
            </a:r>
            <a:r>
              <a:rPr lang="en-US" sz="1600" dirty="0" err="1" smtClean="0"/>
              <a:t>highlevel</a:t>
            </a:r>
            <a:endParaRPr lang="en-US" sz="1600" dirty="0" smtClean="0"/>
          </a:p>
          <a:p>
            <a:r>
              <a:rPr lang="en-US" sz="1600" dirty="0" smtClean="0"/>
              <a:t>system diagrams, and other written descriptions; (4)</a:t>
            </a:r>
          </a:p>
          <a:p>
            <a:r>
              <a:rPr lang="en-US" sz="1600" dirty="0" smtClean="0"/>
              <a:t>operational and system architectures, and architectural frameworks,</a:t>
            </a:r>
          </a:p>
          <a:p>
            <a:r>
              <a:rPr lang="en-US" sz="1600" dirty="0" smtClean="0"/>
              <a:t>tools, and architectural life-cycle processes being used; and (5) the</a:t>
            </a:r>
          </a:p>
          <a:p>
            <a:r>
              <a:rPr lang="en-US" sz="1600" dirty="0" smtClean="0"/>
              <a:t>prototyping and engineering studies underway to mitigate known</a:t>
            </a:r>
          </a:p>
          <a:p>
            <a:r>
              <a:rPr lang="en-US" sz="1600" dirty="0" smtClean="0"/>
              <a:t>risks.</a:t>
            </a:r>
          </a:p>
          <a:p>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QAW - 3</a:t>
            </a:r>
            <a:endParaRPr lang="en-US" dirty="0"/>
          </a:p>
        </p:txBody>
      </p:sp>
      <p:sp>
        <p:nvSpPr>
          <p:cNvPr id="3" name="Content Placeholder 2"/>
          <p:cNvSpPr>
            <a:spLocks noGrp="1"/>
          </p:cNvSpPr>
          <p:nvPr>
            <p:ph idx="1"/>
          </p:nvPr>
        </p:nvSpPr>
        <p:spPr/>
        <p:txBody>
          <a:bodyPr/>
          <a:lstStyle/>
          <a:p>
            <a:r>
              <a:rPr lang="en-US" sz="1600" b="1" dirty="0" smtClean="0"/>
              <a:t>Step 4 – Identification of</a:t>
            </a:r>
          </a:p>
          <a:p>
            <a:r>
              <a:rPr lang="en-US" sz="1600" dirty="0" smtClean="0"/>
              <a:t>Architectural Drivers</a:t>
            </a:r>
          </a:p>
          <a:p>
            <a:r>
              <a:rPr lang="en-US" sz="1600" dirty="0" smtClean="0"/>
              <a:t>The facilitators share their list of key architectural drivers that</a:t>
            </a:r>
          </a:p>
          <a:p>
            <a:r>
              <a:rPr lang="en-US" sz="1600" dirty="0" smtClean="0"/>
              <a:t>include high-level requirements, business drivers, constraints, and</a:t>
            </a:r>
          </a:p>
          <a:p>
            <a:r>
              <a:rPr lang="en-US" sz="1600" dirty="0" smtClean="0"/>
              <a:t>quality attributes.</a:t>
            </a:r>
          </a:p>
          <a:p>
            <a:r>
              <a:rPr lang="en-US" sz="1600" b="1" dirty="0" smtClean="0"/>
              <a:t>Step 5 – Scenario</a:t>
            </a:r>
          </a:p>
          <a:p>
            <a:r>
              <a:rPr lang="en-US" sz="1600" dirty="0" smtClean="0"/>
              <a:t>Brainstorming</a:t>
            </a:r>
          </a:p>
          <a:p>
            <a:r>
              <a:rPr lang="en-US" sz="1600" dirty="0" smtClean="0"/>
              <a:t>The facilitators ask the stakeholders to brainstorm scenarios that are</a:t>
            </a:r>
          </a:p>
          <a:p>
            <a:r>
              <a:rPr lang="en-US" sz="1600" dirty="0" smtClean="0"/>
              <a:t>operationally meaningful with respect to the stakeholders’ individual</a:t>
            </a:r>
          </a:p>
          <a:p>
            <a:r>
              <a:rPr lang="en-US" sz="1600" dirty="0" smtClean="0"/>
              <a:t>roles.</a:t>
            </a:r>
          </a:p>
          <a:p>
            <a:r>
              <a:rPr lang="en-US" sz="1600" b="1" dirty="0" smtClean="0"/>
              <a:t>Step 6 – Scenario</a:t>
            </a:r>
          </a:p>
          <a:p>
            <a:r>
              <a:rPr lang="en-US" sz="1600" dirty="0" smtClean="0"/>
              <a:t>Consolidation</a:t>
            </a:r>
          </a:p>
          <a:p>
            <a:r>
              <a:rPr lang="en-US" sz="1600" dirty="0" smtClean="0"/>
              <a:t>Similar scenarios are consolidated when reasonable.</a:t>
            </a:r>
          </a:p>
          <a:p>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9077</TotalTime>
  <Words>1059</Words>
  <Application>Microsoft Office PowerPoint</Application>
  <PresentationFormat>On-screen Show (4:3)</PresentationFormat>
  <Paragraphs>153</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syse802Template</vt:lpstr>
      <vt:lpstr>CpSc 875</vt:lpstr>
      <vt:lpstr>Driving requirements</vt:lpstr>
      <vt:lpstr>NOAA architecture document</vt:lpstr>
      <vt:lpstr>Table of Contents</vt:lpstr>
      <vt:lpstr>Table of Contents</vt:lpstr>
      <vt:lpstr>Architecture</vt:lpstr>
      <vt:lpstr>QAW - 1</vt:lpstr>
      <vt:lpstr>QAW - 2</vt:lpstr>
      <vt:lpstr>QAW - 3</vt:lpstr>
      <vt:lpstr>QAW - 4</vt:lpstr>
      <vt:lpstr>Scenario</vt:lpstr>
      <vt:lpstr>Output from QAW</vt:lpstr>
      <vt:lpstr>QAW Roles</vt:lpstr>
      <vt:lpstr>The executive</vt:lpstr>
      <vt:lpstr>The architect</vt:lpstr>
      <vt:lpstr>The developer</vt:lpstr>
      <vt:lpstr>The customer</vt:lpstr>
      <vt:lpstr>Next steps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875</dc:title>
  <dc:creator>McGregor</dc:creator>
  <cp:lastModifiedBy>McGregor</cp:lastModifiedBy>
  <cp:revision>15</cp:revision>
  <dcterms:created xsi:type="dcterms:W3CDTF">2011-01-20T16:00:40Z</dcterms:created>
  <dcterms:modified xsi:type="dcterms:W3CDTF">2011-01-30T18:43:27Z</dcterms:modified>
</cp:coreProperties>
</file>