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7" r:id="rId3"/>
    <p:sldId id="261" r:id="rId4"/>
    <p:sldId id="257" r:id="rId5"/>
    <p:sldId id="262" r:id="rId6"/>
    <p:sldId id="259" r:id="rId7"/>
    <p:sldId id="258" r:id="rId8"/>
    <p:sldId id="260" r:id="rId9"/>
    <p:sldId id="264" r:id="rId10"/>
    <p:sldId id="263" r:id="rId11"/>
    <p:sldId id="268" r:id="rId12"/>
    <p:sldId id="269" r:id="rId13"/>
    <p:sldId id="270" r:id="rId14"/>
    <p:sldId id="265"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23" autoAdjust="0"/>
  </p:normalViewPr>
  <p:slideViewPr>
    <p:cSldViewPr>
      <p:cViewPr varScale="1">
        <p:scale>
          <a:sx n="80" d="100"/>
          <a:sy n="80" d="100"/>
        </p:scale>
        <p:origin x="-120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DD25EF-2BBD-46B6-9D69-45A402D1C06E}" type="datetimeFigureOut">
              <a:rPr lang="en-US" smtClean="0"/>
              <a:pPr/>
              <a:t>1/29/2011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93F0C2-F7BC-4FC4-B7E7-8957E339695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Monolithic, centralized, time-sharing program accessed via dumb terminals</a:t>
            </a:r>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Programs were installed on the many “client” machines and data was downloaded from the “server” Productivity</a:t>
            </a:r>
            <a:r>
              <a:rPr lang="en-US" baseline="0" dirty="0" smtClean="0"/>
              <a:t> was improved because multiple machines were at work but performance was still a problem because of the amount of network traffic.</a:t>
            </a:r>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true client/server architecture may appear on a single machine; testing can be performed this way and even in-house processing can occur.</a:t>
            </a:r>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often the client and server are on separate machines. Programs are installed on the clients and only the data are transferred over the network.</a:t>
            </a:r>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support smaller, cheaper client machines</a:t>
            </a:r>
            <a:r>
              <a:rPr lang="en-US" baseline="0" dirty="0" smtClean="0"/>
              <a:t> the client software was standardized to a browser and more of the computation was done on the server </a:t>
            </a:r>
            <a:r>
              <a:rPr lang="en-US" baseline="0" dirty="0" err="1" smtClean="0"/>
              <a:t>machine.What</a:t>
            </a:r>
            <a:r>
              <a:rPr lang="en-US" baseline="0" dirty="0" smtClean="0"/>
              <a:t> has to be transferred is more modular and smaller for any given transfer but there are more interactions. Communication protocols were specialized for this purpose.  See TCP/IP   http://www.redbooks.ibm.com/redbooks/pdfs/gg243376.pdf</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architectural style can be used repeatedly if the desired</a:t>
            </a:r>
            <a:r>
              <a:rPr lang="en-US" baseline="0" dirty="0" smtClean="0"/>
              <a:t> qualities align.</a:t>
            </a:r>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SKYPE's Roadmap and Architecture</a:t>
            </a:r>
          </a:p>
          <a:p>
            <a:r>
              <a:rPr lang="en-US" dirty="0" smtClean="0"/>
              <a:t>Skype is certainly the most successful of the Internet-based telephony services launched in recent years, if success is defined as numbers of users, acceptance and/or public profile... </a:t>
            </a:r>
          </a:p>
          <a:p>
            <a:r>
              <a:rPr lang="en-US" dirty="0" smtClean="0"/>
              <a:t/>
            </a:r>
            <a:br>
              <a:rPr lang="en-US" dirty="0" smtClean="0"/>
            </a:br>
            <a:r>
              <a:rPr lang="en-US" dirty="0" smtClean="0"/>
              <a:t>Skype was developed by the Danish entrepreneurs behind the </a:t>
            </a:r>
            <a:r>
              <a:rPr lang="en-US" dirty="0" err="1" smtClean="0"/>
              <a:t>KaZaA</a:t>
            </a:r>
            <a:r>
              <a:rPr lang="en-US" dirty="0" smtClean="0"/>
              <a:t> peer-to-peer file sharing network, and appears to have substantial code in common with the clients and servers developed for that project.</a:t>
            </a:r>
          </a:p>
          <a:p>
            <a:r>
              <a:rPr lang="en-US" dirty="0" smtClean="0"/>
              <a:t>Since Skype was launched in August 2003 it has largely dominated the free Internet telephony application space. Some of the key milestones in Skype’s business development are shown on the slide opposite.</a:t>
            </a:r>
          </a:p>
          <a:p>
            <a:r>
              <a:rPr lang="en-US" dirty="0" smtClean="0"/>
              <a:t>As of January 2008, Skype claim 276 million users accounts. Many of these can be expected to be inactive, and typically users may have more than one account on this (free) service. Annualized revenues of $382 million for 2007 have been reported, and annual </a:t>
            </a:r>
            <a:r>
              <a:rPr lang="en-US" dirty="0" err="1" smtClean="0"/>
              <a:t>SkypeOut</a:t>
            </a:r>
            <a:r>
              <a:rPr lang="en-US" dirty="0" smtClean="0"/>
              <a:t> minutes for 2007 of 5.4 billion. For reference, a large national fixed or mobile network might carry around 100 billion minutes of total traffic per year.</a:t>
            </a:r>
          </a:p>
          <a:p>
            <a:r>
              <a:rPr lang="en-US" dirty="0" smtClean="0"/>
              <a:t>As well as (free) VoIP calls between Skype clients, the company offers a paid </a:t>
            </a:r>
            <a:r>
              <a:rPr lang="en-US" dirty="0" err="1" smtClean="0"/>
              <a:t>SkypeOut</a:t>
            </a:r>
            <a:r>
              <a:rPr lang="en-US" dirty="0" smtClean="0"/>
              <a:t> service with termination rates to most countries in the world, and a </a:t>
            </a:r>
            <a:r>
              <a:rPr lang="en-US" dirty="0" err="1" smtClean="0"/>
              <a:t>SkypeIn</a:t>
            </a:r>
            <a:r>
              <a:rPr lang="en-US" dirty="0" smtClean="0"/>
              <a:t> service which rents a PSTN number to the Skype subscriber on which they can be called by PSTN calling parties.</a:t>
            </a:r>
          </a:p>
          <a:p>
            <a:r>
              <a:rPr lang="en-US" dirty="0" smtClean="0"/>
              <a:t>The Skype architecture includes a central registration server to which all clients register. Unlike most other similar applications and VoIP systems generally, Skype operates on a peer-to-peer, rather than a client-server model, and so buddy lists are managed locally on each machine, and calls are routed via transit nodes only if necessary to circumvent firewalls and NAP/NAPT.</a:t>
            </a:r>
          </a:p>
          <a:p>
            <a:r>
              <a:rPr lang="en-US" dirty="0" smtClean="0"/>
              <a:t>The Skype network consists of conventional nodes and </a:t>
            </a:r>
            <a:r>
              <a:rPr lang="en-US" dirty="0" err="1" smtClean="0"/>
              <a:t>Supernodes</a:t>
            </a:r>
            <a:r>
              <a:rPr lang="en-US" dirty="0" smtClean="0"/>
              <a:t>, which are themselves Skype endpoints, as well as providing </a:t>
            </a:r>
            <a:r>
              <a:rPr lang="en-US" dirty="0" err="1" smtClean="0"/>
              <a:t>signalling</a:t>
            </a:r>
            <a:r>
              <a:rPr lang="en-US" dirty="0" smtClean="0"/>
              <a:t> and media proxy services to conventional nodes. Skype applications are provided with a basic set of </a:t>
            </a:r>
            <a:r>
              <a:rPr lang="en-US" dirty="0" err="1" smtClean="0"/>
              <a:t>Supernode</a:t>
            </a:r>
            <a:r>
              <a:rPr lang="en-US" dirty="0" smtClean="0"/>
              <a:t> addresses when they first register, and maintain a cache of these and additional </a:t>
            </a:r>
            <a:r>
              <a:rPr lang="en-US" dirty="0" err="1" smtClean="0"/>
              <a:t>Supernodes</a:t>
            </a:r>
            <a:r>
              <a:rPr lang="en-US" dirty="0" smtClean="0"/>
              <a:t> long-term. In common with other VoIP applications, the Skype applications can be adversely affected by firewalls and NAT/NAPT devices, and Skype uses various techniques to traverse such devices, including re-use of conventional HTTP and HTTPS ports (TCP port 80 and port 443), use of TCP instead of UDP where this can traverse firewalls, and client-based techniques for NAT/NAPT traversal, including the use of Simple Traversal of UDP Through NATs (STUN) and Traversal Using Relay NAT (TURN).</a:t>
            </a:r>
          </a:p>
          <a:p>
            <a:endParaRPr lang="en-US" dirty="0"/>
          </a:p>
        </p:txBody>
      </p:sp>
      <p:sp>
        <p:nvSpPr>
          <p:cNvPr id="4" name="Slide Number Placeholder 3"/>
          <p:cNvSpPr>
            <a:spLocks noGrp="1"/>
          </p:cNvSpPr>
          <p:nvPr>
            <p:ph type="sldNum" sz="quarter" idx="10"/>
          </p:nvPr>
        </p:nvSpPr>
        <p:spPr/>
        <p:txBody>
          <a:bodyPr/>
          <a:lstStyle/>
          <a:p>
            <a:fld id="{0193F0C2-F7BC-4FC4-B7E7-8957E3396954}"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96FE2-DFF7-452D-9BB5-33F11ECB4276}"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96FE2-DFF7-452D-9BB5-33F11ECB4276}"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96FE2-DFF7-452D-9BB5-33F11ECB4276}"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96FE2-DFF7-452D-9BB5-33F11ECB4276}"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6FE2-DFF7-452D-9BB5-33F11ECB4276}"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96FE2-DFF7-452D-9BB5-33F11ECB4276}"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96FE2-DFF7-452D-9BB5-33F11ECB4276}" type="datetimeFigureOut">
              <a:rPr lang="en-US" smtClean="0"/>
              <a:pPr/>
              <a:t>1/29/2011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96FE2-DFF7-452D-9BB5-33F11ECB4276}" type="datetimeFigureOut">
              <a:rPr lang="en-US" smtClean="0"/>
              <a:pPr/>
              <a:t>1/29/2011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96FE2-DFF7-452D-9BB5-33F11ECB4276}" type="datetimeFigureOut">
              <a:rPr lang="en-US" smtClean="0"/>
              <a:pPr/>
              <a:t>1/29/2011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96FE2-DFF7-452D-9BB5-33F11ECB4276}"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96FE2-DFF7-452D-9BB5-33F11ECB4276}"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7AE98-31CF-46FB-A073-23B4C5B467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96FE2-DFF7-452D-9BB5-33F11ECB4276}" type="datetimeFigureOut">
              <a:rPr lang="en-US" smtClean="0"/>
              <a:pPr/>
              <a:t>1/29/2011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B7AE98-31CF-46FB-A073-23B4C5B467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Client/Server</a:t>
            </a:r>
            <a:endParaRPr lang="en-US" dirty="0"/>
          </a:p>
        </p:txBody>
      </p:sp>
      <p:sp>
        <p:nvSpPr>
          <p:cNvPr id="3" name="Subtitle 2"/>
          <p:cNvSpPr>
            <a:spLocks noGrp="1"/>
          </p:cNvSpPr>
          <p:nvPr>
            <p:ph type="subTitle" idx="1"/>
          </p:nvPr>
        </p:nvSpPr>
        <p:spPr/>
        <p:txBody>
          <a:bodyPr/>
          <a:lstStyle/>
          <a:p>
            <a:r>
              <a:rPr lang="en-US" dirty="0" smtClean="0"/>
              <a:t>Why things are as they are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server may be a client</a:t>
            </a:r>
            <a:endParaRPr lang="en-US" dirty="0"/>
          </a:p>
        </p:txBody>
      </p:sp>
      <p:sp>
        <p:nvSpPr>
          <p:cNvPr id="3" name="Content Placeholder 2"/>
          <p:cNvSpPr>
            <a:spLocks noGrp="1"/>
          </p:cNvSpPr>
          <p:nvPr>
            <p:ph idx="1"/>
          </p:nvPr>
        </p:nvSpPr>
        <p:spPr/>
        <p:txBody>
          <a:bodyPr/>
          <a:lstStyle/>
          <a:p>
            <a:endParaRPr lang="en-US" dirty="0"/>
          </a:p>
        </p:txBody>
      </p:sp>
      <p:sp>
        <p:nvSpPr>
          <p:cNvPr id="5" name="Rectangle 4"/>
          <p:cNvSpPr/>
          <p:nvPr/>
        </p:nvSpPr>
        <p:spPr>
          <a:xfrm>
            <a:off x="2709333" y="1600200"/>
            <a:ext cx="2015067"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57200" y="5943600"/>
            <a:ext cx="1501422"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709333" y="5791200"/>
            <a:ext cx="2015067"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6"/>
          <p:cNvGrpSpPr/>
          <p:nvPr/>
        </p:nvGrpSpPr>
        <p:grpSpPr>
          <a:xfrm>
            <a:off x="1286933" y="1600200"/>
            <a:ext cx="671689" cy="4191000"/>
            <a:chOff x="457200" y="1752600"/>
            <a:chExt cx="2895600" cy="4572000"/>
          </a:xfrm>
        </p:grpSpPr>
        <p:sp>
          <p:nvSpPr>
            <p:cNvPr id="18" name="Rectangle 17"/>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26"/>
          <p:cNvGrpSpPr/>
          <p:nvPr/>
        </p:nvGrpSpPr>
        <p:grpSpPr>
          <a:xfrm>
            <a:off x="1958622" y="1905000"/>
            <a:ext cx="750711" cy="762000"/>
            <a:chOff x="3352800" y="2057400"/>
            <a:chExt cx="1447800" cy="762000"/>
          </a:xfrm>
        </p:grpSpPr>
        <p:sp>
          <p:nvSpPr>
            <p:cNvPr id="16" name="Right Arrow 15"/>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27"/>
          <p:cNvGrpSpPr/>
          <p:nvPr/>
        </p:nvGrpSpPr>
        <p:grpSpPr>
          <a:xfrm>
            <a:off x="1958622" y="3276600"/>
            <a:ext cx="750711" cy="762000"/>
            <a:chOff x="3352800" y="2057400"/>
            <a:chExt cx="1447800" cy="762000"/>
          </a:xfrm>
        </p:grpSpPr>
        <p:sp>
          <p:nvSpPr>
            <p:cNvPr id="14" name="Right Arrow 13"/>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30"/>
          <p:cNvGrpSpPr/>
          <p:nvPr/>
        </p:nvGrpSpPr>
        <p:grpSpPr>
          <a:xfrm>
            <a:off x="1958622" y="4800600"/>
            <a:ext cx="750711" cy="762000"/>
            <a:chOff x="3352800" y="2057400"/>
            <a:chExt cx="1447800" cy="762000"/>
          </a:xfrm>
        </p:grpSpPr>
        <p:sp>
          <p:nvSpPr>
            <p:cNvPr id="12" name="Right Arrow 11"/>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20"/>
          <p:cNvSpPr/>
          <p:nvPr/>
        </p:nvSpPr>
        <p:spPr>
          <a:xfrm>
            <a:off x="5486400" y="1600200"/>
            <a:ext cx="2015067"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486400" y="5791200"/>
            <a:ext cx="2015067"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6"/>
          <p:cNvGrpSpPr/>
          <p:nvPr/>
        </p:nvGrpSpPr>
        <p:grpSpPr>
          <a:xfrm>
            <a:off x="4724400" y="3276600"/>
            <a:ext cx="750711" cy="762000"/>
            <a:chOff x="3352800" y="2057400"/>
            <a:chExt cx="1447800" cy="762000"/>
          </a:xfrm>
        </p:grpSpPr>
        <p:sp>
          <p:nvSpPr>
            <p:cNvPr id="24" name="Right Arrow 23"/>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Arrow 24"/>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HTML</a:t>
            </a:r>
            <a:endParaRPr lang="en-US" dirty="0"/>
          </a:p>
        </p:txBody>
      </p:sp>
      <p:sp>
        <p:nvSpPr>
          <p:cNvPr id="4" name="Rectangle 3"/>
          <p:cNvSpPr/>
          <p:nvPr/>
        </p:nvSpPr>
        <p:spPr>
          <a:xfrm>
            <a:off x="4800600" y="1752600"/>
            <a:ext cx="38862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 y="6096000"/>
            <a:ext cx="28956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800600" y="5943600"/>
            <a:ext cx="38862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457200" y="1752600"/>
            <a:ext cx="4343400" cy="4191000"/>
            <a:chOff x="457200" y="1752600"/>
            <a:chExt cx="4343400" cy="4191000"/>
          </a:xfrm>
        </p:grpSpPr>
        <p:grpSp>
          <p:nvGrpSpPr>
            <p:cNvPr id="8" name="Group 20"/>
            <p:cNvGrpSpPr/>
            <p:nvPr/>
          </p:nvGrpSpPr>
          <p:grpSpPr>
            <a:xfrm>
              <a:off x="3352800" y="3505200"/>
              <a:ext cx="1447800" cy="838200"/>
              <a:chOff x="3352800" y="3886200"/>
              <a:chExt cx="1447800" cy="838200"/>
            </a:xfrm>
          </p:grpSpPr>
          <p:sp>
            <p:nvSpPr>
              <p:cNvPr id="19" name="Right Arrow 18"/>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16"/>
            <p:cNvGrpSpPr/>
            <p:nvPr/>
          </p:nvGrpSpPr>
          <p:grpSpPr>
            <a:xfrm>
              <a:off x="457200" y="1752600"/>
              <a:ext cx="2895600" cy="4191000"/>
              <a:chOff x="457200" y="1752600"/>
              <a:chExt cx="2895600" cy="4572000"/>
            </a:xfrm>
          </p:grpSpPr>
          <p:sp>
            <p:nvSpPr>
              <p:cNvPr id="16" name="Rectangle 15"/>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21"/>
            <p:cNvGrpSpPr/>
            <p:nvPr/>
          </p:nvGrpSpPr>
          <p:grpSpPr>
            <a:xfrm>
              <a:off x="3352800" y="1981200"/>
              <a:ext cx="1447800" cy="838200"/>
              <a:chOff x="3352800" y="3886200"/>
              <a:chExt cx="1447800" cy="838200"/>
            </a:xfrm>
          </p:grpSpPr>
          <p:sp>
            <p:nvSpPr>
              <p:cNvPr id="14" name="Right Arrow 13"/>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24"/>
            <p:cNvGrpSpPr/>
            <p:nvPr/>
          </p:nvGrpSpPr>
          <p:grpSpPr>
            <a:xfrm>
              <a:off x="3352800" y="4876800"/>
              <a:ext cx="1447800" cy="838200"/>
              <a:chOff x="3352800" y="3886200"/>
              <a:chExt cx="1447800" cy="838200"/>
            </a:xfrm>
          </p:grpSpPr>
          <p:sp>
            <p:nvSpPr>
              <p:cNvPr id="12" name="Right Arrow 11"/>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1" name="Cloud 20"/>
          <p:cNvSpPr/>
          <p:nvPr/>
        </p:nvSpPr>
        <p:spPr>
          <a:xfrm>
            <a:off x="152400" y="609600"/>
            <a:ext cx="1905000" cy="914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Client is a browser</a:t>
            </a:r>
            <a:endParaRPr lang="en-US" dirty="0"/>
          </a:p>
        </p:txBody>
      </p:sp>
      <p:sp>
        <p:nvSpPr>
          <p:cNvPr id="22" name="TextBox 21"/>
          <p:cNvSpPr txBox="1"/>
          <p:nvPr/>
        </p:nvSpPr>
        <p:spPr>
          <a:xfrm>
            <a:off x="1066800" y="1981200"/>
            <a:ext cx="2178610" cy="369332"/>
          </a:xfrm>
          <a:prstGeom prst="rect">
            <a:avLst/>
          </a:prstGeom>
          <a:noFill/>
        </p:spPr>
        <p:txBody>
          <a:bodyPr wrap="none" rtlCol="0">
            <a:spAutoFit/>
          </a:bodyPr>
          <a:lstStyle/>
          <a:p>
            <a:r>
              <a:rPr lang="en-US" dirty="0" smtClean="0"/>
              <a:t>Request an HTML file</a:t>
            </a:r>
            <a:endParaRPr lang="en-US" dirty="0"/>
          </a:p>
        </p:txBody>
      </p:sp>
      <p:sp>
        <p:nvSpPr>
          <p:cNvPr id="23" name="TextBox 22"/>
          <p:cNvSpPr txBox="1"/>
          <p:nvPr/>
        </p:nvSpPr>
        <p:spPr>
          <a:xfrm>
            <a:off x="4800600" y="2438400"/>
            <a:ext cx="3734036" cy="369332"/>
          </a:xfrm>
          <a:prstGeom prst="rect">
            <a:avLst/>
          </a:prstGeom>
          <a:noFill/>
        </p:spPr>
        <p:txBody>
          <a:bodyPr wrap="none" rtlCol="0">
            <a:spAutoFit/>
          </a:bodyPr>
          <a:lstStyle/>
          <a:p>
            <a:r>
              <a:rPr lang="en-US" dirty="0" smtClean="0"/>
              <a:t>Server find the file and sends to client</a:t>
            </a:r>
            <a:endParaRPr lang="en-US" dirty="0"/>
          </a:p>
        </p:txBody>
      </p:sp>
      <p:sp>
        <p:nvSpPr>
          <p:cNvPr id="24" name="TextBox 23"/>
          <p:cNvSpPr txBox="1"/>
          <p:nvPr/>
        </p:nvSpPr>
        <p:spPr>
          <a:xfrm>
            <a:off x="1600200" y="2438400"/>
            <a:ext cx="1730154" cy="369332"/>
          </a:xfrm>
          <a:prstGeom prst="rect">
            <a:avLst/>
          </a:prstGeom>
          <a:noFill/>
        </p:spPr>
        <p:txBody>
          <a:bodyPr wrap="none" rtlCol="0">
            <a:spAutoFit/>
          </a:bodyPr>
          <a:lstStyle/>
          <a:p>
            <a:r>
              <a:rPr lang="en-US" dirty="0" smtClean="0"/>
              <a:t>Display the page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CGI script</a:t>
            </a:r>
            <a:endParaRPr lang="en-US" dirty="0"/>
          </a:p>
        </p:txBody>
      </p:sp>
      <p:sp>
        <p:nvSpPr>
          <p:cNvPr id="4" name="Rectangle 3"/>
          <p:cNvSpPr/>
          <p:nvPr/>
        </p:nvSpPr>
        <p:spPr>
          <a:xfrm>
            <a:off x="4800600" y="1752600"/>
            <a:ext cx="38862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57200" y="6096000"/>
            <a:ext cx="28956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800600" y="5943600"/>
            <a:ext cx="38862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457200" y="1752600"/>
            <a:ext cx="4343400" cy="4191000"/>
            <a:chOff x="457200" y="1752600"/>
            <a:chExt cx="4343400" cy="4191000"/>
          </a:xfrm>
        </p:grpSpPr>
        <p:grpSp>
          <p:nvGrpSpPr>
            <p:cNvPr id="8" name="Group 20"/>
            <p:cNvGrpSpPr/>
            <p:nvPr/>
          </p:nvGrpSpPr>
          <p:grpSpPr>
            <a:xfrm>
              <a:off x="3352800" y="3505200"/>
              <a:ext cx="1447800" cy="838200"/>
              <a:chOff x="3352800" y="3886200"/>
              <a:chExt cx="1447800" cy="838200"/>
            </a:xfrm>
          </p:grpSpPr>
          <p:sp>
            <p:nvSpPr>
              <p:cNvPr id="19" name="Right Arrow 18"/>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16"/>
            <p:cNvGrpSpPr/>
            <p:nvPr/>
          </p:nvGrpSpPr>
          <p:grpSpPr>
            <a:xfrm>
              <a:off x="457200" y="1752600"/>
              <a:ext cx="2895600" cy="4191000"/>
              <a:chOff x="457200" y="1752600"/>
              <a:chExt cx="2895600" cy="4572000"/>
            </a:xfrm>
          </p:grpSpPr>
          <p:sp>
            <p:nvSpPr>
              <p:cNvPr id="16" name="Rectangle 15"/>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21"/>
            <p:cNvGrpSpPr/>
            <p:nvPr/>
          </p:nvGrpSpPr>
          <p:grpSpPr>
            <a:xfrm>
              <a:off x="3352800" y="1981200"/>
              <a:ext cx="1447800" cy="838200"/>
              <a:chOff x="3352800" y="3886200"/>
              <a:chExt cx="1447800" cy="838200"/>
            </a:xfrm>
          </p:grpSpPr>
          <p:sp>
            <p:nvSpPr>
              <p:cNvPr id="14" name="Right Arrow 13"/>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24"/>
            <p:cNvGrpSpPr/>
            <p:nvPr/>
          </p:nvGrpSpPr>
          <p:grpSpPr>
            <a:xfrm>
              <a:off x="3352800" y="4876800"/>
              <a:ext cx="1447800" cy="838200"/>
              <a:chOff x="3352800" y="3886200"/>
              <a:chExt cx="1447800" cy="838200"/>
            </a:xfrm>
          </p:grpSpPr>
          <p:sp>
            <p:nvSpPr>
              <p:cNvPr id="12" name="Right Arrow 11"/>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1" name="Cloud 20"/>
          <p:cNvSpPr/>
          <p:nvPr/>
        </p:nvSpPr>
        <p:spPr>
          <a:xfrm>
            <a:off x="152400" y="609600"/>
            <a:ext cx="1905000" cy="914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Client is a browser</a:t>
            </a:r>
            <a:endParaRPr lang="en-US" dirty="0"/>
          </a:p>
        </p:txBody>
      </p:sp>
      <p:sp>
        <p:nvSpPr>
          <p:cNvPr id="22" name="TextBox 21"/>
          <p:cNvSpPr txBox="1"/>
          <p:nvPr/>
        </p:nvSpPr>
        <p:spPr>
          <a:xfrm>
            <a:off x="457200" y="1981200"/>
            <a:ext cx="2978188" cy="369332"/>
          </a:xfrm>
          <a:prstGeom prst="rect">
            <a:avLst/>
          </a:prstGeom>
          <a:noFill/>
        </p:spPr>
        <p:txBody>
          <a:bodyPr wrap="none" rtlCol="0">
            <a:spAutoFit/>
          </a:bodyPr>
          <a:lstStyle/>
          <a:p>
            <a:r>
              <a:rPr lang="en-US" dirty="0" smtClean="0"/>
              <a:t>Client asks for a specific script</a:t>
            </a:r>
            <a:endParaRPr lang="en-US" dirty="0"/>
          </a:p>
        </p:txBody>
      </p:sp>
      <p:sp>
        <p:nvSpPr>
          <p:cNvPr id="23" name="TextBox 22"/>
          <p:cNvSpPr txBox="1"/>
          <p:nvPr/>
        </p:nvSpPr>
        <p:spPr>
          <a:xfrm>
            <a:off x="4876800" y="2057400"/>
            <a:ext cx="2513765" cy="461665"/>
          </a:xfrm>
          <a:prstGeom prst="rect">
            <a:avLst/>
          </a:prstGeom>
          <a:noFill/>
        </p:spPr>
        <p:txBody>
          <a:bodyPr wrap="none" rtlCol="0">
            <a:spAutoFit/>
          </a:bodyPr>
          <a:lstStyle/>
          <a:p>
            <a:r>
              <a:rPr lang="en-US" sz="1200" dirty="0" smtClean="0"/>
              <a:t>Server finds the file and passes it the </a:t>
            </a:r>
          </a:p>
          <a:p>
            <a:r>
              <a:rPr lang="en-US" sz="1200" dirty="0" smtClean="0"/>
              <a:t>Data sent with the request</a:t>
            </a:r>
            <a:endParaRPr lang="en-US" sz="1200" dirty="0"/>
          </a:p>
        </p:txBody>
      </p:sp>
      <p:sp>
        <p:nvSpPr>
          <p:cNvPr id="24" name="TextBox 23"/>
          <p:cNvSpPr txBox="1"/>
          <p:nvPr/>
        </p:nvSpPr>
        <p:spPr>
          <a:xfrm>
            <a:off x="4876800" y="2514600"/>
            <a:ext cx="3000950" cy="276999"/>
          </a:xfrm>
          <a:prstGeom prst="rect">
            <a:avLst/>
          </a:prstGeom>
          <a:noFill/>
        </p:spPr>
        <p:txBody>
          <a:bodyPr wrap="none" rtlCol="0">
            <a:spAutoFit/>
          </a:bodyPr>
          <a:lstStyle/>
          <a:p>
            <a:r>
              <a:rPr lang="en-US" sz="1200" dirty="0" smtClean="0"/>
              <a:t>CGI script computes and sends data to server</a:t>
            </a:r>
            <a:endParaRPr lang="en-US" sz="1200" dirty="0"/>
          </a:p>
        </p:txBody>
      </p:sp>
      <p:sp>
        <p:nvSpPr>
          <p:cNvPr id="25" name="TextBox 24"/>
          <p:cNvSpPr txBox="1"/>
          <p:nvPr/>
        </p:nvSpPr>
        <p:spPr>
          <a:xfrm>
            <a:off x="4876800" y="2819400"/>
            <a:ext cx="2321661" cy="276999"/>
          </a:xfrm>
          <a:prstGeom prst="rect">
            <a:avLst/>
          </a:prstGeom>
          <a:noFill/>
        </p:spPr>
        <p:txBody>
          <a:bodyPr wrap="none" rtlCol="0">
            <a:spAutoFit/>
          </a:bodyPr>
          <a:lstStyle/>
          <a:p>
            <a:r>
              <a:rPr lang="en-US" sz="1200" dirty="0" smtClean="0"/>
              <a:t>Server sends the data to the client</a:t>
            </a:r>
            <a:endParaRPr lang="en-US" sz="1200" dirty="0"/>
          </a:p>
        </p:txBody>
      </p:sp>
      <p:sp>
        <p:nvSpPr>
          <p:cNvPr id="26" name="TextBox 25"/>
          <p:cNvSpPr txBox="1"/>
          <p:nvPr/>
        </p:nvSpPr>
        <p:spPr>
          <a:xfrm>
            <a:off x="762000" y="2438400"/>
            <a:ext cx="2580771" cy="369332"/>
          </a:xfrm>
          <a:prstGeom prst="rect">
            <a:avLst/>
          </a:prstGeom>
          <a:noFill/>
        </p:spPr>
        <p:txBody>
          <a:bodyPr wrap="none" rtlCol="0">
            <a:spAutoFit/>
          </a:bodyPr>
          <a:lstStyle/>
          <a:p>
            <a:r>
              <a:rPr lang="en-US" dirty="0" smtClean="0"/>
              <a:t>Browser displays the data</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side scripting</a:t>
            </a:r>
            <a:endParaRPr lang="en-US" dirty="0"/>
          </a:p>
        </p:txBody>
      </p:sp>
      <p:sp>
        <p:nvSpPr>
          <p:cNvPr id="4" name="Rectangle 3"/>
          <p:cNvSpPr/>
          <p:nvPr/>
        </p:nvSpPr>
        <p:spPr>
          <a:xfrm>
            <a:off x="4800600" y="1752600"/>
            <a:ext cx="38862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457200" y="6096000"/>
            <a:ext cx="28956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800600" y="5943600"/>
            <a:ext cx="38862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457200" y="1752600"/>
            <a:ext cx="4343400" cy="4191000"/>
            <a:chOff x="457200" y="1752600"/>
            <a:chExt cx="4343400" cy="4191000"/>
          </a:xfrm>
        </p:grpSpPr>
        <p:grpSp>
          <p:nvGrpSpPr>
            <p:cNvPr id="8" name="Group 20"/>
            <p:cNvGrpSpPr/>
            <p:nvPr/>
          </p:nvGrpSpPr>
          <p:grpSpPr>
            <a:xfrm>
              <a:off x="3352800" y="3505200"/>
              <a:ext cx="1447800" cy="838200"/>
              <a:chOff x="3352800" y="3886200"/>
              <a:chExt cx="1447800" cy="838200"/>
            </a:xfrm>
          </p:grpSpPr>
          <p:sp>
            <p:nvSpPr>
              <p:cNvPr id="19" name="Right Arrow 18"/>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16"/>
            <p:cNvGrpSpPr/>
            <p:nvPr/>
          </p:nvGrpSpPr>
          <p:grpSpPr>
            <a:xfrm>
              <a:off x="457200" y="1752600"/>
              <a:ext cx="2895600" cy="4191000"/>
              <a:chOff x="457200" y="1752600"/>
              <a:chExt cx="2895600" cy="4572000"/>
            </a:xfrm>
          </p:grpSpPr>
          <p:sp>
            <p:nvSpPr>
              <p:cNvPr id="16" name="Rectangle 15"/>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21"/>
            <p:cNvGrpSpPr/>
            <p:nvPr/>
          </p:nvGrpSpPr>
          <p:grpSpPr>
            <a:xfrm>
              <a:off x="3352800" y="1981200"/>
              <a:ext cx="1447800" cy="838200"/>
              <a:chOff x="3352800" y="3886200"/>
              <a:chExt cx="1447800" cy="838200"/>
            </a:xfrm>
          </p:grpSpPr>
          <p:sp>
            <p:nvSpPr>
              <p:cNvPr id="14" name="Right Arrow 13"/>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24"/>
            <p:cNvGrpSpPr/>
            <p:nvPr/>
          </p:nvGrpSpPr>
          <p:grpSpPr>
            <a:xfrm>
              <a:off x="3352800" y="4876800"/>
              <a:ext cx="1447800" cy="838200"/>
              <a:chOff x="3352800" y="3886200"/>
              <a:chExt cx="1447800" cy="838200"/>
            </a:xfrm>
          </p:grpSpPr>
          <p:sp>
            <p:nvSpPr>
              <p:cNvPr id="12" name="Right Arrow 11"/>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1" name="Cloud 20"/>
          <p:cNvSpPr/>
          <p:nvPr/>
        </p:nvSpPr>
        <p:spPr>
          <a:xfrm>
            <a:off x="152400" y="609600"/>
            <a:ext cx="1905000" cy="914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Client is a browser</a:t>
            </a:r>
            <a:endParaRPr lang="en-US" dirty="0"/>
          </a:p>
        </p:txBody>
      </p:sp>
      <p:sp>
        <p:nvSpPr>
          <p:cNvPr id="22" name="TextBox 21"/>
          <p:cNvSpPr txBox="1"/>
          <p:nvPr/>
        </p:nvSpPr>
        <p:spPr>
          <a:xfrm>
            <a:off x="838200" y="1981200"/>
            <a:ext cx="2534540" cy="307777"/>
          </a:xfrm>
          <a:prstGeom prst="rect">
            <a:avLst/>
          </a:prstGeom>
          <a:noFill/>
        </p:spPr>
        <p:txBody>
          <a:bodyPr wrap="none" rtlCol="0">
            <a:spAutoFit/>
          </a:bodyPr>
          <a:lstStyle/>
          <a:p>
            <a:r>
              <a:rPr lang="en-US" sz="1400" dirty="0" smtClean="0"/>
              <a:t>Browser sends request to server</a:t>
            </a:r>
            <a:endParaRPr lang="en-US" sz="1400" dirty="0"/>
          </a:p>
        </p:txBody>
      </p:sp>
      <p:sp>
        <p:nvSpPr>
          <p:cNvPr id="23" name="TextBox 22"/>
          <p:cNvSpPr txBox="1"/>
          <p:nvPr/>
        </p:nvSpPr>
        <p:spPr>
          <a:xfrm>
            <a:off x="5029200" y="1905000"/>
            <a:ext cx="2102755" cy="461665"/>
          </a:xfrm>
          <a:prstGeom prst="rect">
            <a:avLst/>
          </a:prstGeom>
          <a:noFill/>
        </p:spPr>
        <p:txBody>
          <a:bodyPr wrap="none" rtlCol="0">
            <a:spAutoFit/>
          </a:bodyPr>
          <a:lstStyle/>
          <a:p>
            <a:r>
              <a:rPr lang="en-US" sz="1200" dirty="0" smtClean="0"/>
              <a:t>Server checks the file and </a:t>
            </a:r>
          </a:p>
          <a:p>
            <a:r>
              <a:rPr lang="en-US" sz="1200" dirty="0" smtClean="0"/>
              <a:t>executes the embedded script </a:t>
            </a:r>
            <a:endParaRPr lang="en-US" sz="1200" dirty="0"/>
          </a:p>
        </p:txBody>
      </p:sp>
      <p:sp>
        <p:nvSpPr>
          <p:cNvPr id="26" name="TextBox 25"/>
          <p:cNvSpPr txBox="1"/>
          <p:nvPr/>
        </p:nvSpPr>
        <p:spPr>
          <a:xfrm>
            <a:off x="5029200" y="2438400"/>
            <a:ext cx="2808205" cy="276999"/>
          </a:xfrm>
          <a:prstGeom prst="rect">
            <a:avLst/>
          </a:prstGeom>
          <a:noFill/>
        </p:spPr>
        <p:txBody>
          <a:bodyPr wrap="none" rtlCol="0">
            <a:spAutoFit/>
          </a:bodyPr>
          <a:lstStyle/>
          <a:p>
            <a:r>
              <a:rPr lang="en-US" sz="1200" dirty="0" smtClean="0"/>
              <a:t>The final formatted document is delivered</a:t>
            </a:r>
          </a:p>
        </p:txBody>
      </p:sp>
      <p:sp>
        <p:nvSpPr>
          <p:cNvPr id="56" name="TextBox 55"/>
          <p:cNvSpPr txBox="1"/>
          <p:nvPr/>
        </p:nvSpPr>
        <p:spPr>
          <a:xfrm>
            <a:off x="914400" y="2438400"/>
            <a:ext cx="2473113" cy="307777"/>
          </a:xfrm>
          <a:prstGeom prst="rect">
            <a:avLst/>
          </a:prstGeom>
          <a:noFill/>
        </p:spPr>
        <p:txBody>
          <a:bodyPr wrap="none" rtlCol="0">
            <a:spAutoFit/>
          </a:bodyPr>
          <a:lstStyle/>
          <a:p>
            <a:r>
              <a:rPr lang="en-US" sz="1400" dirty="0" smtClean="0"/>
              <a:t>Browser displays the document</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Skype Client/Server</a:t>
            </a:r>
            <a:endParaRPr lang="en-US" dirty="0"/>
          </a:p>
        </p:txBody>
      </p:sp>
      <p:pic>
        <p:nvPicPr>
          <p:cNvPr id="1027" name="Picture 3"/>
          <p:cNvPicPr>
            <a:picLocks noGrp="1" noChangeAspect="1" noChangeArrowheads="1"/>
          </p:cNvPicPr>
          <p:nvPr>
            <p:ph idx="1"/>
          </p:nvPr>
        </p:nvPicPr>
        <p:blipFill>
          <a:blip r:embed="rId3" cstate="print"/>
          <a:srcRect/>
          <a:stretch>
            <a:fillRect/>
          </a:stretch>
        </p:blipFill>
        <p:spPr bwMode="auto">
          <a:xfrm>
            <a:off x="1554691" y="1600200"/>
            <a:ext cx="6034617" cy="4525963"/>
          </a:xfrm>
          <a:prstGeom prst="rect">
            <a:avLst/>
          </a:prstGeom>
          <a:noFill/>
          <a:ln w="9525">
            <a:noFill/>
            <a:miter lim="800000"/>
            <a:headEnd/>
            <a:tailEnd/>
          </a:ln>
        </p:spPr>
      </p:pic>
      <p:sp>
        <p:nvSpPr>
          <p:cNvPr id="7" name="TextBox 6"/>
          <p:cNvSpPr txBox="1"/>
          <p:nvPr/>
        </p:nvSpPr>
        <p:spPr>
          <a:xfrm>
            <a:off x="762000" y="6172200"/>
            <a:ext cx="7569893" cy="369332"/>
          </a:xfrm>
          <a:prstGeom prst="rect">
            <a:avLst/>
          </a:prstGeom>
          <a:noFill/>
        </p:spPr>
        <p:txBody>
          <a:bodyPr wrap="none" rtlCol="0">
            <a:spAutoFit/>
          </a:bodyPr>
          <a:lstStyle/>
          <a:p>
            <a:r>
              <a:rPr lang="en-US" dirty="0" smtClean="0"/>
              <a:t>http://www.technology-training.co.uk/skypesroadmapandarchitecture_28.php</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Robustness in C/S</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2286000" y="1752600"/>
            <a:ext cx="4762500" cy="43338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 am going to sketch a bit of the history of client/server as well as consider variations.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Once upon a time…</a:t>
            </a:r>
            <a:endParaRPr lang="en-US" dirty="0"/>
          </a:p>
        </p:txBody>
      </p:sp>
      <p:sp>
        <p:nvSpPr>
          <p:cNvPr id="4" name="Rectangle 3"/>
          <p:cNvSpPr/>
          <p:nvPr/>
        </p:nvSpPr>
        <p:spPr>
          <a:xfrm>
            <a:off x="457200" y="1752600"/>
            <a:ext cx="8229600" cy="487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The monolith became 2 pieces and complexity is reduced; maintainability is improved; performance is degraded. </a:t>
            </a:r>
            <a:endParaRPr lang="en-US" sz="3200" dirty="0"/>
          </a:p>
        </p:txBody>
      </p:sp>
      <p:grpSp>
        <p:nvGrpSpPr>
          <p:cNvPr id="5" name="Group 4"/>
          <p:cNvGrpSpPr/>
          <p:nvPr/>
        </p:nvGrpSpPr>
        <p:grpSpPr>
          <a:xfrm>
            <a:off x="457200" y="1752600"/>
            <a:ext cx="8229600" cy="4876800"/>
            <a:chOff x="457200" y="1752600"/>
            <a:chExt cx="8229600" cy="4876800"/>
          </a:xfrm>
        </p:grpSpPr>
        <p:sp>
          <p:nvSpPr>
            <p:cNvPr id="6" name="Rectangle 5"/>
            <p:cNvSpPr/>
            <p:nvPr/>
          </p:nvSpPr>
          <p:spPr>
            <a:xfrm>
              <a:off x="457200" y="1752600"/>
              <a:ext cx="2895600" cy="487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800600" y="1752600"/>
              <a:ext cx="3886200" cy="487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Right Arrow 7"/>
            <p:cNvSpPr/>
            <p:nvPr/>
          </p:nvSpPr>
          <p:spPr>
            <a:xfrm>
              <a:off x="3352800" y="3733800"/>
              <a:ext cx="1447800" cy="484632"/>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server could handle many clients</a:t>
            </a:r>
            <a:endParaRPr lang="en-US" dirty="0"/>
          </a:p>
        </p:txBody>
      </p:sp>
      <p:sp>
        <p:nvSpPr>
          <p:cNvPr id="6" name="Rectangle 5"/>
          <p:cNvSpPr/>
          <p:nvPr/>
        </p:nvSpPr>
        <p:spPr>
          <a:xfrm>
            <a:off x="4800600" y="1752600"/>
            <a:ext cx="3886200" cy="487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Right Arrow 6"/>
          <p:cNvSpPr/>
          <p:nvPr/>
        </p:nvSpPr>
        <p:spPr>
          <a:xfrm>
            <a:off x="3352800" y="3733800"/>
            <a:ext cx="1447800" cy="484632"/>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457200" y="1752600"/>
            <a:ext cx="2895600" cy="4572000"/>
            <a:chOff x="457200" y="1752600"/>
            <a:chExt cx="2895600" cy="4572000"/>
          </a:xfrm>
        </p:grpSpPr>
        <p:sp>
          <p:nvSpPr>
            <p:cNvPr id="5" name="Rectangle 4"/>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Left-Right Arrow 10"/>
          <p:cNvSpPr/>
          <p:nvPr/>
        </p:nvSpPr>
        <p:spPr>
          <a:xfrm>
            <a:off x="3352800" y="2209800"/>
            <a:ext cx="1447800" cy="484632"/>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Right Arrow 11"/>
          <p:cNvSpPr/>
          <p:nvPr/>
        </p:nvSpPr>
        <p:spPr>
          <a:xfrm>
            <a:off x="3352800" y="5334000"/>
            <a:ext cx="1447800" cy="484632"/>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communication is decomposed into bi-directional flows…</a:t>
            </a:r>
            <a:endParaRPr lang="en-US" dirty="0"/>
          </a:p>
        </p:txBody>
      </p:sp>
      <p:sp>
        <p:nvSpPr>
          <p:cNvPr id="6" name="Rectangle 5"/>
          <p:cNvSpPr/>
          <p:nvPr/>
        </p:nvSpPr>
        <p:spPr>
          <a:xfrm>
            <a:off x="4800600" y="1752600"/>
            <a:ext cx="38862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57200" y="6096000"/>
            <a:ext cx="82296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p:cNvGrpSpPr/>
          <p:nvPr/>
        </p:nvGrpSpPr>
        <p:grpSpPr>
          <a:xfrm>
            <a:off x="457200" y="1752600"/>
            <a:ext cx="4343400" cy="4191000"/>
            <a:chOff x="457200" y="1752600"/>
            <a:chExt cx="4343400" cy="4191000"/>
          </a:xfrm>
        </p:grpSpPr>
        <p:grpSp>
          <p:nvGrpSpPr>
            <p:cNvPr id="21" name="Group 20"/>
            <p:cNvGrpSpPr/>
            <p:nvPr/>
          </p:nvGrpSpPr>
          <p:grpSpPr>
            <a:xfrm>
              <a:off x="3352800" y="3505200"/>
              <a:ext cx="1447800" cy="838200"/>
              <a:chOff x="3352800" y="3886200"/>
              <a:chExt cx="1447800" cy="838200"/>
            </a:xfrm>
          </p:grpSpPr>
          <p:sp>
            <p:nvSpPr>
              <p:cNvPr id="10" name="Right Arrow 9"/>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457200" y="1752600"/>
              <a:ext cx="2895600" cy="4191000"/>
              <a:chOff x="457200" y="1752600"/>
              <a:chExt cx="2895600" cy="4572000"/>
            </a:xfrm>
          </p:grpSpPr>
          <p:sp>
            <p:nvSpPr>
              <p:cNvPr id="18" name="Rectangle 17"/>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p:cNvGrpSpPr/>
            <p:nvPr/>
          </p:nvGrpSpPr>
          <p:grpSpPr>
            <a:xfrm>
              <a:off x="3352800" y="1981200"/>
              <a:ext cx="1447800" cy="838200"/>
              <a:chOff x="3352800" y="3886200"/>
              <a:chExt cx="1447800" cy="838200"/>
            </a:xfrm>
          </p:grpSpPr>
          <p:sp>
            <p:nvSpPr>
              <p:cNvPr id="23" name="Right Arrow 22"/>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3352800" y="4876800"/>
              <a:ext cx="1447800" cy="838200"/>
              <a:chOff x="3352800" y="3886200"/>
              <a:chExt cx="1447800" cy="838200"/>
            </a:xfrm>
          </p:grpSpPr>
          <p:sp>
            <p:nvSpPr>
              <p:cNvPr id="26" name="Right Arrow 25"/>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then distributed…</a:t>
            </a:r>
            <a:endParaRPr lang="en-US" dirty="0"/>
          </a:p>
        </p:txBody>
      </p:sp>
      <p:sp>
        <p:nvSpPr>
          <p:cNvPr id="6" name="Rectangle 5"/>
          <p:cNvSpPr/>
          <p:nvPr/>
        </p:nvSpPr>
        <p:spPr>
          <a:xfrm>
            <a:off x="4800600" y="1752600"/>
            <a:ext cx="38862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57200" y="6096000"/>
            <a:ext cx="28956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800600" y="5943600"/>
            <a:ext cx="38862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457200" y="1752600"/>
            <a:ext cx="4343400" cy="4191000"/>
            <a:chOff x="457200" y="1752600"/>
            <a:chExt cx="4343400" cy="4191000"/>
          </a:xfrm>
        </p:grpSpPr>
        <p:grpSp>
          <p:nvGrpSpPr>
            <p:cNvPr id="15" name="Group 20"/>
            <p:cNvGrpSpPr/>
            <p:nvPr/>
          </p:nvGrpSpPr>
          <p:grpSpPr>
            <a:xfrm>
              <a:off x="3352800" y="3505200"/>
              <a:ext cx="1447800" cy="838200"/>
              <a:chOff x="3352800" y="3886200"/>
              <a:chExt cx="1447800" cy="838200"/>
            </a:xfrm>
          </p:grpSpPr>
          <p:sp>
            <p:nvSpPr>
              <p:cNvPr id="26" name="Right Arrow 25"/>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6"/>
            <p:cNvGrpSpPr/>
            <p:nvPr/>
          </p:nvGrpSpPr>
          <p:grpSpPr>
            <a:xfrm>
              <a:off x="457200" y="1752600"/>
              <a:ext cx="2895600" cy="4191000"/>
              <a:chOff x="457200" y="1752600"/>
              <a:chExt cx="2895600" cy="4572000"/>
            </a:xfrm>
          </p:grpSpPr>
          <p:sp>
            <p:nvSpPr>
              <p:cNvPr id="23" name="Rectangle 22"/>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21"/>
            <p:cNvGrpSpPr/>
            <p:nvPr/>
          </p:nvGrpSpPr>
          <p:grpSpPr>
            <a:xfrm>
              <a:off x="3352800" y="1981200"/>
              <a:ext cx="1447800" cy="838200"/>
              <a:chOff x="3352800" y="3886200"/>
              <a:chExt cx="1447800" cy="838200"/>
            </a:xfrm>
          </p:grpSpPr>
          <p:sp>
            <p:nvSpPr>
              <p:cNvPr id="21" name="Right Arrow 20"/>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24"/>
            <p:cNvGrpSpPr/>
            <p:nvPr/>
          </p:nvGrpSpPr>
          <p:grpSpPr>
            <a:xfrm>
              <a:off x="3352800" y="4876800"/>
              <a:ext cx="1447800" cy="838200"/>
              <a:chOff x="3352800" y="3886200"/>
              <a:chExt cx="1447800" cy="838200"/>
            </a:xfrm>
          </p:grpSpPr>
          <p:sp>
            <p:nvSpPr>
              <p:cNvPr id="19" name="Right Arrow 18"/>
              <p:cNvSpPr/>
              <p:nvPr/>
            </p:nvSpPr>
            <p:spPr>
              <a:xfrm>
                <a:off x="3352800" y="3886200"/>
                <a:ext cx="1447800" cy="3810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rot="10800000">
                <a:off x="3352800" y="4343400"/>
                <a:ext cx="14478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And the client was made thinner enabling client machines to be smaller</a:t>
            </a:r>
            <a:endParaRPr lang="en-US" dirty="0"/>
          </a:p>
        </p:txBody>
      </p:sp>
      <p:grpSp>
        <p:nvGrpSpPr>
          <p:cNvPr id="34" name="Group 33"/>
          <p:cNvGrpSpPr/>
          <p:nvPr/>
        </p:nvGrpSpPr>
        <p:grpSpPr>
          <a:xfrm>
            <a:off x="457200" y="1752600"/>
            <a:ext cx="8229600" cy="5105400"/>
            <a:chOff x="457200" y="1752600"/>
            <a:chExt cx="8229600" cy="5105400"/>
          </a:xfrm>
        </p:grpSpPr>
        <p:sp>
          <p:nvSpPr>
            <p:cNvPr id="6" name="Rectangle 5"/>
            <p:cNvSpPr/>
            <p:nvPr/>
          </p:nvSpPr>
          <p:spPr>
            <a:xfrm>
              <a:off x="4800600" y="1752600"/>
              <a:ext cx="38862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57200" y="6096000"/>
              <a:ext cx="28956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800600" y="5943600"/>
              <a:ext cx="38862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6"/>
            <p:cNvGrpSpPr/>
            <p:nvPr/>
          </p:nvGrpSpPr>
          <p:grpSpPr>
            <a:xfrm>
              <a:off x="2057400" y="1752600"/>
              <a:ext cx="1295400" cy="4191000"/>
              <a:chOff x="457200" y="1752600"/>
              <a:chExt cx="2895600" cy="4572000"/>
            </a:xfrm>
          </p:grpSpPr>
          <p:sp>
            <p:nvSpPr>
              <p:cNvPr id="22" name="Rectangle 21"/>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3352800" y="2057400"/>
              <a:ext cx="1447800" cy="762000"/>
              <a:chOff x="3352800" y="2057400"/>
              <a:chExt cx="1447800" cy="762000"/>
            </a:xfrm>
          </p:grpSpPr>
          <p:sp>
            <p:nvSpPr>
              <p:cNvPr id="20" name="Right Arrow 19"/>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52800" y="3429000"/>
              <a:ext cx="1447800" cy="762000"/>
              <a:chOff x="3352800" y="2057400"/>
              <a:chExt cx="1447800" cy="762000"/>
            </a:xfrm>
          </p:grpSpPr>
          <p:sp>
            <p:nvSpPr>
              <p:cNvPr id="29" name="Right Arrow 28"/>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Arrow 29"/>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a:off x="3352800" y="4953000"/>
              <a:ext cx="1447800" cy="762000"/>
              <a:chOff x="3352800" y="2057400"/>
              <a:chExt cx="1447800" cy="762000"/>
            </a:xfrm>
          </p:grpSpPr>
          <p:sp>
            <p:nvSpPr>
              <p:cNvPr id="32" name="Right Arrow 31"/>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ight Arrow 32"/>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 if decomposition gives an increase in flexibility and maintainability…</a:t>
            </a:r>
            <a:endParaRPr lang="en-US" dirty="0"/>
          </a:p>
        </p:txBody>
      </p:sp>
      <p:sp>
        <p:nvSpPr>
          <p:cNvPr id="3" name="Content Placeholder 2"/>
          <p:cNvSpPr>
            <a:spLocks noGrp="1"/>
          </p:cNvSpPr>
          <p:nvPr>
            <p:ph idx="1"/>
          </p:nvPr>
        </p:nvSpPr>
        <p:spPr/>
        <p:txBody>
          <a:bodyPr/>
          <a:lstStyle/>
          <a:p>
            <a:endParaRPr lang="en-US"/>
          </a:p>
        </p:txBody>
      </p:sp>
      <p:sp>
        <p:nvSpPr>
          <p:cNvPr id="4" name="Rectangle 3"/>
          <p:cNvSpPr/>
          <p:nvPr/>
        </p:nvSpPr>
        <p:spPr>
          <a:xfrm>
            <a:off x="2709333" y="1600200"/>
            <a:ext cx="2015067"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57200" y="5943600"/>
            <a:ext cx="1501422"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09333" y="5791200"/>
            <a:ext cx="2015067"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6"/>
          <p:cNvGrpSpPr/>
          <p:nvPr/>
        </p:nvGrpSpPr>
        <p:grpSpPr>
          <a:xfrm>
            <a:off x="1286933" y="1600200"/>
            <a:ext cx="671689" cy="4191000"/>
            <a:chOff x="457200" y="1752600"/>
            <a:chExt cx="2895600" cy="4572000"/>
          </a:xfrm>
        </p:grpSpPr>
        <p:sp>
          <p:nvSpPr>
            <p:cNvPr id="8" name="Rectangle 7"/>
            <p:cNvSpPr/>
            <p:nvPr/>
          </p:nvSpPr>
          <p:spPr>
            <a:xfrm>
              <a:off x="457200" y="17526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57200" y="33528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4953000"/>
              <a:ext cx="2895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26"/>
          <p:cNvGrpSpPr/>
          <p:nvPr/>
        </p:nvGrpSpPr>
        <p:grpSpPr>
          <a:xfrm>
            <a:off x="1958622" y="1905000"/>
            <a:ext cx="750711" cy="762000"/>
            <a:chOff x="3352800" y="2057400"/>
            <a:chExt cx="1447800" cy="762000"/>
          </a:xfrm>
        </p:grpSpPr>
        <p:sp>
          <p:nvSpPr>
            <p:cNvPr id="12" name="Right Arrow 11"/>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27"/>
          <p:cNvGrpSpPr/>
          <p:nvPr/>
        </p:nvGrpSpPr>
        <p:grpSpPr>
          <a:xfrm>
            <a:off x="1958622" y="3276600"/>
            <a:ext cx="750711" cy="762000"/>
            <a:chOff x="3352800" y="2057400"/>
            <a:chExt cx="1447800" cy="762000"/>
          </a:xfrm>
        </p:grpSpPr>
        <p:sp>
          <p:nvSpPr>
            <p:cNvPr id="15" name="Right Arrow 14"/>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30"/>
          <p:cNvGrpSpPr/>
          <p:nvPr/>
        </p:nvGrpSpPr>
        <p:grpSpPr>
          <a:xfrm>
            <a:off x="1958622" y="4800600"/>
            <a:ext cx="750711" cy="762000"/>
            <a:chOff x="3352800" y="2057400"/>
            <a:chExt cx="1447800" cy="762000"/>
          </a:xfrm>
        </p:grpSpPr>
        <p:sp>
          <p:nvSpPr>
            <p:cNvPr id="18" name="Right Arrow 17"/>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Arrow 18"/>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p:cNvSpPr/>
          <p:nvPr/>
        </p:nvSpPr>
        <p:spPr>
          <a:xfrm>
            <a:off x="5486400" y="1600200"/>
            <a:ext cx="2015067"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486400" y="5791200"/>
            <a:ext cx="2015067"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6"/>
          <p:cNvGrpSpPr/>
          <p:nvPr/>
        </p:nvGrpSpPr>
        <p:grpSpPr>
          <a:xfrm>
            <a:off x="4724400" y="3276600"/>
            <a:ext cx="750711" cy="762000"/>
            <a:chOff x="3352800" y="2057400"/>
            <a:chExt cx="1447800" cy="762000"/>
          </a:xfrm>
        </p:grpSpPr>
        <p:sp>
          <p:nvSpPr>
            <p:cNvPr id="23" name="Right Arrow 22"/>
            <p:cNvSpPr/>
            <p:nvPr/>
          </p:nvSpPr>
          <p:spPr>
            <a:xfrm>
              <a:off x="3352800" y="2057400"/>
              <a:ext cx="1447800" cy="22860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rot="10800000">
              <a:off x="3352800" y="2286000"/>
              <a:ext cx="1447800" cy="5334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p:cNvSpPr/>
          <p:nvPr/>
        </p:nvSpPr>
        <p:spPr>
          <a:xfrm>
            <a:off x="2667000" y="1600200"/>
            <a:ext cx="48768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667000" y="5791200"/>
            <a:ext cx="49530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8623</TotalTime>
  <Words>416</Words>
  <Application>Microsoft Office PowerPoint</Application>
  <PresentationFormat>On-screen Show (4:3)</PresentationFormat>
  <Paragraphs>57</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Client/Server</vt:lpstr>
      <vt:lpstr>Slide 2</vt:lpstr>
      <vt:lpstr>Once upon a time…</vt:lpstr>
      <vt:lpstr>The monolith became 2 pieces and complexity is reduced; maintainability is improved; performance is degraded. </vt:lpstr>
      <vt:lpstr>The server could handle many clients</vt:lpstr>
      <vt:lpstr>The communication is decomposed into bi-directional flows…</vt:lpstr>
      <vt:lpstr>And then distributed…</vt:lpstr>
      <vt:lpstr>And the client was made thinner enabling client machines to be smaller</vt:lpstr>
      <vt:lpstr>So if decomposition gives an increase in flexibility and maintainability…</vt:lpstr>
      <vt:lpstr>A server may be a client</vt:lpstr>
      <vt:lpstr>Static HTML</vt:lpstr>
      <vt:lpstr>CGI script</vt:lpstr>
      <vt:lpstr>Server side scripting</vt:lpstr>
      <vt:lpstr>Skype Client/Server</vt:lpstr>
      <vt:lpstr>Robustness in C/S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McGregor</dc:creator>
  <cp:lastModifiedBy>McGregor</cp:lastModifiedBy>
  <cp:revision>20</cp:revision>
  <dcterms:created xsi:type="dcterms:W3CDTF">2010-01-09T03:56:11Z</dcterms:created>
  <dcterms:modified xsi:type="dcterms:W3CDTF">2011-01-30T01:27:24Z</dcterms:modified>
</cp:coreProperties>
</file>