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68" r:id="rId3"/>
    <p:sldId id="280" r:id="rId4"/>
    <p:sldId id="257" r:id="rId5"/>
    <p:sldId id="281" r:id="rId6"/>
    <p:sldId id="258" r:id="rId7"/>
    <p:sldId id="275" r:id="rId8"/>
    <p:sldId id="259" r:id="rId9"/>
    <p:sldId id="282" r:id="rId10"/>
    <p:sldId id="262" r:id="rId11"/>
    <p:sldId id="269" r:id="rId12"/>
    <p:sldId id="260" r:id="rId13"/>
    <p:sldId id="273" r:id="rId14"/>
    <p:sldId id="263" r:id="rId15"/>
    <p:sldId id="274" r:id="rId16"/>
    <p:sldId id="283" r:id="rId17"/>
    <p:sldId id="261" r:id="rId18"/>
    <p:sldId id="272" r:id="rId19"/>
    <p:sldId id="278" r:id="rId20"/>
    <p:sldId id="288" r:id="rId21"/>
    <p:sldId id="289" r:id="rId22"/>
    <p:sldId id="286" r:id="rId23"/>
    <p:sldId id="287" r:id="rId24"/>
    <p:sldId id="284" r:id="rId25"/>
    <p:sldId id="279" r:id="rId26"/>
    <p:sldId id="270" r:id="rId27"/>
    <p:sldId id="264" r:id="rId28"/>
    <p:sldId id="271" r:id="rId29"/>
    <p:sldId id="277" r:id="rId30"/>
    <p:sldId id="265" r:id="rId31"/>
    <p:sldId id="26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85" autoAdjust="0"/>
  </p:normalViewPr>
  <p:slideViewPr>
    <p:cSldViewPr>
      <p:cViewPr varScale="1">
        <p:scale>
          <a:sx n="76" d="100"/>
          <a:sy n="76" d="100"/>
        </p:scale>
        <p:origin x="-132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271C36-BEE2-441C-94CA-6E2D1B1A56F0}" type="datetimeFigureOut">
              <a:rPr lang="en-US" smtClean="0"/>
              <a:pPr/>
              <a:t>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95ADD3-C606-43F9-8881-7B8B2A3597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Dilbert</a:t>
            </a:r>
            <a:r>
              <a:rPr lang="en-US" baseline="0" dirty="0" smtClean="0"/>
              <a:t> has a useful comment on everything and anything. We will try to have a more substantial basis for our product lines than the pointy headed manager.</a:t>
            </a:r>
            <a:endParaRPr lang="en-US" dirty="0"/>
          </a:p>
        </p:txBody>
      </p:sp>
      <p:sp>
        <p:nvSpPr>
          <p:cNvPr id="4" name="Slide Number Placeholder 3"/>
          <p:cNvSpPr>
            <a:spLocks noGrp="1"/>
          </p:cNvSpPr>
          <p:nvPr>
            <p:ph type="sldNum" sz="quarter" idx="10"/>
          </p:nvPr>
        </p:nvSpPr>
        <p:spPr/>
        <p:txBody>
          <a:bodyPr/>
          <a:lstStyle/>
          <a:p>
            <a:fld id="{E595ADD3-C606-43F9-8881-7B8B2A35978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iconic commercial spoof on Saturday Night Live took a product – floor</a:t>
            </a:r>
            <a:r>
              <a:rPr lang="en-US" baseline="0" dirty="0" smtClean="0"/>
              <a:t> wax – and gave the usual hyped, over-blown list of features of the product. At the very end Chevy Chase – the pretend announcer – said “And it’s a toothpaste too!”</a:t>
            </a:r>
          </a:p>
          <a:p>
            <a:endParaRPr lang="en-US" baseline="0" dirty="0" smtClean="0"/>
          </a:p>
          <a:p>
            <a:r>
              <a:rPr lang="en-US" baseline="0" dirty="0" smtClean="0"/>
              <a:t>We have tried very hard not to over sell product lines but this presentation will focus on the fundamentals of product lines so it may seem like a commercial. </a:t>
            </a:r>
            <a:endParaRPr lang="en-US" dirty="0"/>
          </a:p>
        </p:txBody>
      </p:sp>
      <p:sp>
        <p:nvSpPr>
          <p:cNvPr id="4" name="Slide Number Placeholder 3"/>
          <p:cNvSpPr>
            <a:spLocks noGrp="1"/>
          </p:cNvSpPr>
          <p:nvPr>
            <p:ph type="sldNum" sz="quarter" idx="10"/>
          </p:nvPr>
        </p:nvSpPr>
        <p:spPr/>
        <p:txBody>
          <a:bodyPr/>
          <a:lstStyle/>
          <a:p>
            <a:fld id="{E595ADD3-C606-43F9-8881-7B8B2A35978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95ADD3-C606-43F9-8881-7B8B2A359785}"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95ADD3-C606-43F9-8881-7B8B2A359785}"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Fixed scope means that we are not building assets that are generally </a:t>
            </a:r>
            <a:r>
              <a:rPr lang="en-US" dirty="0" err="1" smtClean="0"/>
              <a:t>reuseful</a:t>
            </a:r>
            <a:r>
              <a:rPr lang="en-US" dirty="0" smtClean="0"/>
              <a:t>. The asset only needs to satisfy the needs of the products in the scope.</a:t>
            </a:r>
          </a:p>
          <a:p>
            <a:endParaRPr lang="en-US" dirty="0" smtClean="0"/>
          </a:p>
          <a:p>
            <a:r>
              <a:rPr lang="en-US" dirty="0" smtClean="0"/>
              <a:t>The flexibility in architecture comes from variation points.</a:t>
            </a:r>
          </a:p>
          <a:p>
            <a:endParaRPr lang="en-US" dirty="0" smtClean="0"/>
          </a:p>
          <a:p>
            <a:r>
              <a:rPr lang="en-US" dirty="0" smtClean="0"/>
              <a:t>Each variation point defines exactly the choices that are possible.</a:t>
            </a:r>
            <a:endParaRPr lang="en-US" dirty="0"/>
          </a:p>
        </p:txBody>
      </p:sp>
      <p:sp>
        <p:nvSpPr>
          <p:cNvPr id="4" name="Slide Number Placeholder 3"/>
          <p:cNvSpPr>
            <a:spLocks noGrp="1"/>
          </p:cNvSpPr>
          <p:nvPr>
            <p:ph type="sldNum" sz="quarter" idx="10"/>
          </p:nvPr>
        </p:nvSpPr>
        <p:spPr/>
        <p:txBody>
          <a:bodyPr/>
          <a:lstStyle/>
          <a:p>
            <a:fld id="{E595ADD3-C606-43F9-8881-7B8B2A359785}"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feature model is created by identifying very high level requirements that characterize a</a:t>
            </a:r>
            <a:r>
              <a:rPr lang="en-US" baseline="0" dirty="0" smtClean="0"/>
              <a:t> product. </a:t>
            </a:r>
          </a:p>
          <a:p>
            <a:endParaRPr lang="en-US" baseline="0" dirty="0" smtClean="0"/>
          </a:p>
          <a:p>
            <a:r>
              <a:rPr lang="en-US" baseline="0" dirty="0" smtClean="0"/>
              <a:t>The cardinality indicates how many instances of the feature can be/must be in a product.</a:t>
            </a:r>
            <a:endParaRPr lang="en-US" dirty="0"/>
          </a:p>
        </p:txBody>
      </p:sp>
      <p:sp>
        <p:nvSpPr>
          <p:cNvPr id="4" name="Slide Number Placeholder 3"/>
          <p:cNvSpPr>
            <a:spLocks noGrp="1"/>
          </p:cNvSpPr>
          <p:nvPr>
            <p:ph type="sldNum" sz="quarter" idx="10"/>
          </p:nvPr>
        </p:nvSpPr>
        <p:spPr/>
        <p:txBody>
          <a:bodyPr/>
          <a:lstStyle/>
          <a:p>
            <a:fld id="{E595ADD3-C606-43F9-8881-7B8B2A359785}"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product line-wide asset is a single asset that satisfies</a:t>
            </a:r>
            <a:r>
              <a:rPr lang="en-US" baseline="0" dirty="0" smtClean="0"/>
              <a:t> a product line purpose. So every product line has one and only one business plan, but it can still be a core asset because the organization may have more than one product line.</a:t>
            </a:r>
          </a:p>
          <a:p>
            <a:endParaRPr lang="en-US" baseline="0" dirty="0" smtClean="0"/>
          </a:p>
          <a:p>
            <a:r>
              <a:rPr lang="en-US" baseline="0" dirty="0" smtClean="0"/>
              <a:t>Product level core assets are used in multiple products that belong to the product line. For each product the asset is instantiated. That is, it is the asset’s variation points are resolved by choosing the appropriate variant.</a:t>
            </a:r>
          </a:p>
          <a:p>
            <a:endParaRPr lang="en-US" baseline="0" dirty="0" smtClean="0"/>
          </a:p>
          <a:p>
            <a:r>
              <a:rPr lang="en-US" baseline="0" dirty="0" smtClean="0"/>
              <a:t>Product-unique assets are developed for use in a specific product. </a:t>
            </a:r>
          </a:p>
          <a:p>
            <a:endParaRPr lang="en-US" baseline="0" dirty="0" smtClean="0"/>
          </a:p>
          <a:p>
            <a:r>
              <a:rPr lang="en-US" baseline="0" dirty="0" smtClean="0"/>
              <a:t>Products are, of course, the objective. A product is composed of asset instances for which the variation points have been resolved.</a:t>
            </a:r>
            <a:endParaRPr lang="en-US" dirty="0"/>
          </a:p>
        </p:txBody>
      </p:sp>
      <p:sp>
        <p:nvSpPr>
          <p:cNvPr id="4" name="Slide Number Placeholder 3"/>
          <p:cNvSpPr>
            <a:spLocks noGrp="1"/>
          </p:cNvSpPr>
          <p:nvPr>
            <p:ph type="sldNum" sz="quarter" idx="10"/>
          </p:nvPr>
        </p:nvSpPr>
        <p:spPr/>
        <p:txBody>
          <a:bodyPr/>
          <a:lstStyle/>
          <a:p>
            <a:fld id="{E595ADD3-C606-43F9-8881-7B8B2A359785}"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2590800"/>
            <a:ext cx="8610600" cy="0"/>
          </a:xfrm>
          <a:prstGeom prst="line">
            <a:avLst/>
          </a:prstGeom>
          <a:noFill/>
          <a:ln w="25400">
            <a:solidFill>
              <a:srgbClr val="FF6600"/>
            </a:solidFill>
            <a:round/>
            <a:headEnd/>
            <a:tailEnd/>
          </a:ln>
          <a:effectLst/>
        </p:spPr>
        <p:txBody>
          <a:bodyPr/>
          <a:lstStyle/>
          <a:p>
            <a:pPr>
              <a:defRPr/>
            </a:pPr>
            <a:endParaRPr lang="en-US">
              <a:ea typeface="+mn-ea"/>
            </a:endParaRPr>
          </a:p>
        </p:txBody>
      </p:sp>
      <p:sp>
        <p:nvSpPr>
          <p:cNvPr id="5" name="Rectangle 4"/>
          <p:cNvSpPr/>
          <p:nvPr/>
        </p:nvSpPr>
        <p:spPr>
          <a:xfrm>
            <a:off x="0" y="0"/>
            <a:ext cx="9144000" cy="68580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6" name="Rectangle 5"/>
          <p:cNvSpPr/>
          <p:nvPr/>
        </p:nvSpPr>
        <p:spPr>
          <a:xfrm>
            <a:off x="0" y="0"/>
            <a:ext cx="9144000" cy="6858000"/>
          </a:xfrm>
          <a:prstGeom prst="rect">
            <a:avLst/>
          </a:prstGeom>
          <a:noFill/>
          <a:ln w="152400" cap="flat">
            <a:solidFill>
              <a:srgbClr val="33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7" name="Line 7"/>
          <p:cNvSpPr>
            <a:spLocks noChangeShapeType="1"/>
          </p:cNvSpPr>
          <p:nvPr/>
        </p:nvSpPr>
        <p:spPr bwMode="auto">
          <a:xfrm>
            <a:off x="228600" y="4648200"/>
            <a:ext cx="8610600" cy="0"/>
          </a:xfrm>
          <a:prstGeom prst="line">
            <a:avLst/>
          </a:prstGeom>
          <a:noFill/>
          <a:ln w="25400">
            <a:solidFill>
              <a:srgbClr val="FF6600"/>
            </a:solidFill>
            <a:round/>
            <a:headEnd/>
            <a:tailEnd/>
          </a:ln>
          <a:effectLst/>
        </p:spPr>
        <p:txBody>
          <a:bodyPr/>
          <a:lstStyle/>
          <a:p>
            <a:pPr>
              <a:defRPr/>
            </a:pPr>
            <a:endParaRPr lang="en-US">
              <a:ea typeface="+mn-ea"/>
            </a:endParaRPr>
          </a:p>
        </p:txBody>
      </p:sp>
      <p:pic>
        <p:nvPicPr>
          <p:cNvPr id="8" name="Picture 20" descr="cuseal"/>
          <p:cNvPicPr>
            <a:picLocks noChangeAspect="1" noChangeArrowheads="1"/>
          </p:cNvPicPr>
          <p:nvPr/>
        </p:nvPicPr>
        <p:blipFill>
          <a:blip r:embed="rId2" cstate="print"/>
          <a:srcRect/>
          <a:stretch>
            <a:fillRect/>
          </a:stretch>
        </p:blipFill>
        <p:spPr bwMode="auto">
          <a:xfrm>
            <a:off x="3581400" y="4941888"/>
            <a:ext cx="1676400" cy="1687512"/>
          </a:xfrm>
          <a:prstGeom prst="rect">
            <a:avLst/>
          </a:prstGeom>
          <a:noFill/>
          <a:ln w="9525">
            <a:noFill/>
            <a:miter lim="800000"/>
            <a:headEnd/>
            <a:tailEnd/>
          </a:ln>
        </p:spPr>
      </p:pic>
      <p:sp>
        <p:nvSpPr>
          <p:cNvPr id="2" name="Title 1"/>
          <p:cNvSpPr>
            <a:spLocks noGrp="1"/>
          </p:cNvSpPr>
          <p:nvPr>
            <p:ph type="ctrTitle"/>
          </p:nvPr>
        </p:nvSpPr>
        <p:spPr>
          <a:xfrm>
            <a:off x="685800" y="8159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819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fld id="{7CB1DB32-DC8A-4505-8970-9F3DE5B9E747}" type="datetimeFigureOut">
              <a:rPr lang="en-US" smtClean="0"/>
              <a:pPr/>
              <a:t>1/29/2011</a:t>
            </a:fld>
            <a:endParaRPr lang="en-US"/>
          </a:p>
        </p:txBody>
      </p:sp>
      <p:sp>
        <p:nvSpPr>
          <p:cNvPr id="10" name="Footer Placeholder 4"/>
          <p:cNvSpPr>
            <a:spLocks noGrp="1"/>
          </p:cNvSpPr>
          <p:nvPr>
            <p:ph type="ftr" sz="quarter" idx="11"/>
          </p:nvPr>
        </p:nvSpPr>
        <p:spPr/>
        <p:txBody>
          <a:bodyPr/>
          <a:lstStyle>
            <a:lvl1pPr algn="ctr" eaLnBrk="0" hangingPunct="0">
              <a:defRPr sz="1200">
                <a:solidFill>
                  <a:srgbClr val="FFFFFF"/>
                </a:solidFill>
              </a:defRPr>
            </a:lvl1pPr>
          </a:lstStyle>
          <a:p>
            <a:endParaRPr lang="en-US"/>
          </a:p>
        </p:txBody>
      </p:sp>
      <p:sp>
        <p:nvSpPr>
          <p:cNvPr id="11" name="Slide Number Placeholder 5"/>
          <p:cNvSpPr>
            <a:spLocks noGrp="1"/>
          </p:cNvSpPr>
          <p:nvPr>
            <p:ph type="sldNum" sz="quarter" idx="12"/>
          </p:nvPr>
        </p:nvSpPr>
        <p:spPr/>
        <p:txBody>
          <a:bodyPr/>
          <a:lstStyle>
            <a:lvl1pPr eaLnBrk="0" hangingPunct="0">
              <a:defRPr/>
            </a:lvl1pPr>
          </a:lstStyle>
          <a:p>
            <a:fld id="{683C5A19-2681-4E87-AF67-B4E6E610FBEC}"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4" name="Picture 20" descr="cuseal"/>
          <p:cNvPicPr>
            <a:picLocks noChangeAspect="1" noChangeArrowheads="1"/>
          </p:cNvPicPr>
          <p:nvPr/>
        </p:nvPicPr>
        <p:blipFill>
          <a:blip r:embed="rId2" cstate="print"/>
          <a:srcRect/>
          <a:stretch>
            <a:fillRect/>
          </a:stretch>
        </p:blipFill>
        <p:spPr bwMode="auto">
          <a:xfrm>
            <a:off x="8229600" y="5937250"/>
            <a:ext cx="914400" cy="920750"/>
          </a:xfrm>
          <a:prstGeom prst="rect">
            <a:avLst/>
          </a:prstGeom>
          <a:noFill/>
          <a:ln w="9525">
            <a:noFill/>
            <a:miter lim="800000"/>
            <a:headEnd/>
            <a:tailEnd/>
          </a:ln>
        </p:spPr>
      </p:pic>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CB1DB32-DC8A-4505-8970-9F3DE5B9E747}" type="datetimeFigureOut">
              <a:rPr lang="en-US" smtClean="0"/>
              <a:pPr/>
              <a:t>1/29/2011</a:t>
            </a:fld>
            <a:endParaRPr lang="en-US"/>
          </a:p>
        </p:txBody>
      </p:sp>
      <p:sp>
        <p:nvSpPr>
          <p:cNvPr id="6" name="Footer Placeholder 4"/>
          <p:cNvSpPr>
            <a:spLocks noGrp="1"/>
          </p:cNvSpPr>
          <p:nvPr>
            <p:ph type="ftr" sz="quarter" idx="11"/>
          </p:nvPr>
        </p:nvSpPr>
        <p:spPr/>
        <p:txBody>
          <a:bodyPr/>
          <a:lstStyle>
            <a:lvl1pPr algn="ctr" eaLnBrk="0" hangingPunct="0">
              <a:defRPr sz="1200">
                <a:solidFill>
                  <a:srgbClr val="898989"/>
                </a:solidFill>
              </a:defRPr>
            </a:lvl1pPr>
          </a:lstStyle>
          <a:p>
            <a:endParaRPr lang="en-US"/>
          </a:p>
        </p:txBody>
      </p:sp>
      <p:sp>
        <p:nvSpPr>
          <p:cNvPr id="7" name="Slide Number Placeholder 5"/>
          <p:cNvSpPr>
            <a:spLocks noGrp="1"/>
          </p:cNvSpPr>
          <p:nvPr>
            <p:ph type="sldNum" sz="quarter" idx="12"/>
          </p:nvPr>
        </p:nvSpPr>
        <p:spPr/>
        <p:txBody>
          <a:bodyPr/>
          <a:lstStyle>
            <a:lvl1pPr eaLnBrk="0" hangingPunct="0">
              <a:defRPr/>
            </a:lvl1pPr>
          </a:lstStyle>
          <a:p>
            <a:fld id="{683C5A19-2681-4E87-AF67-B4E6E610FBE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0" descr="cuseal"/>
          <p:cNvPicPr>
            <a:picLocks noChangeAspect="1" noChangeArrowheads="1"/>
          </p:cNvPicPr>
          <p:nvPr/>
        </p:nvPicPr>
        <p:blipFill>
          <a:blip r:embed="rId2" cstate="print"/>
          <a:srcRect/>
          <a:stretch>
            <a:fillRect/>
          </a:stretch>
        </p:blipFill>
        <p:spPr bwMode="auto">
          <a:xfrm>
            <a:off x="8229600" y="5937250"/>
            <a:ext cx="914400" cy="920750"/>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CB1DB32-DC8A-4505-8970-9F3DE5B9E747}" type="datetimeFigureOut">
              <a:rPr lang="en-US" smtClean="0"/>
              <a:pPr/>
              <a:t>1/29/2011</a:t>
            </a:fld>
            <a:endParaRPr lang="en-US"/>
          </a:p>
        </p:txBody>
      </p:sp>
      <p:sp>
        <p:nvSpPr>
          <p:cNvPr id="6" name="Footer Placeholder 4"/>
          <p:cNvSpPr>
            <a:spLocks noGrp="1"/>
          </p:cNvSpPr>
          <p:nvPr>
            <p:ph type="ftr" sz="quarter" idx="11"/>
          </p:nvPr>
        </p:nvSpPr>
        <p:spPr/>
        <p:txBody>
          <a:bodyPr/>
          <a:lstStyle>
            <a:lvl1pPr algn="ctr" eaLnBrk="0" hangingPunct="0">
              <a:defRPr sz="1200">
                <a:solidFill>
                  <a:srgbClr val="898989"/>
                </a:solidFill>
              </a:defRPr>
            </a:lvl1pPr>
          </a:lstStyle>
          <a:p>
            <a:endParaRPr lang="en-US"/>
          </a:p>
        </p:txBody>
      </p:sp>
      <p:sp>
        <p:nvSpPr>
          <p:cNvPr id="7" name="Slide Number Placeholder 5"/>
          <p:cNvSpPr>
            <a:spLocks noGrp="1"/>
          </p:cNvSpPr>
          <p:nvPr>
            <p:ph type="sldNum" sz="quarter" idx="12"/>
          </p:nvPr>
        </p:nvSpPr>
        <p:spPr/>
        <p:txBody>
          <a:bodyPr/>
          <a:lstStyle>
            <a:lvl1pPr eaLnBrk="0" hangingPunct="0">
              <a:defRPr/>
            </a:lvl1pPr>
          </a:lstStyle>
          <a:p>
            <a:fld id="{683C5A19-2681-4E87-AF67-B4E6E610FBE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5" name="Line 7"/>
          <p:cNvSpPr>
            <a:spLocks noChangeShapeType="1"/>
          </p:cNvSpPr>
          <p:nvPr/>
        </p:nvSpPr>
        <p:spPr bwMode="auto">
          <a:xfrm>
            <a:off x="0" y="1219200"/>
            <a:ext cx="9144000" cy="0"/>
          </a:xfrm>
          <a:prstGeom prst="line">
            <a:avLst/>
          </a:prstGeom>
          <a:noFill/>
          <a:ln w="25400">
            <a:solidFill>
              <a:srgbClr val="FF6600"/>
            </a:solidFill>
            <a:round/>
            <a:headEnd/>
            <a:tailEnd/>
          </a:ln>
          <a:effectLst/>
        </p:spPr>
        <p:txBody>
          <a:bodyPr/>
          <a:lstStyle/>
          <a:p>
            <a:pPr>
              <a:defRPr/>
            </a:pPr>
            <a:endParaRPr lang="en-US">
              <a:ea typeface="+mn-ea"/>
            </a:endParaRPr>
          </a:p>
        </p:txBody>
      </p:sp>
      <p:pic>
        <p:nvPicPr>
          <p:cNvPr id="6" name="Picture 20" descr="cuseal"/>
          <p:cNvPicPr>
            <a:picLocks noChangeAspect="1" noChangeArrowheads="1"/>
          </p:cNvPicPr>
          <p:nvPr/>
        </p:nvPicPr>
        <p:blipFill>
          <a:blip r:embed="rId2" cstate="print"/>
          <a:srcRect/>
          <a:stretch>
            <a:fillRect/>
          </a:stretch>
        </p:blipFill>
        <p:spPr bwMode="auto">
          <a:xfrm>
            <a:off x="228600" y="152400"/>
            <a:ext cx="914400" cy="920750"/>
          </a:xfrm>
          <a:prstGeom prst="rect">
            <a:avLst/>
          </a:prstGeom>
          <a:noFill/>
          <a:ln w="9525">
            <a:noFill/>
            <a:miter lim="800000"/>
            <a:headEnd/>
            <a:tailEnd/>
          </a:ln>
        </p:spPr>
      </p:pic>
      <p:sp useBgFill="1">
        <p:nvSpPr>
          <p:cNvPr id="2" name="Title 1"/>
          <p:cNvSpPr>
            <a:spLocks noGrp="1"/>
          </p:cNvSpPr>
          <p:nvPr>
            <p:ph type="title"/>
          </p:nvPr>
        </p:nvSpPr>
        <p:spPr>
          <a:xfrm>
            <a:off x="1295400" y="76200"/>
            <a:ext cx="7696200" cy="1066800"/>
          </a:xfrm>
        </p:spPr>
        <p:txBody>
          <a:bodyPr wrap="none"/>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CB1DB32-DC8A-4505-8970-9F3DE5B9E747}" type="datetimeFigureOut">
              <a:rPr lang="en-US" smtClean="0"/>
              <a:pPr/>
              <a:t>1/29/2011</a:t>
            </a:fld>
            <a:endParaRPr lang="en-US"/>
          </a:p>
        </p:txBody>
      </p:sp>
      <p:sp>
        <p:nvSpPr>
          <p:cNvPr id="8" name="Footer Placeholder 4"/>
          <p:cNvSpPr>
            <a:spLocks noGrp="1"/>
          </p:cNvSpPr>
          <p:nvPr>
            <p:ph type="ftr" sz="quarter" idx="11"/>
          </p:nvPr>
        </p:nvSpPr>
        <p:spPr/>
        <p:txBody>
          <a:bodyPr/>
          <a:lstStyle>
            <a:lvl1pPr algn="ctr" eaLnBrk="0" hangingPunct="0">
              <a:defRPr sz="1200">
                <a:solidFill>
                  <a:srgbClr val="898989"/>
                </a:solidFill>
              </a:defRPr>
            </a:lvl1pPr>
          </a:lstStyle>
          <a:p>
            <a:endParaRPr lang="en-US"/>
          </a:p>
        </p:txBody>
      </p:sp>
      <p:sp>
        <p:nvSpPr>
          <p:cNvPr id="9" name="Slide Number Placeholder 5"/>
          <p:cNvSpPr>
            <a:spLocks noGrp="1"/>
          </p:cNvSpPr>
          <p:nvPr>
            <p:ph type="sldNum" sz="quarter" idx="12"/>
          </p:nvPr>
        </p:nvSpPr>
        <p:spPr/>
        <p:txBody>
          <a:bodyPr/>
          <a:lstStyle>
            <a:lvl1pPr eaLnBrk="0" hangingPunct="0">
              <a:defRPr/>
            </a:lvl1pPr>
          </a:lstStyle>
          <a:p>
            <a:fld id="{683C5A19-2681-4E87-AF67-B4E6E610FBEC}"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0" descr="cuseal"/>
          <p:cNvPicPr>
            <a:picLocks noChangeAspect="1" noChangeArrowheads="1"/>
          </p:cNvPicPr>
          <p:nvPr/>
        </p:nvPicPr>
        <p:blipFill>
          <a:blip r:embed="rId2" cstate="print"/>
          <a:srcRect/>
          <a:stretch>
            <a:fillRect/>
          </a:stretch>
        </p:blipFill>
        <p:spPr bwMode="auto">
          <a:xfrm>
            <a:off x="8229600" y="5937250"/>
            <a:ext cx="914400" cy="920750"/>
          </a:xfrm>
          <a:prstGeom prst="rect">
            <a:avLst/>
          </a:prstGeom>
          <a:noFill/>
          <a:ln w="9525">
            <a:noFill/>
            <a:miter lim="800000"/>
            <a:headEnd/>
            <a:tailEnd/>
          </a:ln>
        </p:spPr>
      </p:pic>
      <p:sp useBgFill="1">
        <p:nvSpPr>
          <p:cNvPr id="5" name="Title 1"/>
          <p:cNvSpPr txBox="1">
            <a:spLocks/>
          </p:cNvSpPr>
          <p:nvPr/>
        </p:nvSpPr>
        <p:spPr bwMode="auto">
          <a:xfrm>
            <a:off x="457200" y="274638"/>
            <a:ext cx="8229600" cy="1143000"/>
          </a:xfrm>
          <a:prstGeom prst="rect">
            <a:avLst/>
          </a:prstGeom>
          <a:ln w="9525">
            <a:noFill/>
            <a:miter lim="800000"/>
            <a:headEnd/>
            <a:tailEnd/>
          </a:ln>
        </p:spPr>
        <p:txBody>
          <a:bodyPr wrap="none" anchor="ctr"/>
          <a:lstStyle/>
          <a:p>
            <a:pPr algn="ctr" eaLnBrk="1" hangingPunct="1">
              <a:defRPr/>
            </a:pPr>
            <a:r>
              <a:rPr lang="en-US" sz="4400">
                <a:latin typeface="Calibri" charset="0"/>
                <a:ea typeface="ＭＳ Ｐゴシック" charset="-128"/>
              </a:rPr>
              <a:t>Click to edit Master title style</a:t>
            </a:r>
          </a:p>
        </p:txBody>
      </p:sp>
      <p:sp>
        <p:nvSpPr>
          <p:cNvPr id="6" name="Rectangle 5"/>
          <p:cNvSpPr/>
          <p:nvPr/>
        </p:nvSpPr>
        <p:spPr>
          <a:xfrm>
            <a:off x="0" y="0"/>
            <a:ext cx="9144000" cy="1447800"/>
          </a:xfrm>
          <a:prstGeom prst="rect">
            <a:avLst/>
          </a:prstGeom>
          <a:solidFill>
            <a:srgbClr val="33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7" name="Line 7"/>
          <p:cNvSpPr>
            <a:spLocks noChangeShapeType="1"/>
          </p:cNvSpPr>
          <p:nvPr/>
        </p:nvSpPr>
        <p:spPr bwMode="auto">
          <a:xfrm>
            <a:off x="0" y="1447800"/>
            <a:ext cx="9144000" cy="0"/>
          </a:xfrm>
          <a:prstGeom prst="line">
            <a:avLst/>
          </a:prstGeom>
          <a:noFill/>
          <a:ln w="25400">
            <a:solidFill>
              <a:srgbClr val="FF6600"/>
            </a:solidFill>
            <a:round/>
            <a:headEnd/>
            <a:tailEnd/>
          </a:ln>
          <a:effectLst/>
        </p:spPr>
        <p:txBody>
          <a:bodyPr/>
          <a:lstStyle/>
          <a:p>
            <a:pPr>
              <a:defRPr/>
            </a:pPr>
            <a:endParaRPr lang="en-US">
              <a:ea typeface="+mn-ea"/>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7CB1DB32-DC8A-4505-8970-9F3DE5B9E747}" type="datetimeFigureOut">
              <a:rPr lang="en-US" smtClean="0"/>
              <a:pPr/>
              <a:t>1/29/2011</a:t>
            </a:fld>
            <a:endParaRPr lang="en-US"/>
          </a:p>
        </p:txBody>
      </p:sp>
      <p:sp>
        <p:nvSpPr>
          <p:cNvPr id="9" name="Footer Placeholder 4"/>
          <p:cNvSpPr>
            <a:spLocks noGrp="1"/>
          </p:cNvSpPr>
          <p:nvPr>
            <p:ph type="ftr" sz="quarter" idx="11"/>
          </p:nvPr>
        </p:nvSpPr>
        <p:spPr/>
        <p:txBody>
          <a:bodyPr/>
          <a:lstStyle>
            <a:lvl1pPr algn="ctr" eaLnBrk="0" hangingPunct="0">
              <a:defRPr sz="1200"/>
            </a:lvl1pPr>
          </a:lstStyle>
          <a:p>
            <a:endParaRPr lang="en-US"/>
          </a:p>
        </p:txBody>
      </p:sp>
      <p:sp>
        <p:nvSpPr>
          <p:cNvPr id="10" name="Slide Number Placeholder 5"/>
          <p:cNvSpPr>
            <a:spLocks noGrp="1"/>
          </p:cNvSpPr>
          <p:nvPr>
            <p:ph type="sldNum" sz="quarter" idx="12"/>
          </p:nvPr>
        </p:nvSpPr>
        <p:spPr/>
        <p:txBody>
          <a:bodyPr/>
          <a:lstStyle>
            <a:lvl1pPr eaLnBrk="0" hangingPunct="0">
              <a:defRPr/>
            </a:lvl1pPr>
          </a:lstStyle>
          <a:p>
            <a:fld id="{683C5A19-2681-4E87-AF67-B4E6E610FBEC}"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0" descr="cuseal"/>
          <p:cNvPicPr>
            <a:picLocks noChangeAspect="1" noChangeArrowheads="1"/>
          </p:cNvPicPr>
          <p:nvPr/>
        </p:nvPicPr>
        <p:blipFill>
          <a:blip r:embed="rId2" cstate="print"/>
          <a:srcRect/>
          <a:stretch>
            <a:fillRect/>
          </a:stretch>
        </p:blipFill>
        <p:spPr bwMode="auto">
          <a:xfrm>
            <a:off x="8229600" y="5937250"/>
            <a:ext cx="914400" cy="920750"/>
          </a:xfrm>
          <a:prstGeom prst="rect">
            <a:avLst/>
          </a:prstGeom>
          <a:noFill/>
          <a:ln w="9525">
            <a:noFill/>
            <a:miter lim="800000"/>
            <a:headEnd/>
            <a:tailEnd/>
          </a:ln>
        </p:spPr>
      </p:pic>
      <p:sp useBgFill="1">
        <p:nvSpPr>
          <p:cNvPr id="6" name="Title 1"/>
          <p:cNvSpPr txBox="1">
            <a:spLocks/>
          </p:cNvSpPr>
          <p:nvPr/>
        </p:nvSpPr>
        <p:spPr bwMode="auto">
          <a:xfrm>
            <a:off x="457200" y="274638"/>
            <a:ext cx="8229600" cy="1143000"/>
          </a:xfrm>
          <a:prstGeom prst="rect">
            <a:avLst/>
          </a:prstGeom>
          <a:ln w="9525">
            <a:noFill/>
            <a:miter lim="800000"/>
            <a:headEnd/>
            <a:tailEnd/>
          </a:ln>
        </p:spPr>
        <p:txBody>
          <a:bodyPr wrap="none" anchor="ctr"/>
          <a:lstStyle/>
          <a:p>
            <a:pPr algn="ctr" eaLnBrk="1" hangingPunct="1">
              <a:defRPr/>
            </a:pPr>
            <a:r>
              <a:rPr lang="en-US" sz="4400">
                <a:latin typeface="Calibri" charset="0"/>
                <a:ea typeface="ＭＳ Ｐゴシック" charset="-128"/>
              </a:rPr>
              <a:t>Click to edit Master title style</a:t>
            </a:r>
          </a:p>
        </p:txBody>
      </p:sp>
      <p:sp>
        <p:nvSpPr>
          <p:cNvPr id="7" name="Rectangle 6"/>
          <p:cNvSpPr/>
          <p:nvPr/>
        </p:nvSpPr>
        <p:spPr>
          <a:xfrm>
            <a:off x="0" y="0"/>
            <a:ext cx="9144000" cy="1447800"/>
          </a:xfrm>
          <a:prstGeom prst="rect">
            <a:avLst/>
          </a:prstGeom>
          <a:solidFill>
            <a:srgbClr val="33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8" name="Line 7"/>
          <p:cNvSpPr>
            <a:spLocks noChangeShapeType="1"/>
          </p:cNvSpPr>
          <p:nvPr/>
        </p:nvSpPr>
        <p:spPr bwMode="auto">
          <a:xfrm>
            <a:off x="0" y="1447800"/>
            <a:ext cx="9144000" cy="0"/>
          </a:xfrm>
          <a:prstGeom prst="line">
            <a:avLst/>
          </a:prstGeom>
          <a:noFill/>
          <a:ln w="25400">
            <a:solidFill>
              <a:srgbClr val="FF6600"/>
            </a:solidFill>
            <a:round/>
            <a:headEnd/>
            <a:tailEnd/>
          </a:ln>
          <a:effectLst/>
        </p:spPr>
        <p:txBody>
          <a:bodyPr/>
          <a:lstStyle/>
          <a:p>
            <a:pPr>
              <a:defRPr/>
            </a:pPr>
            <a:endParaRPr lang="en-US">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fld id="{7CB1DB32-DC8A-4505-8970-9F3DE5B9E747}" type="datetimeFigureOut">
              <a:rPr lang="en-US" smtClean="0"/>
              <a:pPr/>
              <a:t>1/29/2011</a:t>
            </a:fld>
            <a:endParaRPr lang="en-US"/>
          </a:p>
        </p:txBody>
      </p:sp>
      <p:sp>
        <p:nvSpPr>
          <p:cNvPr id="10" name="Footer Placeholder 5"/>
          <p:cNvSpPr>
            <a:spLocks noGrp="1"/>
          </p:cNvSpPr>
          <p:nvPr>
            <p:ph type="ftr" sz="quarter" idx="11"/>
          </p:nvPr>
        </p:nvSpPr>
        <p:spPr/>
        <p:txBody>
          <a:bodyPr/>
          <a:lstStyle>
            <a:lvl1pPr algn="ctr" eaLnBrk="0" hangingPunct="0">
              <a:defRPr sz="1200">
                <a:solidFill>
                  <a:srgbClr val="898989"/>
                </a:solidFill>
              </a:defRPr>
            </a:lvl1pPr>
          </a:lstStyle>
          <a:p>
            <a:endParaRPr lang="en-US"/>
          </a:p>
        </p:txBody>
      </p:sp>
      <p:sp>
        <p:nvSpPr>
          <p:cNvPr id="11" name="Slide Number Placeholder 6"/>
          <p:cNvSpPr>
            <a:spLocks noGrp="1"/>
          </p:cNvSpPr>
          <p:nvPr>
            <p:ph type="sldNum" sz="quarter" idx="12"/>
          </p:nvPr>
        </p:nvSpPr>
        <p:spPr/>
        <p:txBody>
          <a:bodyPr/>
          <a:lstStyle>
            <a:lvl1pPr eaLnBrk="0" hangingPunct="0">
              <a:defRPr/>
            </a:lvl1pPr>
          </a:lstStyle>
          <a:p>
            <a:fld id="{683C5A19-2681-4E87-AF67-B4E6E610FBE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0" descr="cuseal"/>
          <p:cNvPicPr>
            <a:picLocks noChangeAspect="1" noChangeArrowheads="1"/>
          </p:cNvPicPr>
          <p:nvPr/>
        </p:nvPicPr>
        <p:blipFill>
          <a:blip r:embed="rId2" cstate="print"/>
          <a:srcRect/>
          <a:stretch>
            <a:fillRect/>
          </a:stretch>
        </p:blipFill>
        <p:spPr bwMode="auto">
          <a:xfrm>
            <a:off x="8229600" y="5937250"/>
            <a:ext cx="914400" cy="920750"/>
          </a:xfrm>
          <a:prstGeom prst="rect">
            <a:avLst/>
          </a:prstGeom>
          <a:noFill/>
          <a:ln w="9525">
            <a:noFill/>
            <a:miter lim="800000"/>
            <a:headEnd/>
            <a:tailEnd/>
          </a:ln>
        </p:spPr>
      </p:pic>
      <p:sp useBgFill="1">
        <p:nvSpPr>
          <p:cNvPr id="8" name="Title 1"/>
          <p:cNvSpPr txBox="1">
            <a:spLocks/>
          </p:cNvSpPr>
          <p:nvPr/>
        </p:nvSpPr>
        <p:spPr bwMode="auto">
          <a:xfrm>
            <a:off x="457200" y="274638"/>
            <a:ext cx="8229600" cy="1143000"/>
          </a:xfrm>
          <a:prstGeom prst="rect">
            <a:avLst/>
          </a:prstGeom>
          <a:ln w="9525">
            <a:noFill/>
            <a:miter lim="800000"/>
            <a:headEnd/>
            <a:tailEnd/>
          </a:ln>
        </p:spPr>
        <p:txBody>
          <a:bodyPr wrap="none" anchor="ctr"/>
          <a:lstStyle/>
          <a:p>
            <a:pPr algn="ctr" eaLnBrk="1" hangingPunct="1">
              <a:defRPr/>
            </a:pPr>
            <a:r>
              <a:rPr lang="en-US" sz="4400">
                <a:latin typeface="Calibri" charset="0"/>
                <a:ea typeface="ＭＳ Ｐゴシック" charset="-128"/>
              </a:rPr>
              <a:t>Click to edit Master title style</a:t>
            </a:r>
          </a:p>
        </p:txBody>
      </p:sp>
      <p:sp>
        <p:nvSpPr>
          <p:cNvPr id="9" name="Rectangle 8"/>
          <p:cNvSpPr/>
          <p:nvPr/>
        </p:nvSpPr>
        <p:spPr>
          <a:xfrm>
            <a:off x="0" y="0"/>
            <a:ext cx="9144000" cy="1447800"/>
          </a:xfrm>
          <a:prstGeom prst="rect">
            <a:avLst/>
          </a:prstGeom>
          <a:solidFill>
            <a:srgbClr val="33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0" name="Line 7"/>
          <p:cNvSpPr>
            <a:spLocks noChangeShapeType="1"/>
          </p:cNvSpPr>
          <p:nvPr/>
        </p:nvSpPr>
        <p:spPr bwMode="auto">
          <a:xfrm>
            <a:off x="0" y="1447800"/>
            <a:ext cx="9144000" cy="0"/>
          </a:xfrm>
          <a:prstGeom prst="line">
            <a:avLst/>
          </a:prstGeom>
          <a:noFill/>
          <a:ln w="25400">
            <a:solidFill>
              <a:srgbClr val="FF6600"/>
            </a:solidFill>
            <a:round/>
            <a:headEnd/>
            <a:tailEnd/>
          </a:ln>
          <a:effectLst/>
        </p:spPr>
        <p:txBody>
          <a:bodyPr/>
          <a:lstStyle/>
          <a:p>
            <a:pPr>
              <a:defRPr/>
            </a:pPr>
            <a:endParaRPr lang="en-US">
              <a:ea typeface="+mn-ea"/>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fld id="{7CB1DB32-DC8A-4505-8970-9F3DE5B9E747}" type="datetimeFigureOut">
              <a:rPr lang="en-US" smtClean="0"/>
              <a:pPr/>
              <a:t>1/29/2011</a:t>
            </a:fld>
            <a:endParaRPr lang="en-US"/>
          </a:p>
        </p:txBody>
      </p:sp>
      <p:sp>
        <p:nvSpPr>
          <p:cNvPr id="12" name="Footer Placeholder 7"/>
          <p:cNvSpPr>
            <a:spLocks noGrp="1"/>
          </p:cNvSpPr>
          <p:nvPr>
            <p:ph type="ftr" sz="quarter" idx="11"/>
          </p:nvPr>
        </p:nvSpPr>
        <p:spPr/>
        <p:txBody>
          <a:bodyPr/>
          <a:lstStyle>
            <a:lvl1pPr algn="ctr" eaLnBrk="0" hangingPunct="0">
              <a:defRPr sz="1200">
                <a:solidFill>
                  <a:srgbClr val="898989"/>
                </a:solidFill>
              </a:defRPr>
            </a:lvl1pPr>
          </a:lstStyle>
          <a:p>
            <a:endParaRPr lang="en-US"/>
          </a:p>
        </p:txBody>
      </p:sp>
      <p:sp>
        <p:nvSpPr>
          <p:cNvPr id="13" name="Slide Number Placeholder 8"/>
          <p:cNvSpPr>
            <a:spLocks noGrp="1"/>
          </p:cNvSpPr>
          <p:nvPr>
            <p:ph type="sldNum" sz="quarter" idx="12"/>
          </p:nvPr>
        </p:nvSpPr>
        <p:spPr/>
        <p:txBody>
          <a:bodyPr/>
          <a:lstStyle>
            <a:lvl1pPr eaLnBrk="0" hangingPunct="0">
              <a:defRPr/>
            </a:lvl1pPr>
          </a:lstStyle>
          <a:p>
            <a:fld id="{683C5A19-2681-4E87-AF67-B4E6E610FBE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0" descr="cuseal"/>
          <p:cNvPicPr>
            <a:picLocks noChangeAspect="1" noChangeArrowheads="1"/>
          </p:cNvPicPr>
          <p:nvPr/>
        </p:nvPicPr>
        <p:blipFill>
          <a:blip r:embed="rId2" cstate="print"/>
          <a:srcRect/>
          <a:stretch>
            <a:fillRect/>
          </a:stretch>
        </p:blipFill>
        <p:spPr bwMode="auto">
          <a:xfrm>
            <a:off x="8229600" y="5937250"/>
            <a:ext cx="914400" cy="920750"/>
          </a:xfrm>
          <a:prstGeom prst="rect">
            <a:avLst/>
          </a:prstGeom>
          <a:noFill/>
          <a:ln w="9525">
            <a:noFill/>
            <a:miter lim="800000"/>
            <a:headEnd/>
            <a:tailEnd/>
          </a:ln>
        </p:spPr>
      </p:pic>
      <p:sp useBgFill="1">
        <p:nvSpPr>
          <p:cNvPr id="4" name="Title 1"/>
          <p:cNvSpPr txBox="1">
            <a:spLocks/>
          </p:cNvSpPr>
          <p:nvPr/>
        </p:nvSpPr>
        <p:spPr bwMode="auto">
          <a:xfrm>
            <a:off x="457200" y="274638"/>
            <a:ext cx="8229600" cy="1143000"/>
          </a:xfrm>
          <a:prstGeom prst="rect">
            <a:avLst/>
          </a:prstGeom>
          <a:ln w="9525">
            <a:noFill/>
            <a:miter lim="800000"/>
            <a:headEnd/>
            <a:tailEnd/>
          </a:ln>
        </p:spPr>
        <p:txBody>
          <a:bodyPr wrap="none" anchor="ctr"/>
          <a:lstStyle/>
          <a:p>
            <a:pPr algn="ctr" eaLnBrk="1" hangingPunct="1">
              <a:defRPr/>
            </a:pPr>
            <a:r>
              <a:rPr lang="en-US" sz="4400">
                <a:latin typeface="Calibri" charset="0"/>
                <a:ea typeface="ＭＳ Ｐゴシック" charset="-128"/>
              </a:rPr>
              <a:t>Click to edit Master title style</a:t>
            </a:r>
          </a:p>
        </p:txBody>
      </p:sp>
      <p:sp>
        <p:nvSpPr>
          <p:cNvPr id="5" name="Rectangle 4"/>
          <p:cNvSpPr/>
          <p:nvPr/>
        </p:nvSpPr>
        <p:spPr>
          <a:xfrm>
            <a:off x="0" y="0"/>
            <a:ext cx="9144000" cy="1447800"/>
          </a:xfrm>
          <a:prstGeom prst="rect">
            <a:avLst/>
          </a:prstGeom>
          <a:solidFill>
            <a:srgbClr val="33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6" name="Line 7"/>
          <p:cNvSpPr>
            <a:spLocks noChangeShapeType="1"/>
          </p:cNvSpPr>
          <p:nvPr/>
        </p:nvSpPr>
        <p:spPr bwMode="auto">
          <a:xfrm>
            <a:off x="0" y="1447800"/>
            <a:ext cx="9144000" cy="0"/>
          </a:xfrm>
          <a:prstGeom prst="line">
            <a:avLst/>
          </a:prstGeom>
          <a:noFill/>
          <a:ln w="25400">
            <a:solidFill>
              <a:srgbClr val="FF6600"/>
            </a:solidFill>
            <a:round/>
            <a:headEnd/>
            <a:tailEnd/>
          </a:ln>
          <a:effectLst/>
        </p:spPr>
        <p:txBody>
          <a:bodyPr/>
          <a:lstStyle/>
          <a:p>
            <a:pPr>
              <a:defRPr/>
            </a:pPr>
            <a:endParaRPr lang="en-US">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fld id="{7CB1DB32-DC8A-4505-8970-9F3DE5B9E747}" type="datetimeFigureOut">
              <a:rPr lang="en-US" smtClean="0"/>
              <a:pPr/>
              <a:t>1/29/2011</a:t>
            </a:fld>
            <a:endParaRPr lang="en-US"/>
          </a:p>
        </p:txBody>
      </p:sp>
      <p:sp>
        <p:nvSpPr>
          <p:cNvPr id="8" name="Footer Placeholder 3"/>
          <p:cNvSpPr>
            <a:spLocks noGrp="1"/>
          </p:cNvSpPr>
          <p:nvPr>
            <p:ph type="ftr" sz="quarter" idx="11"/>
          </p:nvPr>
        </p:nvSpPr>
        <p:spPr/>
        <p:txBody>
          <a:bodyPr/>
          <a:lstStyle>
            <a:lvl1pPr algn="ctr" eaLnBrk="0" hangingPunct="0">
              <a:defRPr sz="1200">
                <a:solidFill>
                  <a:srgbClr val="898989"/>
                </a:solidFill>
              </a:defRPr>
            </a:lvl1pPr>
          </a:lstStyle>
          <a:p>
            <a:endParaRPr lang="en-US"/>
          </a:p>
        </p:txBody>
      </p:sp>
      <p:sp>
        <p:nvSpPr>
          <p:cNvPr id="9" name="Slide Number Placeholder 4"/>
          <p:cNvSpPr>
            <a:spLocks noGrp="1"/>
          </p:cNvSpPr>
          <p:nvPr>
            <p:ph type="sldNum" sz="quarter" idx="12"/>
          </p:nvPr>
        </p:nvSpPr>
        <p:spPr/>
        <p:txBody>
          <a:bodyPr/>
          <a:lstStyle>
            <a:lvl1pPr eaLnBrk="0" hangingPunct="0">
              <a:defRPr/>
            </a:lvl1pPr>
          </a:lstStyle>
          <a:p>
            <a:fld id="{683C5A19-2681-4E87-AF67-B4E6E610FBEC}"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20" descr="cuseal"/>
          <p:cNvPicPr>
            <a:picLocks noChangeAspect="1" noChangeArrowheads="1"/>
          </p:cNvPicPr>
          <p:nvPr/>
        </p:nvPicPr>
        <p:blipFill>
          <a:blip r:embed="rId2" cstate="print"/>
          <a:srcRect/>
          <a:stretch>
            <a:fillRect/>
          </a:stretch>
        </p:blipFill>
        <p:spPr bwMode="auto">
          <a:xfrm>
            <a:off x="8229600" y="5937250"/>
            <a:ext cx="914400" cy="920750"/>
          </a:xfrm>
          <a:prstGeom prst="rect">
            <a:avLst/>
          </a:prstGeom>
          <a:noFill/>
          <a:ln w="9525">
            <a:noFill/>
            <a:miter lim="800000"/>
            <a:headEnd/>
            <a:tailEnd/>
          </a:ln>
        </p:spPr>
      </p:pic>
      <p:sp>
        <p:nvSpPr>
          <p:cNvPr id="4" name="Rectangle 3"/>
          <p:cNvSpPr/>
          <p:nvPr/>
        </p:nvSpPr>
        <p:spPr>
          <a:xfrm>
            <a:off x="0" y="0"/>
            <a:ext cx="9144000" cy="1447800"/>
          </a:xfrm>
          <a:prstGeom prst="rect">
            <a:avLst/>
          </a:prstGeom>
          <a:solidFill>
            <a:srgbClr val="33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5" name="Line 7"/>
          <p:cNvSpPr>
            <a:spLocks noChangeShapeType="1"/>
          </p:cNvSpPr>
          <p:nvPr/>
        </p:nvSpPr>
        <p:spPr bwMode="auto">
          <a:xfrm>
            <a:off x="0" y="1447800"/>
            <a:ext cx="9144000" cy="0"/>
          </a:xfrm>
          <a:prstGeom prst="line">
            <a:avLst/>
          </a:prstGeom>
          <a:noFill/>
          <a:ln w="25400">
            <a:solidFill>
              <a:srgbClr val="FF6600"/>
            </a:solidFill>
            <a:round/>
            <a:headEnd/>
            <a:tailEnd/>
          </a:ln>
          <a:effectLst/>
        </p:spPr>
        <p:txBody>
          <a:bodyPr/>
          <a:lstStyle/>
          <a:p>
            <a:pPr>
              <a:defRPr/>
            </a:pPr>
            <a:endParaRPr lang="en-US">
              <a:ea typeface="+mn-ea"/>
            </a:endParaRPr>
          </a:p>
        </p:txBody>
      </p:sp>
      <p:sp useBgFill="1">
        <p:nvSpPr>
          <p:cNvPr id="6" name="Title 1"/>
          <p:cNvSpPr>
            <a:spLocks noGrp="1"/>
          </p:cNvSpPr>
          <p:nvPr>
            <p:ph type="title"/>
          </p:nvPr>
        </p:nvSpPr>
        <p:spPr>
          <a:xfrm>
            <a:off x="457200" y="274638"/>
            <a:ext cx="8229600" cy="1143000"/>
          </a:xfrm>
        </p:spPr>
        <p:txBody>
          <a:bodyPr wrap="none"/>
          <a:lstStyle/>
          <a:p>
            <a:r>
              <a:rPr lang="en-US" smtClean="0"/>
              <a:t>Click to edit Master title style</a:t>
            </a:r>
            <a:endParaRPr lang="en-US" dirty="0"/>
          </a:p>
        </p:txBody>
      </p:sp>
      <p:sp>
        <p:nvSpPr>
          <p:cNvPr id="7" name="Date Placeholder 1"/>
          <p:cNvSpPr>
            <a:spLocks noGrp="1"/>
          </p:cNvSpPr>
          <p:nvPr>
            <p:ph type="dt" sz="half" idx="10"/>
          </p:nvPr>
        </p:nvSpPr>
        <p:spPr/>
        <p:txBody>
          <a:bodyPr/>
          <a:lstStyle>
            <a:lvl1pPr>
              <a:defRPr/>
            </a:lvl1pPr>
          </a:lstStyle>
          <a:p>
            <a:fld id="{7CB1DB32-DC8A-4505-8970-9F3DE5B9E747}" type="datetimeFigureOut">
              <a:rPr lang="en-US" smtClean="0"/>
              <a:pPr/>
              <a:t>1/29/2011</a:t>
            </a:fld>
            <a:endParaRPr lang="en-US"/>
          </a:p>
        </p:txBody>
      </p:sp>
      <p:sp>
        <p:nvSpPr>
          <p:cNvPr id="8" name="Footer Placeholder 2"/>
          <p:cNvSpPr>
            <a:spLocks noGrp="1"/>
          </p:cNvSpPr>
          <p:nvPr>
            <p:ph type="ftr" sz="quarter" idx="11"/>
          </p:nvPr>
        </p:nvSpPr>
        <p:spPr/>
        <p:txBody>
          <a:bodyPr/>
          <a:lstStyle>
            <a:lvl1pPr algn="ctr" eaLnBrk="0" hangingPunct="0">
              <a:defRPr sz="1200"/>
            </a:lvl1pPr>
          </a:lstStyle>
          <a:p>
            <a:endParaRPr lang="en-US"/>
          </a:p>
        </p:txBody>
      </p:sp>
      <p:sp>
        <p:nvSpPr>
          <p:cNvPr id="9" name="Slide Number Placeholder 3"/>
          <p:cNvSpPr>
            <a:spLocks noGrp="1"/>
          </p:cNvSpPr>
          <p:nvPr>
            <p:ph type="sldNum" sz="quarter" idx="12"/>
          </p:nvPr>
        </p:nvSpPr>
        <p:spPr/>
        <p:txBody>
          <a:bodyPr/>
          <a:lstStyle>
            <a:lvl1pPr eaLnBrk="0" hangingPunct="0">
              <a:defRPr/>
            </a:lvl1pPr>
          </a:lstStyle>
          <a:p>
            <a:fld id="{683C5A19-2681-4E87-AF67-B4E6E610FBEC}"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0" descr="cuseal"/>
          <p:cNvPicPr>
            <a:picLocks noChangeAspect="1" noChangeArrowheads="1"/>
          </p:cNvPicPr>
          <p:nvPr/>
        </p:nvPicPr>
        <p:blipFill>
          <a:blip r:embed="rId2" cstate="print"/>
          <a:srcRect/>
          <a:stretch>
            <a:fillRect/>
          </a:stretch>
        </p:blipFill>
        <p:spPr bwMode="auto">
          <a:xfrm>
            <a:off x="8229600" y="5937250"/>
            <a:ext cx="914400" cy="920750"/>
          </a:xfrm>
          <a:prstGeom prst="rect">
            <a:avLst/>
          </a:prstGeom>
          <a:noFill/>
          <a:ln w="9525">
            <a:noFill/>
            <a:miter lim="800000"/>
            <a:headEnd/>
            <a:tailEnd/>
          </a:ln>
        </p:spPr>
      </p:pic>
      <p:sp useBgFill="1">
        <p:nvSpPr>
          <p:cNvPr id="6" name="Title 1"/>
          <p:cNvSpPr txBox="1">
            <a:spLocks/>
          </p:cNvSpPr>
          <p:nvPr/>
        </p:nvSpPr>
        <p:spPr bwMode="auto">
          <a:xfrm>
            <a:off x="457200" y="274638"/>
            <a:ext cx="8229600" cy="1143000"/>
          </a:xfrm>
          <a:prstGeom prst="rect">
            <a:avLst/>
          </a:prstGeom>
          <a:ln w="9525">
            <a:noFill/>
            <a:miter lim="800000"/>
            <a:headEnd/>
            <a:tailEnd/>
          </a:ln>
        </p:spPr>
        <p:txBody>
          <a:bodyPr wrap="none" anchor="ctr"/>
          <a:lstStyle/>
          <a:p>
            <a:pPr algn="ctr" eaLnBrk="1" hangingPunct="1">
              <a:defRPr/>
            </a:pPr>
            <a:r>
              <a:rPr lang="en-US" sz="4400">
                <a:latin typeface="Calibri" charset="0"/>
                <a:ea typeface="ＭＳ Ｐゴシック" charset="-128"/>
              </a:rPr>
              <a:t>Click to edit Master title style</a:t>
            </a:r>
          </a:p>
        </p:txBody>
      </p:sp>
      <p:sp>
        <p:nvSpPr>
          <p:cNvPr id="7" name="Rectangle 6"/>
          <p:cNvSpPr/>
          <p:nvPr/>
        </p:nvSpPr>
        <p:spPr>
          <a:xfrm>
            <a:off x="0" y="0"/>
            <a:ext cx="9144000" cy="1447800"/>
          </a:xfrm>
          <a:prstGeom prst="rect">
            <a:avLst/>
          </a:prstGeom>
          <a:solidFill>
            <a:srgbClr val="33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8" name="Line 7"/>
          <p:cNvSpPr>
            <a:spLocks noChangeShapeType="1"/>
          </p:cNvSpPr>
          <p:nvPr/>
        </p:nvSpPr>
        <p:spPr bwMode="auto">
          <a:xfrm>
            <a:off x="0" y="1447800"/>
            <a:ext cx="9144000" cy="0"/>
          </a:xfrm>
          <a:prstGeom prst="line">
            <a:avLst/>
          </a:prstGeom>
          <a:noFill/>
          <a:ln w="25400">
            <a:solidFill>
              <a:srgbClr val="FF6600"/>
            </a:solidFill>
            <a:round/>
            <a:headEnd/>
            <a:tailEnd/>
          </a:ln>
          <a:effectLst/>
        </p:spPr>
        <p:txBody>
          <a:bodyPr/>
          <a:lstStyle/>
          <a:p>
            <a:pPr>
              <a:defRPr/>
            </a:pPr>
            <a:endParaRPr lang="en-US">
              <a:ea typeface="+mn-ea"/>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7CB1DB32-DC8A-4505-8970-9F3DE5B9E747}" type="datetimeFigureOut">
              <a:rPr lang="en-US" smtClean="0"/>
              <a:pPr/>
              <a:t>1/29/2011</a:t>
            </a:fld>
            <a:endParaRPr lang="en-US"/>
          </a:p>
        </p:txBody>
      </p:sp>
      <p:sp>
        <p:nvSpPr>
          <p:cNvPr id="10" name="Footer Placeholder 5"/>
          <p:cNvSpPr>
            <a:spLocks noGrp="1"/>
          </p:cNvSpPr>
          <p:nvPr>
            <p:ph type="ftr" sz="quarter" idx="11"/>
          </p:nvPr>
        </p:nvSpPr>
        <p:spPr/>
        <p:txBody>
          <a:bodyPr/>
          <a:lstStyle>
            <a:lvl1pPr algn="ctr" eaLnBrk="0" hangingPunct="0">
              <a:defRPr sz="1200">
                <a:solidFill>
                  <a:srgbClr val="898989"/>
                </a:solidFill>
              </a:defRPr>
            </a:lvl1pPr>
          </a:lstStyle>
          <a:p>
            <a:endParaRPr lang="en-US"/>
          </a:p>
        </p:txBody>
      </p:sp>
      <p:sp>
        <p:nvSpPr>
          <p:cNvPr id="11" name="Slide Number Placeholder 6"/>
          <p:cNvSpPr>
            <a:spLocks noGrp="1"/>
          </p:cNvSpPr>
          <p:nvPr>
            <p:ph type="sldNum" sz="quarter" idx="12"/>
          </p:nvPr>
        </p:nvSpPr>
        <p:spPr/>
        <p:txBody>
          <a:bodyPr/>
          <a:lstStyle>
            <a:lvl1pPr eaLnBrk="0" hangingPunct="0">
              <a:defRPr/>
            </a:lvl1pPr>
          </a:lstStyle>
          <a:p>
            <a:fld id="{683C5A19-2681-4E87-AF67-B4E6E610FBEC}"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0" descr="cuseal"/>
          <p:cNvPicPr>
            <a:picLocks noChangeAspect="1" noChangeArrowheads="1"/>
          </p:cNvPicPr>
          <p:nvPr/>
        </p:nvPicPr>
        <p:blipFill>
          <a:blip r:embed="rId2" cstate="print"/>
          <a:srcRect/>
          <a:stretch>
            <a:fillRect/>
          </a:stretch>
        </p:blipFill>
        <p:spPr bwMode="auto">
          <a:xfrm>
            <a:off x="8229600" y="5937250"/>
            <a:ext cx="914400" cy="920750"/>
          </a:xfrm>
          <a:prstGeom prst="rect">
            <a:avLst/>
          </a:prstGeom>
          <a:noFill/>
          <a:ln w="9525">
            <a:noFill/>
            <a:miter lim="800000"/>
            <a:headEnd/>
            <a:tailEnd/>
          </a:ln>
        </p:spPr>
      </p:pic>
      <p:sp useBgFill="1">
        <p:nvSpPr>
          <p:cNvPr id="6" name="Title 1"/>
          <p:cNvSpPr txBox="1">
            <a:spLocks/>
          </p:cNvSpPr>
          <p:nvPr/>
        </p:nvSpPr>
        <p:spPr bwMode="auto">
          <a:xfrm>
            <a:off x="457200" y="274638"/>
            <a:ext cx="8229600" cy="1143000"/>
          </a:xfrm>
          <a:prstGeom prst="rect">
            <a:avLst/>
          </a:prstGeom>
          <a:ln w="9525">
            <a:noFill/>
            <a:miter lim="800000"/>
            <a:headEnd/>
            <a:tailEnd/>
          </a:ln>
        </p:spPr>
        <p:txBody>
          <a:bodyPr wrap="none" anchor="ctr"/>
          <a:lstStyle/>
          <a:p>
            <a:pPr algn="ctr" eaLnBrk="1" hangingPunct="1">
              <a:defRPr/>
            </a:pPr>
            <a:r>
              <a:rPr lang="en-US" sz="4400">
                <a:latin typeface="Calibri" charset="0"/>
                <a:ea typeface="ＭＳ Ｐゴシック" charset="-128"/>
              </a:rPr>
              <a:t>Click to edit Master title style</a:t>
            </a:r>
          </a:p>
        </p:txBody>
      </p:sp>
      <p:sp>
        <p:nvSpPr>
          <p:cNvPr id="7" name="Rectangle 6"/>
          <p:cNvSpPr/>
          <p:nvPr/>
        </p:nvSpPr>
        <p:spPr>
          <a:xfrm>
            <a:off x="0" y="0"/>
            <a:ext cx="9144000" cy="1447800"/>
          </a:xfrm>
          <a:prstGeom prst="rect">
            <a:avLst/>
          </a:prstGeom>
          <a:solidFill>
            <a:srgbClr val="33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8" name="Line 7"/>
          <p:cNvSpPr>
            <a:spLocks noChangeShapeType="1"/>
          </p:cNvSpPr>
          <p:nvPr/>
        </p:nvSpPr>
        <p:spPr bwMode="auto">
          <a:xfrm>
            <a:off x="0" y="1447800"/>
            <a:ext cx="9144000" cy="0"/>
          </a:xfrm>
          <a:prstGeom prst="line">
            <a:avLst/>
          </a:prstGeom>
          <a:noFill/>
          <a:ln w="25400">
            <a:solidFill>
              <a:srgbClr val="FF6600"/>
            </a:solidFill>
            <a:round/>
            <a:headEnd/>
            <a:tailEnd/>
          </a:ln>
          <a:effectLst/>
        </p:spPr>
        <p:txBody>
          <a:bodyPr/>
          <a:lstStyle/>
          <a:p>
            <a:pPr>
              <a:defRPr/>
            </a:pPr>
            <a:endParaRPr lang="en-US">
              <a:ea typeface="+mn-ea"/>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7CB1DB32-DC8A-4505-8970-9F3DE5B9E747}" type="datetimeFigureOut">
              <a:rPr lang="en-US" smtClean="0"/>
              <a:pPr/>
              <a:t>1/29/2011</a:t>
            </a:fld>
            <a:endParaRPr lang="en-US"/>
          </a:p>
        </p:txBody>
      </p:sp>
      <p:sp>
        <p:nvSpPr>
          <p:cNvPr id="10" name="Footer Placeholder 5"/>
          <p:cNvSpPr>
            <a:spLocks noGrp="1"/>
          </p:cNvSpPr>
          <p:nvPr>
            <p:ph type="ftr" sz="quarter" idx="11"/>
          </p:nvPr>
        </p:nvSpPr>
        <p:spPr/>
        <p:txBody>
          <a:bodyPr/>
          <a:lstStyle>
            <a:lvl1pPr algn="ctr" eaLnBrk="0" hangingPunct="0">
              <a:defRPr sz="1200">
                <a:solidFill>
                  <a:srgbClr val="898989"/>
                </a:solidFill>
              </a:defRPr>
            </a:lvl1pPr>
          </a:lstStyle>
          <a:p>
            <a:endParaRPr lang="en-US"/>
          </a:p>
        </p:txBody>
      </p:sp>
      <p:sp>
        <p:nvSpPr>
          <p:cNvPr id="11" name="Slide Number Placeholder 6"/>
          <p:cNvSpPr>
            <a:spLocks noGrp="1"/>
          </p:cNvSpPr>
          <p:nvPr>
            <p:ph type="sldNum" sz="quarter" idx="12"/>
          </p:nvPr>
        </p:nvSpPr>
        <p:spPr/>
        <p:txBody>
          <a:bodyPr/>
          <a:lstStyle>
            <a:lvl1pPr eaLnBrk="0" hangingPunct="0">
              <a:defRPr/>
            </a:lvl1pPr>
          </a:lstStyle>
          <a:p>
            <a:fld id="{683C5A19-2681-4E87-AF67-B4E6E610FBEC}"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CB1DB32-DC8A-4505-8970-9F3DE5B9E747}" type="datetimeFigureOut">
              <a:rPr lang="en-US" smtClean="0"/>
              <a:pPr/>
              <a:t>1/29/2011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83C5A19-2681-4E87-AF67-B4E6E610FBEC}" type="slidenum">
              <a:rPr lang="en-US" smtClean="0"/>
              <a:pPr/>
              <a:t>‹#›</a:t>
            </a:fld>
            <a:endParaRPr lang="en-US"/>
          </a:p>
        </p:txBody>
      </p:sp>
      <p:pic>
        <p:nvPicPr>
          <p:cNvPr id="13319" name="Picture 21"/>
          <p:cNvPicPr>
            <a:picLocks noChangeAspect="1" noChangeArrowheads="1"/>
          </p:cNvPicPr>
          <p:nvPr/>
        </p:nvPicPr>
        <p:blipFill>
          <a:blip r:embed="rId13"/>
          <a:srcRect/>
          <a:stretch>
            <a:fillRect/>
          </a:stretch>
        </p:blipFill>
        <p:spPr bwMode="auto">
          <a:xfrm>
            <a:off x="4572000" y="3424238"/>
            <a:ext cx="0" cy="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plc.net/fame/hp.html" TargetMode="External"/><Relationship Id="rId13" Type="http://schemas.openxmlformats.org/officeDocument/2006/relationships/hyperlink" Target="http://splc.net/fame/nokia.html" TargetMode="External"/><Relationship Id="rId18" Type="http://schemas.openxmlformats.org/officeDocument/2006/relationships/hyperlink" Target="http://splc.net/fame/toshiba.html" TargetMode="External"/><Relationship Id="rId3" Type="http://schemas.openxmlformats.org/officeDocument/2006/relationships/hyperlink" Target="http://splc.net/fame/bosch.html" TargetMode="External"/><Relationship Id="rId7" Type="http://schemas.openxmlformats.org/officeDocument/2006/relationships/hyperlink" Target="http://splc.net/fame/gm.html" TargetMode="External"/><Relationship Id="rId12" Type="http://schemas.openxmlformats.org/officeDocument/2006/relationships/hyperlink" Target="http://splc.net/fame/marketmaker.html" TargetMode="External"/><Relationship Id="rId17" Type="http://schemas.openxmlformats.org/officeDocument/2006/relationships/hyperlink" Target="http://splc.net/fame/salion.html" TargetMode="External"/><Relationship Id="rId2" Type="http://schemas.openxmlformats.org/officeDocument/2006/relationships/hyperlink" Target="http://splc.net/fame/boeing.html" TargetMode="External"/><Relationship Id="rId16" Type="http://schemas.openxmlformats.org/officeDocument/2006/relationships/hyperlink" Target="http://splc.net/fame/philips-switching-system.html" TargetMode="External"/><Relationship Id="rId1" Type="http://schemas.openxmlformats.org/officeDocument/2006/relationships/slideLayout" Target="../slideLayouts/slideLayout4.xml"/><Relationship Id="rId6" Type="http://schemas.openxmlformats.org/officeDocument/2006/relationships/hyperlink" Target="http://splc.net/fame/ericsson.html" TargetMode="External"/><Relationship Id="rId11" Type="http://schemas.openxmlformats.org/officeDocument/2006/relationships/hyperlink" Target="http://splc.net/fame/lucent.html" TargetMode="External"/><Relationship Id="rId5" Type="http://schemas.openxmlformats.org/officeDocument/2006/relationships/hyperlink" Target="http://splc.net/fame/cummins.html" TargetMode="External"/><Relationship Id="rId15" Type="http://schemas.openxmlformats.org/officeDocument/2006/relationships/hyperlink" Target="http://splc.net/fame/philips-television.html" TargetMode="External"/><Relationship Id="rId10" Type="http://schemas.openxmlformats.org/officeDocument/2006/relationships/hyperlink" Target="http://splc.net/fame/lsilogic.html" TargetMode="External"/><Relationship Id="rId19" Type="http://schemas.openxmlformats.org/officeDocument/2006/relationships/hyperlink" Target="http://splc.net/fame/us-naval-research-lab.html" TargetMode="External"/><Relationship Id="rId4" Type="http://schemas.openxmlformats.org/officeDocument/2006/relationships/hyperlink" Target="http://splc.net/fame/celsiustech.html" TargetMode="External"/><Relationship Id="rId9" Type="http://schemas.openxmlformats.org/officeDocument/2006/relationships/hyperlink" Target="http://splc.net/fame/homeaway.html" TargetMode="External"/><Relationship Id="rId14" Type="http://schemas.openxmlformats.org/officeDocument/2006/relationships/hyperlink" Target="http://splc.net/fame/philips-medical-system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hulu.com/watch/153568/dilbert-animated-cartoons-new-product-lin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Product Lines</a:t>
            </a:r>
            <a:endParaRPr lang="en-US" dirty="0"/>
          </a:p>
        </p:txBody>
      </p:sp>
      <p:sp>
        <p:nvSpPr>
          <p:cNvPr id="3" name="Subtitle 2"/>
          <p:cNvSpPr>
            <a:spLocks noGrp="1"/>
          </p:cNvSpPr>
          <p:nvPr>
            <p:ph type="subTitle" idx="1"/>
          </p:nvPr>
        </p:nvSpPr>
        <p:spPr/>
        <p:txBody>
          <a:bodyPr/>
          <a:lstStyle/>
          <a:p>
            <a:r>
              <a:rPr lang="en-US" dirty="0" smtClean="0"/>
              <a:t>John D. McGregor</a:t>
            </a:r>
          </a:p>
          <a:p>
            <a:r>
              <a:rPr lang="en-US" dirty="0" smtClean="0"/>
              <a:t>Clemson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What’s different – separation of roles</a:t>
            </a:r>
            <a:endParaRPr lang="en-US" sz="4000" dirty="0"/>
          </a:p>
        </p:txBody>
      </p:sp>
      <p:sp>
        <p:nvSpPr>
          <p:cNvPr id="3" name="Content Placeholder 2"/>
          <p:cNvSpPr>
            <a:spLocks noGrp="1"/>
          </p:cNvSpPr>
          <p:nvPr>
            <p:ph idx="1"/>
          </p:nvPr>
        </p:nvSpPr>
        <p:spPr/>
        <p:txBody>
          <a:bodyPr/>
          <a:lstStyle/>
          <a:p>
            <a:r>
              <a:rPr lang="en-US" dirty="0" smtClean="0"/>
              <a:t>Creating assets to be reusable</a:t>
            </a:r>
          </a:p>
          <a:p>
            <a:pPr lvl="1"/>
            <a:r>
              <a:rPr lang="en-US" dirty="0" smtClean="0"/>
              <a:t>All artifacts have the potential to be reused</a:t>
            </a:r>
          </a:p>
          <a:p>
            <a:pPr lvl="1"/>
            <a:r>
              <a:rPr lang="en-US" dirty="0" smtClean="0"/>
              <a:t>But only within the scope of the product line</a:t>
            </a:r>
          </a:p>
          <a:p>
            <a:r>
              <a:rPr lang="en-US" dirty="0" smtClean="0"/>
              <a:t>Composing products</a:t>
            </a:r>
          </a:p>
          <a:p>
            <a:pPr lvl="1"/>
            <a:r>
              <a:rPr lang="en-US" dirty="0" smtClean="0"/>
              <a:t>There are still some unique aspects of every product</a:t>
            </a:r>
          </a:p>
          <a:p>
            <a:pPr lvl="1"/>
            <a:r>
              <a:rPr lang="en-US" dirty="0" smtClean="0"/>
              <a:t>But product building is faster and more constrained than core asset development or one-off product development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 operating product line organization</a:t>
            </a:r>
            <a:endParaRPr lang="en-US" sz="4000" dirty="0"/>
          </a:p>
        </p:txBody>
      </p:sp>
      <p:pic>
        <p:nvPicPr>
          <p:cNvPr id="6" name="Picture 5" descr="Barberpole_illusion_animated.gif"/>
          <p:cNvPicPr>
            <a:picLocks noChangeAspect="1"/>
          </p:cNvPicPr>
          <p:nvPr/>
        </p:nvPicPr>
        <p:blipFill>
          <a:blip r:embed="rId3" cstate="print"/>
          <a:stretch>
            <a:fillRect/>
          </a:stretch>
        </p:blipFill>
        <p:spPr>
          <a:xfrm>
            <a:off x="4191000" y="2819400"/>
            <a:ext cx="2438400" cy="1524000"/>
          </a:xfrm>
          <a:prstGeom prst="rect">
            <a:avLst/>
          </a:prstGeom>
        </p:spPr>
      </p:pic>
      <p:pic>
        <p:nvPicPr>
          <p:cNvPr id="7" name="Picture 6" descr="Barberpole_illusion_animated.gif"/>
          <p:cNvPicPr>
            <a:picLocks noChangeAspect="1"/>
          </p:cNvPicPr>
          <p:nvPr/>
        </p:nvPicPr>
        <p:blipFill>
          <a:blip r:embed="rId3" cstate="print"/>
          <a:stretch>
            <a:fillRect/>
          </a:stretch>
        </p:blipFill>
        <p:spPr>
          <a:xfrm rot="10800000">
            <a:off x="1752600" y="2819400"/>
            <a:ext cx="2438400" cy="1524000"/>
          </a:xfrm>
          <a:prstGeom prst="rect">
            <a:avLst/>
          </a:prstGeom>
        </p:spPr>
      </p:pic>
      <p:sp>
        <p:nvSpPr>
          <p:cNvPr id="8" name="Rectangle 7"/>
          <p:cNvSpPr/>
          <p:nvPr/>
        </p:nvSpPr>
        <p:spPr>
          <a:xfrm>
            <a:off x="1447800" y="2057400"/>
            <a:ext cx="5562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971800" y="2286000"/>
            <a:ext cx="2455993" cy="369332"/>
          </a:xfrm>
          <a:prstGeom prst="rect">
            <a:avLst/>
          </a:prstGeom>
          <a:noFill/>
        </p:spPr>
        <p:txBody>
          <a:bodyPr wrap="none" rtlCol="0">
            <a:spAutoFit/>
          </a:bodyPr>
          <a:lstStyle/>
          <a:p>
            <a:r>
              <a:rPr lang="en-US" dirty="0" smtClean="0"/>
              <a:t>Core asset development</a:t>
            </a:r>
            <a:endParaRPr lang="en-US" dirty="0"/>
          </a:p>
        </p:txBody>
      </p:sp>
      <p:sp>
        <p:nvSpPr>
          <p:cNvPr id="11" name="TextBox 10"/>
          <p:cNvSpPr txBox="1"/>
          <p:nvPr/>
        </p:nvSpPr>
        <p:spPr>
          <a:xfrm>
            <a:off x="3124200" y="4572000"/>
            <a:ext cx="2219262" cy="369332"/>
          </a:xfrm>
          <a:prstGeom prst="rect">
            <a:avLst/>
          </a:prstGeom>
          <a:noFill/>
        </p:spPr>
        <p:txBody>
          <a:bodyPr wrap="none" rtlCol="0">
            <a:spAutoFit/>
          </a:bodyPr>
          <a:lstStyle/>
          <a:p>
            <a:r>
              <a:rPr lang="en-US" dirty="0" smtClean="0"/>
              <a:t>Product development</a:t>
            </a:r>
            <a:endParaRPr lang="en-US" dirty="0"/>
          </a:p>
        </p:txBody>
      </p:sp>
      <p:sp>
        <p:nvSpPr>
          <p:cNvPr id="12" name="TextBox 11"/>
          <p:cNvSpPr txBox="1"/>
          <p:nvPr/>
        </p:nvSpPr>
        <p:spPr>
          <a:xfrm rot="5400000">
            <a:off x="5178520" y="3443955"/>
            <a:ext cx="1137491" cy="307777"/>
          </a:xfrm>
          <a:prstGeom prst="rect">
            <a:avLst/>
          </a:prstGeom>
          <a:noFill/>
        </p:spPr>
        <p:txBody>
          <a:bodyPr wrap="none" rtlCol="0">
            <a:spAutoFit/>
          </a:bodyPr>
          <a:lstStyle/>
          <a:p>
            <a:r>
              <a:rPr lang="en-US" sz="1400" dirty="0" smtClean="0"/>
              <a:t>Useful assets</a:t>
            </a:r>
            <a:endParaRPr lang="en-US" sz="1400" dirty="0"/>
          </a:p>
        </p:txBody>
      </p:sp>
      <p:sp>
        <p:nvSpPr>
          <p:cNvPr id="13" name="TextBox 12"/>
          <p:cNvSpPr txBox="1"/>
          <p:nvPr/>
        </p:nvSpPr>
        <p:spPr>
          <a:xfrm rot="16200000">
            <a:off x="2230420" y="3484580"/>
            <a:ext cx="876137" cy="307777"/>
          </a:xfrm>
          <a:prstGeom prst="rect">
            <a:avLst/>
          </a:prstGeom>
          <a:noFill/>
        </p:spPr>
        <p:txBody>
          <a:bodyPr wrap="none" rtlCol="0">
            <a:spAutoFit/>
          </a:bodyPr>
          <a:lstStyle/>
          <a:p>
            <a:r>
              <a:rPr lang="en-US" sz="1400" dirty="0" smtClean="0"/>
              <a:t>Feedback</a:t>
            </a:r>
            <a:endParaRPr lang="en-US" sz="1400" dirty="0"/>
          </a:p>
        </p:txBody>
      </p:sp>
      <p:grpSp>
        <p:nvGrpSpPr>
          <p:cNvPr id="20" name="Group 19"/>
          <p:cNvGrpSpPr/>
          <p:nvPr/>
        </p:nvGrpSpPr>
        <p:grpSpPr>
          <a:xfrm>
            <a:off x="6781800" y="3505200"/>
            <a:ext cx="1524000" cy="2438400"/>
            <a:chOff x="7239000" y="2362200"/>
            <a:chExt cx="1524000" cy="2438400"/>
          </a:xfrm>
        </p:grpSpPr>
        <p:pic>
          <p:nvPicPr>
            <p:cNvPr id="14" name="Picture 13" descr="Barberpole_illusion_animated.gif"/>
            <p:cNvPicPr>
              <a:picLocks noChangeAspect="1"/>
            </p:cNvPicPr>
            <p:nvPr/>
          </p:nvPicPr>
          <p:blipFill>
            <a:blip r:embed="rId3" cstate="print"/>
            <a:stretch>
              <a:fillRect/>
            </a:stretch>
          </p:blipFill>
          <p:spPr>
            <a:xfrm rot="16200000">
              <a:off x="6781800" y="2819400"/>
              <a:ext cx="2438400" cy="1524000"/>
            </a:xfrm>
            <a:prstGeom prst="rect">
              <a:avLst/>
            </a:prstGeom>
          </p:spPr>
        </p:pic>
        <p:sp>
          <p:nvSpPr>
            <p:cNvPr id="16" name="Rectangle 15"/>
            <p:cNvSpPr/>
            <p:nvPr/>
          </p:nvSpPr>
          <p:spPr>
            <a:xfrm>
              <a:off x="7239000" y="2362200"/>
              <a:ext cx="152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239000" y="3733800"/>
              <a:ext cx="152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39000" y="3429000"/>
              <a:ext cx="152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610600" y="3429000"/>
              <a:ext cx="152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4" cstate="print"/>
          <a:srcRect/>
          <a:stretch>
            <a:fillRect/>
          </a:stretch>
        </p:blipFill>
        <p:spPr bwMode="auto">
          <a:xfrm>
            <a:off x="8153400" y="4343400"/>
            <a:ext cx="361950" cy="685800"/>
          </a:xfrm>
          <a:prstGeom prst="rect">
            <a:avLst/>
          </a:prstGeom>
          <a:noFill/>
          <a:ln w="9525">
            <a:noFill/>
            <a:miter lim="800000"/>
            <a:headEnd/>
            <a:tailEnd/>
          </a:ln>
        </p:spPr>
      </p:pic>
      <p:sp>
        <p:nvSpPr>
          <p:cNvPr id="21" name="TextBox 20"/>
          <p:cNvSpPr txBox="1"/>
          <p:nvPr/>
        </p:nvSpPr>
        <p:spPr>
          <a:xfrm>
            <a:off x="7162800" y="4191000"/>
            <a:ext cx="827791" cy="307777"/>
          </a:xfrm>
          <a:prstGeom prst="rect">
            <a:avLst/>
          </a:prstGeom>
          <a:noFill/>
        </p:spPr>
        <p:txBody>
          <a:bodyPr wrap="none" rtlCol="0">
            <a:spAutoFit/>
          </a:bodyPr>
          <a:lstStyle/>
          <a:p>
            <a:r>
              <a:rPr lang="en-US" sz="1400" dirty="0" smtClean="0"/>
              <a:t>Products</a:t>
            </a:r>
            <a:endParaRPr lang="en-US" sz="1400" dirty="0"/>
          </a:p>
        </p:txBody>
      </p:sp>
      <p:grpSp>
        <p:nvGrpSpPr>
          <p:cNvPr id="23" name="Group 22"/>
          <p:cNvGrpSpPr/>
          <p:nvPr/>
        </p:nvGrpSpPr>
        <p:grpSpPr>
          <a:xfrm>
            <a:off x="1447800" y="4191000"/>
            <a:ext cx="5562600" cy="990600"/>
            <a:chOff x="1447800" y="4191000"/>
            <a:chExt cx="5562600" cy="990600"/>
          </a:xfrm>
        </p:grpSpPr>
        <p:sp>
          <p:nvSpPr>
            <p:cNvPr id="9" name="Rectangle 8"/>
            <p:cNvSpPr/>
            <p:nvPr/>
          </p:nvSpPr>
          <p:spPr>
            <a:xfrm>
              <a:off x="1447800" y="4191000"/>
              <a:ext cx="5562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971800" y="4495800"/>
              <a:ext cx="2219262" cy="369332"/>
            </a:xfrm>
            <a:prstGeom prst="rect">
              <a:avLst/>
            </a:prstGeom>
            <a:noFill/>
          </p:spPr>
          <p:txBody>
            <a:bodyPr wrap="none" rtlCol="0">
              <a:spAutoFit/>
            </a:bodyPr>
            <a:lstStyle/>
            <a:p>
              <a:r>
                <a:rPr lang="en-US" dirty="0" smtClean="0"/>
                <a:t>Product development</a:t>
              </a:r>
              <a:endParaRPr lang="en-US"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 - variation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Commonality/variability analysis identifies where products differ and where they are the same</a:t>
            </a:r>
          </a:p>
          <a:p>
            <a:pPr lvl="1"/>
            <a:r>
              <a:rPr lang="en-US" dirty="0" smtClean="0"/>
              <a:t>Differ in what they do</a:t>
            </a:r>
          </a:p>
          <a:p>
            <a:pPr lvl="1"/>
            <a:r>
              <a:rPr lang="en-US" dirty="0" smtClean="0"/>
              <a:t>Differ in how they do it</a:t>
            </a:r>
          </a:p>
          <a:p>
            <a:r>
              <a:rPr lang="en-US" dirty="0" smtClean="0"/>
              <a:t>This is not just “select a printer from</a:t>
            </a:r>
          </a:p>
          <a:p>
            <a:pPr>
              <a:buNone/>
            </a:pPr>
            <a:r>
              <a:rPr lang="en-US" dirty="0" smtClean="0"/>
              <a:t>	the list”</a:t>
            </a:r>
          </a:p>
          <a:p>
            <a:r>
              <a:rPr lang="en-US" dirty="0" smtClean="0"/>
              <a:t>It is fundamental changes in            </a:t>
            </a:r>
          </a:p>
          <a:p>
            <a:pPr>
              <a:buNone/>
            </a:pPr>
            <a:r>
              <a:rPr lang="en-US" dirty="0" smtClean="0"/>
              <a:t>	behavior </a:t>
            </a:r>
          </a:p>
          <a:p>
            <a:pPr lvl="1"/>
            <a:r>
              <a:rPr lang="en-US" dirty="0" smtClean="0"/>
              <a:t>The system has a </a:t>
            </a:r>
            <a:r>
              <a:rPr lang="en-US" smtClean="0"/>
              <a:t>certain feature or not</a:t>
            </a:r>
            <a:endParaRPr lang="en-US" dirty="0"/>
          </a:p>
        </p:txBody>
      </p:sp>
      <p:grpSp>
        <p:nvGrpSpPr>
          <p:cNvPr id="4" name="Group 3"/>
          <p:cNvGrpSpPr/>
          <p:nvPr/>
        </p:nvGrpSpPr>
        <p:grpSpPr>
          <a:xfrm>
            <a:off x="7021758" y="3704299"/>
            <a:ext cx="885372" cy="1727199"/>
            <a:chOff x="957943" y="1567544"/>
            <a:chExt cx="885372" cy="1727199"/>
          </a:xfrm>
        </p:grpSpPr>
        <p:sp>
          <p:nvSpPr>
            <p:cNvPr id="5" name="Rectangle 4"/>
            <p:cNvSpPr/>
            <p:nvPr/>
          </p:nvSpPr>
          <p:spPr bwMode="auto">
            <a:xfrm>
              <a:off x="957943" y="2699658"/>
              <a:ext cx="885371" cy="595085"/>
            </a:xfrm>
            <a:prstGeom prst="rect">
              <a:avLst/>
            </a:prstGeom>
            <a:solidFill>
              <a:srgbClr val="FFFF00"/>
            </a:solidFill>
            <a:ln w="9525" cap="flat" cmpd="sng" algn="ctr">
              <a:solidFill>
                <a:schemeClr val="accent1">
                  <a:shade val="95000"/>
                  <a:satMod val="10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1001485" y="2191657"/>
              <a:ext cx="682171" cy="870857"/>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957943" y="1567544"/>
              <a:ext cx="885372" cy="1132114"/>
            </a:xfrm>
            <a:prstGeom prst="rect">
              <a:avLst/>
            </a:prstGeom>
            <a:solidFill>
              <a:srgbClr val="FF0000"/>
            </a:solidFill>
            <a:ln w="9525" cap="flat" cmpd="sng" algn="ctr">
              <a:solidFill>
                <a:schemeClr val="accent1">
                  <a:shade val="95000"/>
                  <a:satMod val="10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386114" y="1908628"/>
              <a:ext cx="261257" cy="217714"/>
            </a:xfrm>
            <a:prstGeom prst="rect">
              <a:avLst/>
            </a:prstGeom>
            <a:solidFill>
              <a:srgbClr val="7030A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095829" y="2286000"/>
              <a:ext cx="595085" cy="319314"/>
            </a:xfrm>
            <a:prstGeom prst="rect">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0" name="Oval 9"/>
            <p:cNvSpPr/>
            <p:nvPr/>
          </p:nvSpPr>
          <p:spPr bwMode="auto">
            <a:xfrm>
              <a:off x="1233715" y="2365829"/>
              <a:ext cx="333829" cy="145143"/>
            </a:xfrm>
            <a:prstGeom prst="ellipse">
              <a:avLst/>
            </a:prstGeom>
            <a:solidFill>
              <a:srgbClr val="E9403F"/>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grpSp>
      <p:grpSp>
        <p:nvGrpSpPr>
          <p:cNvPr id="11" name="Group 10"/>
          <p:cNvGrpSpPr/>
          <p:nvPr/>
        </p:nvGrpSpPr>
        <p:grpSpPr>
          <a:xfrm>
            <a:off x="8251371" y="3123412"/>
            <a:ext cx="892629" cy="1727199"/>
            <a:chOff x="3287486" y="1211944"/>
            <a:chExt cx="892629" cy="1727199"/>
          </a:xfrm>
        </p:grpSpPr>
        <p:sp>
          <p:nvSpPr>
            <p:cNvPr id="12" name="Rectangle 11"/>
            <p:cNvSpPr/>
            <p:nvPr/>
          </p:nvSpPr>
          <p:spPr bwMode="auto">
            <a:xfrm>
              <a:off x="3287487" y="2344058"/>
              <a:ext cx="892628" cy="595085"/>
            </a:xfrm>
            <a:prstGeom prst="rect">
              <a:avLst/>
            </a:prstGeom>
            <a:solidFill>
              <a:srgbClr val="FFFF00"/>
            </a:solidFill>
            <a:ln w="9525" cap="flat" cmpd="sng" algn="ctr">
              <a:solidFill>
                <a:schemeClr val="accent1">
                  <a:shade val="95000"/>
                  <a:satMod val="10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3287486" y="1211944"/>
              <a:ext cx="885372" cy="1132114"/>
            </a:xfrm>
            <a:prstGeom prst="rect">
              <a:avLst/>
            </a:prstGeom>
            <a:solidFill>
              <a:srgbClr val="00B050"/>
            </a:solidFill>
            <a:ln w="9525" cap="flat" cmpd="sng" algn="ctr">
              <a:solidFill>
                <a:schemeClr val="accent1">
                  <a:shade val="95000"/>
                  <a:satMod val="10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3556000" y="1509487"/>
              <a:ext cx="261257" cy="217714"/>
            </a:xfrm>
            <a:prstGeom prst="rect">
              <a:avLst/>
            </a:prstGeom>
            <a:solidFill>
              <a:srgbClr val="7030A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3439886" y="1988457"/>
              <a:ext cx="595085" cy="319314"/>
            </a:xfrm>
            <a:prstGeom prst="rect">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6" name="Isosceles Triangle 15"/>
            <p:cNvSpPr/>
            <p:nvPr/>
          </p:nvSpPr>
          <p:spPr bwMode="auto">
            <a:xfrm>
              <a:off x="3643087" y="2002971"/>
              <a:ext cx="232228" cy="290286"/>
            </a:xfrm>
            <a:prstGeom prst="triangle">
              <a:avLst/>
            </a:prstGeom>
            <a:solidFill>
              <a:srgbClr val="E9403F"/>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grpSp>
      <p:grpSp>
        <p:nvGrpSpPr>
          <p:cNvPr id="17" name="Group 16"/>
          <p:cNvGrpSpPr/>
          <p:nvPr/>
        </p:nvGrpSpPr>
        <p:grpSpPr>
          <a:xfrm>
            <a:off x="8141567" y="5130801"/>
            <a:ext cx="892629" cy="1727199"/>
            <a:chOff x="2939143" y="3722916"/>
            <a:chExt cx="892629" cy="1727199"/>
          </a:xfrm>
        </p:grpSpPr>
        <p:sp>
          <p:nvSpPr>
            <p:cNvPr id="18" name="Rectangle 17"/>
            <p:cNvSpPr/>
            <p:nvPr/>
          </p:nvSpPr>
          <p:spPr bwMode="auto">
            <a:xfrm>
              <a:off x="2939144" y="4855030"/>
              <a:ext cx="892628" cy="595085"/>
            </a:xfrm>
            <a:prstGeom prst="rect">
              <a:avLst/>
            </a:prstGeom>
            <a:solidFill>
              <a:srgbClr val="FFFF00"/>
            </a:solidFill>
            <a:ln w="9525" cap="flat" cmpd="sng" algn="ctr">
              <a:solidFill>
                <a:schemeClr val="accent1">
                  <a:shade val="95000"/>
                  <a:satMod val="10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2939143" y="3722916"/>
              <a:ext cx="885372" cy="1132114"/>
            </a:xfrm>
            <a:prstGeom prst="rect">
              <a:avLst/>
            </a:prstGeom>
            <a:solidFill>
              <a:srgbClr val="0070C0"/>
            </a:solidFill>
            <a:ln w="9525" cap="flat" cmpd="sng" algn="ctr">
              <a:solidFill>
                <a:schemeClr val="accent1">
                  <a:shade val="95000"/>
                  <a:satMod val="10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3396343" y="3846286"/>
              <a:ext cx="261257" cy="217714"/>
            </a:xfrm>
            <a:prstGeom prst="rect">
              <a:avLst/>
            </a:prstGeom>
            <a:solidFill>
              <a:srgbClr val="7030A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21" name="Rectangle 20"/>
            <p:cNvSpPr/>
            <p:nvPr/>
          </p:nvSpPr>
          <p:spPr bwMode="auto">
            <a:xfrm>
              <a:off x="3127828" y="4303485"/>
              <a:ext cx="595085" cy="319314"/>
            </a:xfrm>
            <a:prstGeom prst="rect">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22" name="Hexagon 21"/>
            <p:cNvSpPr/>
            <p:nvPr/>
          </p:nvSpPr>
          <p:spPr bwMode="auto">
            <a:xfrm>
              <a:off x="3323771" y="4354286"/>
              <a:ext cx="246743" cy="232229"/>
            </a:xfrm>
            <a:prstGeom prst="hexagon">
              <a:avLst/>
            </a:prstGeom>
            <a:solidFill>
              <a:srgbClr val="E9403F"/>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What’s different – attached process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Every core asset comes with a user’s manual</a:t>
            </a:r>
          </a:p>
          <a:p>
            <a:r>
              <a:rPr lang="en-US" dirty="0" smtClean="0"/>
              <a:t>The manual describes how to resolve variations in the assets</a:t>
            </a:r>
          </a:p>
          <a:p>
            <a:pPr lvl="1"/>
            <a:r>
              <a:rPr lang="en-US" dirty="0" smtClean="0"/>
              <a:t>Make choices based on the product’s requirements</a:t>
            </a:r>
          </a:p>
          <a:p>
            <a:pPr lvl="1"/>
            <a:r>
              <a:rPr lang="en-US" dirty="0" smtClean="0"/>
              <a:t>Satisfy constraints among the variants</a:t>
            </a:r>
          </a:p>
          <a:p>
            <a:r>
              <a:rPr lang="en-US" dirty="0" smtClean="0"/>
              <a:t>The manual may be a script that automates the selection process or it might be a document that details what to do.</a:t>
            </a:r>
          </a:p>
          <a:p>
            <a:pPr lvl="1"/>
            <a:endParaRPr lang="en-US" dirty="0"/>
          </a:p>
        </p:txBody>
      </p:sp>
      <p:pic>
        <p:nvPicPr>
          <p:cNvPr id="2052" name="Picture 4" descr="C:\Users\McGregor\AppData\Local\Microsoft\Windows\Temporary Internet Files\Content.IE5\YUZD0NUO\MC900088600[1].wmf"/>
          <p:cNvPicPr>
            <a:picLocks noChangeAspect="1" noChangeArrowheads="1"/>
          </p:cNvPicPr>
          <p:nvPr/>
        </p:nvPicPr>
        <p:blipFill>
          <a:blip r:embed="rId3" cstate="print"/>
          <a:srcRect/>
          <a:stretch>
            <a:fillRect/>
          </a:stretch>
        </p:blipFill>
        <p:spPr bwMode="auto">
          <a:xfrm>
            <a:off x="7641462" y="5181600"/>
            <a:ext cx="1502538" cy="1676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 - management</a:t>
            </a:r>
            <a:endParaRPr lang="en-US" dirty="0"/>
          </a:p>
        </p:txBody>
      </p:sp>
      <p:sp>
        <p:nvSpPr>
          <p:cNvPr id="3" name="Content Placeholder 2"/>
          <p:cNvSpPr>
            <a:spLocks noGrp="1"/>
          </p:cNvSpPr>
          <p:nvPr>
            <p:ph idx="1"/>
          </p:nvPr>
        </p:nvSpPr>
        <p:spPr/>
        <p:txBody>
          <a:bodyPr/>
          <a:lstStyle/>
          <a:p>
            <a:r>
              <a:rPr lang="en-US" dirty="0" smtClean="0"/>
              <a:t>Strategic approach to software-intensive product production</a:t>
            </a:r>
          </a:p>
          <a:p>
            <a:r>
              <a:rPr lang="en-US" dirty="0" smtClean="0"/>
              <a:t>A production capability that can quickly produce new (similar) products</a:t>
            </a:r>
          </a:p>
          <a:p>
            <a:r>
              <a:rPr lang="en-US" dirty="0" smtClean="0"/>
              <a:t>Mass customization for low cost</a:t>
            </a:r>
          </a:p>
          <a:p>
            <a:r>
              <a:rPr lang="en-US" dirty="0" smtClean="0"/>
              <a:t>Know your domain and its trajectory</a:t>
            </a:r>
            <a:endParaRPr lang="en-US" dirty="0"/>
          </a:p>
        </p:txBody>
      </p:sp>
      <p:pic>
        <p:nvPicPr>
          <p:cNvPr id="4" name="Picture 2" descr="C:\Users\McGregor\AppData\Local\Microsoft\Windows\Temporary Internet Files\Content.IE5\Q8QF2GYO\MC900120113[1].wmf"/>
          <p:cNvPicPr>
            <a:picLocks noChangeAspect="1" noChangeArrowheads="1"/>
          </p:cNvPicPr>
          <p:nvPr/>
        </p:nvPicPr>
        <p:blipFill>
          <a:blip r:embed="rId2" cstate="print"/>
          <a:srcRect/>
          <a:stretch>
            <a:fillRect/>
          </a:stretch>
        </p:blipFill>
        <p:spPr bwMode="auto">
          <a:xfrm>
            <a:off x="6867703" y="4288988"/>
            <a:ext cx="2276297" cy="25690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 – strategic reuse</a:t>
            </a:r>
            <a:endParaRPr lang="en-US" dirty="0"/>
          </a:p>
        </p:txBody>
      </p:sp>
      <p:sp>
        <p:nvSpPr>
          <p:cNvPr id="3" name="Content Placeholder 2"/>
          <p:cNvSpPr>
            <a:spLocks noGrp="1"/>
          </p:cNvSpPr>
          <p:nvPr>
            <p:ph idx="1"/>
          </p:nvPr>
        </p:nvSpPr>
        <p:spPr/>
        <p:txBody>
          <a:bodyPr/>
          <a:lstStyle/>
          <a:p>
            <a:r>
              <a:rPr lang="en-US" dirty="0" smtClean="0"/>
              <a:t>This is a strategic reuse scheme</a:t>
            </a:r>
          </a:p>
          <a:p>
            <a:r>
              <a:rPr lang="en-US" dirty="0" smtClean="0"/>
              <a:t>Not just about the software</a:t>
            </a:r>
          </a:p>
          <a:p>
            <a:r>
              <a:rPr lang="en-US" dirty="0" smtClean="0"/>
              <a:t>Core assets include</a:t>
            </a:r>
          </a:p>
          <a:p>
            <a:pPr lvl="1"/>
            <a:r>
              <a:rPr lang="en-US" dirty="0" smtClean="0"/>
              <a:t>The software architecture</a:t>
            </a:r>
          </a:p>
          <a:p>
            <a:pPr lvl="1"/>
            <a:r>
              <a:rPr lang="en-US" dirty="0" smtClean="0"/>
              <a:t>Product documentation</a:t>
            </a:r>
          </a:p>
          <a:p>
            <a:pPr lvl="1"/>
            <a:r>
              <a:rPr lang="en-US" dirty="0" smtClean="0"/>
              <a:t>Tests and test plans</a:t>
            </a:r>
            <a:endParaRPr lang="en-US" dirty="0"/>
          </a:p>
        </p:txBody>
      </p:sp>
      <p:pic>
        <p:nvPicPr>
          <p:cNvPr id="6146" name="Picture 2" descr="C:\Users\McGregor\AppData\Local\Microsoft\Windows\Temporary Internet Files\Content.IE5\TK5T3WM0\MC900055285[1].wmf"/>
          <p:cNvPicPr>
            <a:picLocks noChangeAspect="1" noChangeArrowheads="1"/>
          </p:cNvPicPr>
          <p:nvPr/>
        </p:nvPicPr>
        <p:blipFill>
          <a:blip r:embed="rId2" cstate="print"/>
          <a:srcRect/>
          <a:stretch>
            <a:fillRect/>
          </a:stretch>
        </p:blipFill>
        <p:spPr bwMode="auto">
          <a:xfrm>
            <a:off x="6629400" y="4553893"/>
            <a:ext cx="2225644" cy="230410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a:t>
            </a:r>
            <a:endParaRPr lang="en-US" dirty="0"/>
          </a:p>
        </p:txBody>
      </p:sp>
      <p:sp>
        <p:nvSpPr>
          <p:cNvPr id="3" name="Content Placeholder 2"/>
          <p:cNvSpPr>
            <a:spLocks noGrp="1"/>
          </p:cNvSpPr>
          <p:nvPr>
            <p:ph idx="1"/>
          </p:nvPr>
        </p:nvSpPr>
        <p:spPr/>
        <p:txBody>
          <a:bodyPr>
            <a:normAutofit fontScale="77500" lnSpcReduction="20000"/>
          </a:bodyPr>
          <a:lstStyle/>
          <a:p>
            <a:pPr marL="0" indent="0"/>
            <a:r>
              <a:rPr lang="en-US" dirty="0" smtClean="0"/>
              <a:t>A software product line approach provides options to future opportunities.  </a:t>
            </a:r>
          </a:p>
          <a:p>
            <a:pPr lvl="1"/>
            <a:r>
              <a:rPr lang="en-US" dirty="0" smtClean="0"/>
              <a:t>The exact opportunities and their certainty are impossible to predict.</a:t>
            </a:r>
          </a:p>
          <a:p>
            <a:pPr lvl="1"/>
            <a:r>
              <a:rPr lang="en-US" dirty="0" smtClean="0"/>
              <a:t>Organizations need a way to conduct product experiments in low-cost, low-risk ways.</a:t>
            </a:r>
          </a:p>
          <a:p>
            <a:pPr lvl="1"/>
            <a:r>
              <a:rPr lang="en-US" dirty="0" smtClean="0"/>
              <a:t>Software product lines permit those kind of experiments through predefined variation points that can be exercised to meet new needs.</a:t>
            </a:r>
          </a:p>
          <a:p>
            <a:pPr lvl="1"/>
            <a:endParaRPr lang="en-US" dirty="0" smtClean="0"/>
          </a:p>
          <a:p>
            <a:pPr lvl="1"/>
            <a:r>
              <a:rPr lang="en-US" dirty="0" smtClean="0"/>
              <a:t>For example, having the option to add a new                             data file is a user feature but the option to add                          new data types is a variation because not every                   product will have the feature of adding new data                    types</a:t>
            </a:r>
          </a:p>
        </p:txBody>
      </p:sp>
      <p:pic>
        <p:nvPicPr>
          <p:cNvPr id="10242" name="Picture 2" descr="C:\Users\McGregor\AppData\Local\Microsoft\Windows\Temporary Internet Files\Content.IE5\T264PTY1\MC900238208[1].wmf"/>
          <p:cNvPicPr>
            <a:picLocks noChangeAspect="1" noChangeArrowheads="1"/>
          </p:cNvPicPr>
          <p:nvPr/>
        </p:nvPicPr>
        <p:blipFill>
          <a:blip r:embed="rId2" cstate="print"/>
          <a:srcRect/>
          <a:stretch>
            <a:fillRect/>
          </a:stretch>
        </p:blipFill>
        <p:spPr bwMode="auto">
          <a:xfrm>
            <a:off x="6924392" y="4230986"/>
            <a:ext cx="2219608" cy="262701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 analysis products</a:t>
            </a:r>
            <a:endParaRPr lang="en-US" dirty="0"/>
          </a:p>
        </p:txBody>
      </p:sp>
      <p:sp>
        <p:nvSpPr>
          <p:cNvPr id="3" name="Content Placeholder 2"/>
          <p:cNvSpPr>
            <a:spLocks noGrp="1"/>
          </p:cNvSpPr>
          <p:nvPr>
            <p:ph idx="1"/>
          </p:nvPr>
        </p:nvSpPr>
        <p:spPr/>
        <p:txBody>
          <a:bodyPr/>
          <a:lstStyle/>
          <a:p>
            <a:r>
              <a:rPr lang="en-US" dirty="0" smtClean="0"/>
              <a:t>Variations  -- makes money</a:t>
            </a:r>
          </a:p>
          <a:p>
            <a:pPr lvl="1"/>
            <a:r>
              <a:rPr lang="en-US" dirty="0" smtClean="0"/>
              <a:t>Algorithms</a:t>
            </a:r>
          </a:p>
          <a:p>
            <a:pPr lvl="1"/>
            <a:r>
              <a:rPr lang="en-US" dirty="0" smtClean="0"/>
              <a:t>Data types</a:t>
            </a:r>
          </a:p>
          <a:p>
            <a:pPr lvl="1"/>
            <a:r>
              <a:rPr lang="en-US" dirty="0" smtClean="0"/>
              <a:t>Data formats</a:t>
            </a:r>
          </a:p>
          <a:p>
            <a:pPr lvl="1"/>
            <a:r>
              <a:rPr lang="en-US" dirty="0" smtClean="0"/>
              <a:t>Report formats</a:t>
            </a:r>
          </a:p>
          <a:p>
            <a:r>
              <a:rPr lang="en-US" dirty="0" smtClean="0"/>
              <a:t>Commonality -- saves money</a:t>
            </a:r>
          </a:p>
          <a:p>
            <a:pPr lvl="1"/>
            <a:r>
              <a:rPr lang="en-US" dirty="0" smtClean="0"/>
              <a:t>Database I/O</a:t>
            </a:r>
          </a:p>
          <a:p>
            <a:pPr lvl="1"/>
            <a:r>
              <a:rPr lang="en-US" dirty="0" smtClean="0"/>
              <a:t>User interface structure</a:t>
            </a:r>
          </a:p>
          <a:p>
            <a:endParaRPr lang="en-US" dirty="0"/>
          </a:p>
        </p:txBody>
      </p:sp>
      <p:pic>
        <p:nvPicPr>
          <p:cNvPr id="5" name="Picture 3" descr="C:\Users\McGregor\AppData\Local\Microsoft\Windows\Temporary Internet Files\Content.IE5\XJWLYU17\MC900044849[1].wmf"/>
          <p:cNvPicPr>
            <a:picLocks noChangeAspect="1" noChangeArrowheads="1"/>
          </p:cNvPicPr>
          <p:nvPr/>
        </p:nvPicPr>
        <p:blipFill>
          <a:blip r:embed="rId2" cstate="print"/>
          <a:srcRect/>
          <a:stretch>
            <a:fillRect/>
          </a:stretch>
        </p:blipFill>
        <p:spPr bwMode="auto">
          <a:xfrm>
            <a:off x="7162800" y="5029200"/>
            <a:ext cx="1586484" cy="158648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do 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Fixed scope</a:t>
            </a:r>
          </a:p>
          <a:p>
            <a:pPr lvl="1"/>
            <a:r>
              <a:rPr lang="en-US" dirty="0" smtClean="0"/>
              <a:t>We are not building the universally usable asset</a:t>
            </a:r>
          </a:p>
          <a:p>
            <a:pPr lvl="1"/>
            <a:r>
              <a:rPr lang="en-US" dirty="0" smtClean="0"/>
              <a:t>Each asset must only meet the needs of the product line</a:t>
            </a:r>
          </a:p>
          <a:p>
            <a:r>
              <a:rPr lang="en-US" dirty="0" smtClean="0"/>
              <a:t>Flexible architecture</a:t>
            </a:r>
          </a:p>
          <a:p>
            <a:pPr lvl="1"/>
            <a:r>
              <a:rPr lang="en-US" dirty="0" smtClean="0"/>
              <a:t>Variation points limit where the architecture can be changed</a:t>
            </a:r>
          </a:p>
          <a:p>
            <a:r>
              <a:rPr lang="en-US" dirty="0" smtClean="0"/>
              <a:t>Clearly defined variation points</a:t>
            </a:r>
          </a:p>
          <a:p>
            <a:pPr lvl="1"/>
            <a:r>
              <a:rPr lang="en-US" dirty="0" smtClean="0"/>
              <a:t>Each variation point has a specified list of acceptable options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2168286"/>
            <a:ext cx="9144000" cy="4689714"/>
          </a:xfrm>
          <a:prstGeom prst="rect">
            <a:avLst/>
          </a:prstGeo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ln w="9525">
            <a:noFill/>
            <a:miter lim="800000"/>
            <a:headEnd/>
            <a:tailEnd/>
          </a:ln>
        </p:spPr>
      </p:pic>
      <p:sp>
        <p:nvSpPr>
          <p:cNvPr id="2" name="Title 1"/>
          <p:cNvSpPr>
            <a:spLocks noGrp="1"/>
          </p:cNvSpPr>
          <p:nvPr>
            <p:ph type="title"/>
          </p:nvPr>
        </p:nvSpPr>
        <p:spPr/>
        <p:txBody>
          <a:bodyPr/>
          <a:lstStyle/>
          <a:p>
            <a:r>
              <a:rPr lang="en-US" dirty="0" smtClean="0"/>
              <a:t>Feature model</a:t>
            </a:r>
            <a:endParaRPr lang="en-US" dirty="0"/>
          </a:p>
        </p:txBody>
      </p:sp>
      <p:sp>
        <p:nvSpPr>
          <p:cNvPr id="3" name="Content Placeholder 2"/>
          <p:cNvSpPr>
            <a:spLocks noGrp="1"/>
          </p:cNvSpPr>
          <p:nvPr>
            <p:ph idx="1"/>
          </p:nvPr>
        </p:nvSpPr>
        <p:spPr/>
        <p:txBody>
          <a:bodyPr/>
          <a:lstStyle/>
          <a:p>
            <a:r>
              <a:rPr lang="en-US" dirty="0" smtClean="0"/>
              <a:t>Identifies variations at strategic level</a:t>
            </a:r>
            <a:endParaRPr lang="en-US" dirty="0"/>
          </a:p>
        </p:txBody>
      </p:sp>
      <p:grpSp>
        <p:nvGrpSpPr>
          <p:cNvPr id="13" name="Group 12"/>
          <p:cNvGrpSpPr/>
          <p:nvPr/>
        </p:nvGrpSpPr>
        <p:grpSpPr>
          <a:xfrm>
            <a:off x="3048000" y="3200400"/>
            <a:ext cx="1366194" cy="1371600"/>
            <a:chOff x="6477000" y="2362200"/>
            <a:chExt cx="1366194" cy="1371600"/>
          </a:xfrm>
        </p:grpSpPr>
        <p:cxnSp>
          <p:nvCxnSpPr>
            <p:cNvPr id="8" name="Straight Arrow Connector 7"/>
            <p:cNvCxnSpPr/>
            <p:nvPr/>
          </p:nvCxnSpPr>
          <p:spPr>
            <a:xfrm rot="5400000">
              <a:off x="6172200" y="2971800"/>
              <a:ext cx="1066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29400" y="2362200"/>
              <a:ext cx="1213794" cy="369332"/>
            </a:xfrm>
            <a:prstGeom prst="rect">
              <a:avLst/>
            </a:prstGeom>
            <a:noFill/>
          </p:spPr>
          <p:txBody>
            <a:bodyPr wrap="none" rtlCol="0">
              <a:spAutoFit/>
            </a:bodyPr>
            <a:lstStyle/>
            <a:p>
              <a:r>
                <a:rPr lang="en-US" dirty="0" smtClean="0"/>
                <a:t>mandatory</a:t>
              </a:r>
              <a:endParaRPr lang="en-US" dirty="0"/>
            </a:p>
          </p:txBody>
        </p:sp>
      </p:grpSp>
      <p:grpSp>
        <p:nvGrpSpPr>
          <p:cNvPr id="14" name="Group 13"/>
          <p:cNvGrpSpPr/>
          <p:nvPr/>
        </p:nvGrpSpPr>
        <p:grpSpPr>
          <a:xfrm>
            <a:off x="6705600" y="2057400"/>
            <a:ext cx="1269103" cy="1524000"/>
            <a:chOff x="7543800" y="2209800"/>
            <a:chExt cx="1269103" cy="1524000"/>
          </a:xfrm>
        </p:grpSpPr>
        <p:cxnSp>
          <p:nvCxnSpPr>
            <p:cNvPr id="11" name="Straight Arrow Connector 10"/>
            <p:cNvCxnSpPr/>
            <p:nvPr/>
          </p:nvCxnSpPr>
          <p:spPr>
            <a:xfrm rot="5400000">
              <a:off x="7277100" y="2857500"/>
              <a:ext cx="11430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48600" y="2209800"/>
              <a:ext cx="964303" cy="369332"/>
            </a:xfrm>
            <a:prstGeom prst="rect">
              <a:avLst/>
            </a:prstGeom>
            <a:noFill/>
          </p:spPr>
          <p:txBody>
            <a:bodyPr wrap="none" rtlCol="0">
              <a:spAutoFit/>
            </a:bodyPr>
            <a:lstStyle/>
            <a:p>
              <a:r>
                <a:rPr lang="en-US" dirty="0" smtClean="0"/>
                <a:t>optional</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4"/>
                                        </p:tgtEl>
                                      </p:cBhvr>
                                    </p:animEffect>
                                    <p:set>
                                      <p:cBhvr>
                                        <p:cTn id="2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perspectives</a:t>
            </a:r>
            <a:endParaRPr lang="en-US" dirty="0"/>
          </a:p>
        </p:txBody>
      </p:sp>
      <p:sp>
        <p:nvSpPr>
          <p:cNvPr id="4" name="TextBox 3"/>
          <p:cNvSpPr txBox="1"/>
          <p:nvPr/>
        </p:nvSpPr>
        <p:spPr>
          <a:xfrm>
            <a:off x="2362200" y="5181600"/>
            <a:ext cx="1228798" cy="369332"/>
          </a:xfrm>
          <a:prstGeom prst="rect">
            <a:avLst/>
          </a:prstGeom>
          <a:noFill/>
        </p:spPr>
        <p:txBody>
          <a:bodyPr wrap="none" rtlCol="0">
            <a:spAutoFit/>
          </a:bodyPr>
          <a:lstStyle/>
          <a:p>
            <a:r>
              <a:rPr lang="en-US" dirty="0" smtClean="0"/>
              <a:t>Researcher</a:t>
            </a:r>
            <a:endParaRPr lang="en-US" dirty="0"/>
          </a:p>
        </p:txBody>
      </p:sp>
      <p:sp>
        <p:nvSpPr>
          <p:cNvPr id="5" name="TextBox 4"/>
          <p:cNvSpPr txBox="1"/>
          <p:nvPr/>
        </p:nvSpPr>
        <p:spPr>
          <a:xfrm>
            <a:off x="5867400" y="5181600"/>
            <a:ext cx="1063240" cy="369332"/>
          </a:xfrm>
          <a:prstGeom prst="rect">
            <a:avLst/>
          </a:prstGeom>
          <a:noFill/>
        </p:spPr>
        <p:txBody>
          <a:bodyPr wrap="none" rtlCol="0">
            <a:spAutoFit/>
          </a:bodyPr>
          <a:lstStyle/>
          <a:p>
            <a:r>
              <a:rPr lang="en-US" dirty="0" smtClean="0"/>
              <a:t>Professor</a:t>
            </a:r>
            <a:endParaRPr lang="en-US" dirty="0"/>
          </a:p>
        </p:txBody>
      </p:sp>
      <p:sp>
        <p:nvSpPr>
          <p:cNvPr id="7" name="TextBox 6"/>
          <p:cNvSpPr txBox="1"/>
          <p:nvPr/>
        </p:nvSpPr>
        <p:spPr>
          <a:xfrm>
            <a:off x="2895600" y="1752600"/>
            <a:ext cx="3741120" cy="369332"/>
          </a:xfrm>
          <a:prstGeom prst="rect">
            <a:avLst/>
          </a:prstGeom>
          <a:noFill/>
        </p:spPr>
        <p:txBody>
          <a:bodyPr wrap="square" rtlCol="0">
            <a:spAutoFit/>
          </a:bodyPr>
          <a:lstStyle/>
          <a:p>
            <a:r>
              <a:rPr lang="en-US" dirty="0" smtClean="0"/>
              <a:t>Small business owner/consultant</a:t>
            </a:r>
            <a:endParaRPr lang="en-US" dirty="0"/>
          </a:p>
        </p:txBody>
      </p:sp>
      <p:pic>
        <p:nvPicPr>
          <p:cNvPr id="4098" name="Picture 2" descr="C:\Users\McGregor\AppData\Local\Microsoft\Windows\Temporary Internet Files\Content.IE5\YUZD0NUO\MC900197927[1].wmf"/>
          <p:cNvPicPr>
            <a:picLocks noChangeAspect="1" noChangeArrowheads="1"/>
          </p:cNvPicPr>
          <p:nvPr/>
        </p:nvPicPr>
        <p:blipFill>
          <a:blip r:embed="rId2" cstate="print"/>
          <a:srcRect/>
          <a:stretch>
            <a:fillRect/>
          </a:stretch>
        </p:blipFill>
        <p:spPr bwMode="auto">
          <a:xfrm>
            <a:off x="3352800" y="2971800"/>
            <a:ext cx="2609047" cy="2590800"/>
          </a:xfrm>
          <a:prstGeom prst="rect">
            <a:avLst/>
          </a:prstGeom>
          <a:noFill/>
        </p:spPr>
      </p:pic>
      <p:sp>
        <p:nvSpPr>
          <p:cNvPr id="8" name="TextBox 7"/>
          <p:cNvSpPr txBox="1"/>
          <p:nvPr/>
        </p:nvSpPr>
        <p:spPr>
          <a:xfrm>
            <a:off x="3200400" y="2133600"/>
            <a:ext cx="2598788" cy="923330"/>
          </a:xfrm>
          <a:prstGeom prst="rect">
            <a:avLst/>
          </a:prstGeom>
          <a:noFill/>
        </p:spPr>
        <p:txBody>
          <a:bodyPr wrap="none" rtlCol="0">
            <a:spAutoFit/>
          </a:bodyPr>
          <a:lstStyle/>
          <a:p>
            <a:r>
              <a:rPr lang="en-US" dirty="0" smtClean="0">
                <a:latin typeface="Bradley Hand ITC" pitchFamily="66" charset="0"/>
              </a:rPr>
              <a:t>Primarily scientific and</a:t>
            </a:r>
          </a:p>
          <a:p>
            <a:r>
              <a:rPr lang="en-US" dirty="0" smtClean="0">
                <a:latin typeface="Bradley Hand ITC" pitchFamily="66" charset="0"/>
              </a:rPr>
              <a:t>embedded systems for</a:t>
            </a:r>
          </a:p>
          <a:p>
            <a:r>
              <a:rPr lang="en-US" dirty="0" smtClean="0">
                <a:latin typeface="Bradley Hand ITC" pitchFamily="66" charset="0"/>
              </a:rPr>
              <a:t>Honeywell TSI, AT&amp;T, …</a:t>
            </a:r>
            <a:endParaRPr lang="en-US" dirty="0">
              <a:latin typeface="Bradley Hand ITC" pitchFamily="66" charset="0"/>
            </a:endParaRPr>
          </a:p>
        </p:txBody>
      </p:sp>
      <p:sp>
        <p:nvSpPr>
          <p:cNvPr id="10" name="TextBox 9"/>
          <p:cNvSpPr txBox="1"/>
          <p:nvPr/>
        </p:nvSpPr>
        <p:spPr>
          <a:xfrm>
            <a:off x="5334000" y="5715000"/>
            <a:ext cx="3294492" cy="646331"/>
          </a:xfrm>
          <a:prstGeom prst="rect">
            <a:avLst/>
          </a:prstGeom>
          <a:noFill/>
        </p:spPr>
        <p:txBody>
          <a:bodyPr wrap="none" rtlCol="0">
            <a:spAutoFit/>
          </a:bodyPr>
          <a:lstStyle/>
          <a:p>
            <a:r>
              <a:rPr lang="en-US" dirty="0" smtClean="0">
                <a:latin typeface="Bradley Hand ITC" pitchFamily="66" charset="0"/>
              </a:rPr>
              <a:t>Courses in software engineering</a:t>
            </a:r>
          </a:p>
          <a:p>
            <a:r>
              <a:rPr lang="en-US" dirty="0" smtClean="0">
                <a:latin typeface="Bradley Hand ITC" pitchFamily="66" charset="0"/>
              </a:rPr>
              <a:t>and systems engineering</a:t>
            </a:r>
            <a:endParaRPr lang="en-US" dirty="0">
              <a:latin typeface="Bradley Hand ITC" pitchFamily="66" charset="0"/>
            </a:endParaRPr>
          </a:p>
        </p:txBody>
      </p:sp>
      <p:sp>
        <p:nvSpPr>
          <p:cNvPr id="11" name="TextBox 10"/>
          <p:cNvSpPr txBox="1"/>
          <p:nvPr/>
        </p:nvSpPr>
        <p:spPr>
          <a:xfrm>
            <a:off x="1600200" y="5715000"/>
            <a:ext cx="2563522" cy="369332"/>
          </a:xfrm>
          <a:prstGeom prst="rect">
            <a:avLst/>
          </a:prstGeom>
          <a:noFill/>
        </p:spPr>
        <p:txBody>
          <a:bodyPr wrap="none" rtlCol="0">
            <a:spAutoFit/>
          </a:bodyPr>
          <a:lstStyle/>
          <a:p>
            <a:r>
              <a:rPr lang="en-US" dirty="0" smtClean="0">
                <a:latin typeface="Bradley Hand ITC" pitchFamily="66" charset="0"/>
              </a:rPr>
              <a:t>Visiting scientist at SEI</a:t>
            </a:r>
            <a:endParaRPr lang="en-US" dirty="0">
              <a:latin typeface="Bradley Hand ITC"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a:xfrm>
            <a:off x="457200" y="1600201"/>
            <a:ext cx="8229600" cy="1676400"/>
          </a:xfrm>
        </p:spPr>
        <p:txBody>
          <a:bodyPr>
            <a:normAutofit fontScale="92500"/>
          </a:bodyPr>
          <a:lstStyle/>
          <a:p>
            <a:r>
              <a:rPr lang="en-US" dirty="0" smtClean="0"/>
              <a:t>Architecture is the structure of a product along with relationships and properties.</a:t>
            </a:r>
          </a:p>
          <a:p>
            <a:r>
              <a:rPr lang="en-US" dirty="0" smtClean="0"/>
              <a:t>No single picture shows the entire architecture.</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2095500" y="3181350"/>
            <a:ext cx="7048500" cy="3676650"/>
          </a:xfrm>
          <a:prstGeom prst="rect">
            <a:avLst/>
          </a:prstGeo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attributes</a:t>
            </a:r>
            <a:endParaRPr lang="en-US" dirty="0"/>
          </a:p>
        </p:txBody>
      </p:sp>
      <p:sp>
        <p:nvSpPr>
          <p:cNvPr id="3" name="Content Placeholder 2"/>
          <p:cNvSpPr>
            <a:spLocks noGrp="1"/>
          </p:cNvSpPr>
          <p:nvPr>
            <p:ph idx="1"/>
          </p:nvPr>
        </p:nvSpPr>
        <p:spPr>
          <a:xfrm>
            <a:off x="457200" y="1600201"/>
            <a:ext cx="6553200" cy="3124199"/>
          </a:xfrm>
        </p:spPr>
        <p:txBody>
          <a:bodyPr>
            <a:normAutofit fontScale="77500" lnSpcReduction="20000"/>
          </a:bodyPr>
          <a:lstStyle/>
          <a:p>
            <a:r>
              <a:rPr lang="en-US" dirty="0" smtClean="0"/>
              <a:t>The functional requirements are necessary but not sufficient for an acceptable product.</a:t>
            </a:r>
          </a:p>
          <a:p>
            <a:r>
              <a:rPr lang="en-US" dirty="0" smtClean="0"/>
              <a:t>We spend much time modifying structures and relationships to achieve acceptable levels of qualities such as maintainability and portability. </a:t>
            </a:r>
          </a:p>
          <a:p>
            <a:r>
              <a:rPr lang="en-US" dirty="0" smtClean="0"/>
              <a:t>“Acceptable level” may be a variation point.</a:t>
            </a:r>
          </a:p>
          <a:p>
            <a:pPr lvl="1"/>
            <a:r>
              <a:rPr lang="en-US" dirty="0" smtClean="0"/>
              <a:t>Secure </a:t>
            </a:r>
            <a:r>
              <a:rPr lang="en-US" dirty="0" err="1" smtClean="0"/>
              <a:t>vs</a:t>
            </a:r>
            <a:r>
              <a:rPr lang="en-US" dirty="0" smtClean="0"/>
              <a:t> non-secure</a:t>
            </a:r>
            <a:endParaRPr lang="en-US" dirty="0"/>
          </a:p>
        </p:txBody>
      </p:sp>
      <p:pic>
        <p:nvPicPr>
          <p:cNvPr id="4" name="Picture 7" descr="starplot.pdf"/>
          <p:cNvPicPr>
            <a:picLocks noChangeAspect="1"/>
          </p:cNvPicPr>
          <p:nvPr/>
        </p:nvPicPr>
        <p:blipFill>
          <a:blip r:embed="rId2" cstate="print"/>
          <a:srcRect/>
          <a:stretch>
            <a:fillRect/>
          </a:stretch>
        </p:blipFill>
        <p:spPr bwMode="auto">
          <a:xfrm>
            <a:off x="5638800" y="3886200"/>
            <a:ext cx="35052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line architecture</a:t>
            </a:r>
            <a:endParaRPr lang="en-US" dirty="0"/>
          </a:p>
        </p:txBody>
      </p:sp>
      <p:sp>
        <p:nvSpPr>
          <p:cNvPr id="3" name="Content Placeholder 2"/>
          <p:cNvSpPr>
            <a:spLocks noGrp="1"/>
          </p:cNvSpPr>
          <p:nvPr>
            <p:ph idx="1"/>
          </p:nvPr>
        </p:nvSpPr>
        <p:spPr>
          <a:xfrm>
            <a:off x="0" y="1600200"/>
            <a:ext cx="6705600" cy="3200400"/>
          </a:xfrm>
        </p:spPr>
        <p:txBody>
          <a:bodyPr>
            <a:normAutofit/>
          </a:bodyPr>
          <a:lstStyle/>
          <a:p>
            <a:pPr marL="0" indent="0" defTabSz="722313">
              <a:spcBef>
                <a:spcPct val="25000"/>
              </a:spcBef>
              <a:buNone/>
            </a:pPr>
            <a:r>
              <a:rPr lang="en-US" sz="1800" dirty="0" smtClean="0"/>
              <a:t>A product line architecture must</a:t>
            </a:r>
          </a:p>
          <a:p>
            <a:pPr marL="519113" lvl="1" indent="-234950" defTabSz="722313">
              <a:spcBef>
                <a:spcPct val="25000"/>
              </a:spcBef>
            </a:pPr>
            <a:r>
              <a:rPr lang="en-US" sz="1800" dirty="0" smtClean="0"/>
              <a:t>apply to all members of the product line (even if their functions and qualities differ)</a:t>
            </a:r>
          </a:p>
          <a:p>
            <a:pPr marL="519113" lvl="1" indent="-234950" defTabSz="722313">
              <a:spcBef>
                <a:spcPct val="25000"/>
              </a:spcBef>
            </a:pPr>
            <a:r>
              <a:rPr lang="en-US" sz="1800" dirty="0" smtClean="0"/>
              <a:t>embody the commonalities and </a:t>
            </a:r>
            <a:r>
              <a:rPr lang="en-US" sz="1800" dirty="0" err="1" smtClean="0"/>
              <a:t>variabilities</a:t>
            </a:r>
            <a:r>
              <a:rPr lang="en-US" sz="1800" dirty="0" smtClean="0"/>
              <a:t> of the family members</a:t>
            </a:r>
            <a:endParaRPr lang="en-US" sz="1800" b="1" dirty="0" smtClean="0">
              <a:solidFill>
                <a:schemeClr val="tx2"/>
              </a:solidFill>
            </a:endParaRPr>
          </a:p>
        </p:txBody>
      </p:sp>
      <p:pic>
        <p:nvPicPr>
          <p:cNvPr id="4" name="Picture 3" descr="after.pdf"/>
          <p:cNvPicPr>
            <a:picLocks noChangeAspect="1"/>
          </p:cNvPicPr>
          <p:nvPr/>
        </p:nvPicPr>
        <p:blipFill>
          <a:blip r:embed="rId2" cstate="print"/>
          <a:srcRect/>
          <a:stretch>
            <a:fillRect/>
          </a:stretch>
        </p:blipFill>
        <p:spPr bwMode="auto">
          <a:xfrm>
            <a:off x="3657600" y="3273398"/>
            <a:ext cx="5486400" cy="3584602"/>
          </a:xfrm>
          <a:prstGeom prst="rect">
            <a:avLst/>
          </a:prstGeom>
          <a:noFill/>
          <a:ln w="9525">
            <a:noFill/>
            <a:miter lim="800000"/>
            <a:headEnd/>
            <a:tailEnd/>
          </a:ln>
        </p:spPr>
      </p:pic>
      <p:sp>
        <p:nvSpPr>
          <p:cNvPr id="6" name="TextBox 5"/>
          <p:cNvSpPr txBox="1"/>
          <p:nvPr/>
        </p:nvSpPr>
        <p:spPr>
          <a:xfrm>
            <a:off x="0" y="3352800"/>
            <a:ext cx="3352800" cy="4385816"/>
          </a:xfrm>
          <a:prstGeom prst="rect">
            <a:avLst/>
          </a:prstGeom>
          <a:noFill/>
        </p:spPr>
        <p:txBody>
          <a:bodyPr wrap="square" rtlCol="0">
            <a:spAutoFit/>
          </a:bodyPr>
          <a:lstStyle/>
          <a:p>
            <a:pPr defTabSz="722313">
              <a:spcBef>
                <a:spcPct val="25000"/>
              </a:spcBef>
            </a:pPr>
            <a:r>
              <a:rPr lang="en-US" dirty="0" smtClean="0"/>
              <a:t>The product line architecture is informed primarily by </a:t>
            </a:r>
          </a:p>
          <a:p>
            <a:pPr marL="519113" lvl="1" indent="-234950" defTabSz="722313">
              <a:spcBef>
                <a:spcPct val="25000"/>
              </a:spcBef>
              <a:buFont typeface="Arial" pitchFamily="34" charset="0"/>
              <a:buChar char="•"/>
            </a:pPr>
            <a:r>
              <a:rPr lang="en-US" dirty="0" smtClean="0"/>
              <a:t>the product line’s scope definition </a:t>
            </a:r>
          </a:p>
          <a:p>
            <a:pPr marL="519113" lvl="1" indent="-234950" defTabSz="722313">
              <a:spcBef>
                <a:spcPct val="25000"/>
              </a:spcBef>
              <a:buFont typeface="Arial" pitchFamily="34" charset="0"/>
              <a:buChar char="•"/>
            </a:pPr>
            <a:r>
              <a:rPr lang="en-US" dirty="0" smtClean="0"/>
              <a:t>the product line requirements specification(s).</a:t>
            </a:r>
          </a:p>
          <a:p>
            <a:pPr marL="61913" indent="-234950" defTabSz="722313">
              <a:spcBef>
                <a:spcPct val="25000"/>
              </a:spcBef>
            </a:pPr>
            <a:r>
              <a:rPr lang="en-US" dirty="0" smtClean="0"/>
              <a:t>Architectural </a:t>
            </a:r>
            <a:r>
              <a:rPr lang="en-US" i="1" dirty="0" smtClean="0"/>
              <a:t>variation mechanisms</a:t>
            </a:r>
            <a:r>
              <a:rPr lang="en-US" dirty="0" smtClean="0"/>
              <a:t> are used to make the architecture work for the entire set of products.</a:t>
            </a:r>
            <a:endParaRPr lang="en-US" b="1" dirty="0" smtClean="0">
              <a:solidFill>
                <a:schemeClr val="tx2"/>
              </a:solidFill>
            </a:endParaRPr>
          </a:p>
          <a:p>
            <a:pPr marL="519113" lvl="1" indent="-234950" defTabSz="722313">
              <a:spcBef>
                <a:spcPct val="25000"/>
              </a:spcBef>
            </a:pPr>
            <a:endParaRPr lang="en-US" dirty="0" smtClean="0"/>
          </a:p>
          <a:p>
            <a:pPr marL="519113" lvl="1" indent="-234950" defTabSz="722313">
              <a:spcBef>
                <a:spcPct val="25000"/>
              </a:spcBef>
            </a:pPr>
            <a:endParaRPr lang="en-US" dirty="0" smtClean="0"/>
          </a:p>
          <a:p>
            <a:pPr marL="519113" lvl="1" indent="-234950" defTabSz="722313">
              <a:spcBef>
                <a:spcPct val="25000"/>
              </a:spcBef>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variation mechanisms</a:t>
            </a:r>
            <a:endParaRPr lang="en-US" dirty="0"/>
          </a:p>
        </p:txBody>
      </p:sp>
      <p:sp>
        <p:nvSpPr>
          <p:cNvPr id="3" name="Content Placeholder 2"/>
          <p:cNvSpPr>
            <a:spLocks noGrp="1"/>
          </p:cNvSpPr>
          <p:nvPr>
            <p:ph idx="1"/>
          </p:nvPr>
        </p:nvSpPr>
        <p:spPr/>
        <p:txBody>
          <a:bodyPr>
            <a:noAutofit/>
          </a:bodyPr>
          <a:lstStyle/>
          <a:p>
            <a:pPr marL="0" indent="0">
              <a:lnSpc>
                <a:spcPct val="95000"/>
              </a:lnSpc>
              <a:buNone/>
            </a:pPr>
            <a:r>
              <a:rPr lang="en-US" sz="2000" dirty="0" smtClean="0"/>
              <a:t>Common variation mechanisms include</a:t>
            </a:r>
          </a:p>
          <a:p>
            <a:pPr lvl="1">
              <a:lnSpc>
                <a:spcPct val="95000"/>
              </a:lnSpc>
            </a:pPr>
            <a:r>
              <a:rPr lang="en-US" sz="2000" dirty="0" smtClean="0"/>
              <a:t>replacement, omission, and replication of architectural elements</a:t>
            </a:r>
          </a:p>
          <a:p>
            <a:pPr lvl="1">
              <a:lnSpc>
                <a:spcPct val="95000"/>
              </a:lnSpc>
            </a:pPr>
            <a:r>
              <a:rPr lang="en-US" sz="2000" dirty="0" smtClean="0"/>
              <a:t>object-oriented (OO) techniques</a:t>
            </a:r>
          </a:p>
          <a:p>
            <a:pPr lvl="2">
              <a:lnSpc>
                <a:spcPct val="95000"/>
              </a:lnSpc>
            </a:pPr>
            <a:r>
              <a:rPr lang="en-US" sz="2000" dirty="0" smtClean="0"/>
              <a:t>inheritance</a:t>
            </a:r>
          </a:p>
          <a:p>
            <a:pPr lvl="2">
              <a:lnSpc>
                <a:spcPct val="95000"/>
              </a:lnSpc>
            </a:pPr>
            <a:r>
              <a:rPr lang="en-US" sz="2000" dirty="0" smtClean="0"/>
              <a:t>specialization</a:t>
            </a:r>
          </a:p>
          <a:p>
            <a:pPr lvl="2">
              <a:lnSpc>
                <a:spcPct val="95000"/>
              </a:lnSpc>
            </a:pPr>
            <a:r>
              <a:rPr lang="en-US" sz="2000" dirty="0" smtClean="0"/>
              <a:t>delegation</a:t>
            </a:r>
          </a:p>
          <a:p>
            <a:pPr lvl="2">
              <a:lnSpc>
                <a:spcPct val="95000"/>
              </a:lnSpc>
            </a:pPr>
            <a:r>
              <a:rPr lang="en-US" sz="2000" dirty="0" smtClean="0"/>
              <a:t>application frameworks</a:t>
            </a:r>
          </a:p>
          <a:p>
            <a:pPr lvl="1">
              <a:lnSpc>
                <a:spcPct val="95000"/>
              </a:lnSpc>
            </a:pPr>
            <a:r>
              <a:rPr lang="en-US" sz="2000" dirty="0" smtClean="0"/>
              <a:t>parameterization (including macros and templates)</a:t>
            </a:r>
          </a:p>
          <a:p>
            <a:pPr lvl="2">
              <a:lnSpc>
                <a:spcPct val="95000"/>
              </a:lnSpc>
            </a:pPr>
            <a:r>
              <a:rPr lang="en-US" sz="2000" dirty="0" smtClean="0"/>
              <a:t>Special case: compile-time selection of different implementations or implementation fragments  (e.g., </a:t>
            </a:r>
            <a:r>
              <a:rPr lang="en-US" sz="2000" i="1" dirty="0" smtClean="0"/>
              <a:t>#</a:t>
            </a:r>
            <a:r>
              <a:rPr lang="en-US" sz="2000" i="1" dirty="0" err="1" smtClean="0"/>
              <a:t>ifdef</a:t>
            </a:r>
            <a:r>
              <a:rPr lang="en-US" sz="2000" dirty="0" smtClean="0"/>
              <a:t>)</a:t>
            </a:r>
          </a:p>
          <a:p>
            <a:pPr lvl="1">
              <a:lnSpc>
                <a:spcPct val="95000"/>
              </a:lnSpc>
            </a:pPr>
            <a:r>
              <a:rPr lang="en-US" sz="2000" dirty="0" smtClean="0"/>
              <a:t>generation and generators </a:t>
            </a:r>
          </a:p>
          <a:p>
            <a:pPr lvl="1">
              <a:lnSpc>
                <a:spcPct val="95000"/>
              </a:lnSpc>
            </a:pPr>
            <a:r>
              <a:rPr lang="en-US" sz="2000" dirty="0" smtClean="0"/>
              <a:t>aspect-oriented programming</a:t>
            </a:r>
          </a:p>
          <a:p>
            <a:pPr lvl="2">
              <a:lnSpc>
                <a:spcPct val="95000"/>
              </a:lnSpc>
            </a:pPr>
            <a:r>
              <a:rPr lang="en-US" sz="2000" dirty="0" smtClean="0"/>
              <a:t>an approach for modularizing system properties that otherwise would be distributed across modules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is under management</a:t>
            </a:r>
            <a:endParaRPr lang="en-US" dirty="0"/>
          </a:p>
        </p:txBody>
      </p:sp>
      <p:grpSp>
        <p:nvGrpSpPr>
          <p:cNvPr id="5" name="Group 4"/>
          <p:cNvGrpSpPr/>
          <p:nvPr/>
        </p:nvGrpSpPr>
        <p:grpSpPr>
          <a:xfrm>
            <a:off x="1295400" y="1524000"/>
            <a:ext cx="6676571" cy="4920342"/>
            <a:chOff x="1320799" y="1233715"/>
            <a:chExt cx="6676571" cy="4920342"/>
          </a:xfrm>
        </p:grpSpPr>
        <p:sp>
          <p:nvSpPr>
            <p:cNvPr id="6" name="Rectangle 5"/>
            <p:cNvSpPr/>
            <p:nvPr/>
          </p:nvSpPr>
          <p:spPr bwMode="auto">
            <a:xfrm>
              <a:off x="1320799" y="1233715"/>
              <a:ext cx="6676571" cy="49203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bwMode="auto">
            <a:xfrm>
              <a:off x="1320799" y="2320024"/>
              <a:ext cx="667657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rot="5400000">
              <a:off x="3285223" y="3693886"/>
              <a:ext cx="274772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3033485" y="1468960"/>
              <a:ext cx="3296672" cy="369332"/>
            </a:xfrm>
            <a:prstGeom prst="rect">
              <a:avLst/>
            </a:prstGeom>
            <a:noFill/>
            <a:ln w="9525">
              <a:noFill/>
              <a:miter lim="800000"/>
              <a:headEnd/>
              <a:tailEnd/>
            </a:ln>
          </p:spPr>
          <p:txBody>
            <a:bodyPr wrap="none">
              <a:spAutoFit/>
            </a:bodyPr>
            <a:lstStyle/>
            <a:p>
              <a:r>
                <a:rPr lang="en-US" sz="2000" dirty="0">
                  <a:latin typeface="Calibri" pitchFamily="34" charset="0"/>
                </a:rPr>
                <a:t>Product line-wide core assets</a:t>
              </a:r>
            </a:p>
          </p:txBody>
        </p:sp>
        <p:sp>
          <p:nvSpPr>
            <p:cNvPr id="10" name="Documents"/>
            <p:cNvSpPr>
              <a:spLocks noEditPoints="1" noChangeArrowheads="1"/>
            </p:cNvSpPr>
            <p:nvPr/>
          </p:nvSpPr>
          <p:spPr bwMode="auto">
            <a:xfrm>
              <a:off x="6545942" y="1425417"/>
              <a:ext cx="943429" cy="75881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sz="800" dirty="0">
                  <a:latin typeface="+mn-lt"/>
                  <a:cs typeface="+mn-cs"/>
                </a:rPr>
                <a:t>CONOPS</a:t>
              </a:r>
            </a:p>
          </p:txBody>
        </p:sp>
        <p:sp>
          <p:nvSpPr>
            <p:cNvPr id="11" name="Documents"/>
            <p:cNvSpPr>
              <a:spLocks noEditPoints="1" noChangeArrowheads="1"/>
            </p:cNvSpPr>
            <p:nvPr/>
          </p:nvSpPr>
          <p:spPr bwMode="auto">
            <a:xfrm>
              <a:off x="1616379" y="2856184"/>
              <a:ext cx="1074058" cy="75881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sz="800" dirty="0" smtClean="0">
                  <a:latin typeface="+mn-lt"/>
                </a:rPr>
                <a:t>Production Plan template</a:t>
              </a:r>
              <a:endParaRPr lang="en-US" sz="800" dirty="0">
                <a:latin typeface="+mn-lt"/>
                <a:cs typeface="+mn-cs"/>
              </a:endParaRPr>
            </a:p>
          </p:txBody>
        </p:sp>
        <p:sp>
          <p:nvSpPr>
            <p:cNvPr id="12" name="TextBox 11"/>
            <p:cNvSpPr txBox="1">
              <a:spLocks noChangeArrowheads="1"/>
            </p:cNvSpPr>
            <p:nvPr/>
          </p:nvSpPr>
          <p:spPr bwMode="auto">
            <a:xfrm>
              <a:off x="1756228" y="2383925"/>
              <a:ext cx="2828147" cy="369332"/>
            </a:xfrm>
            <a:prstGeom prst="rect">
              <a:avLst/>
            </a:prstGeom>
            <a:noFill/>
            <a:ln w="9525">
              <a:noFill/>
              <a:miter lim="800000"/>
              <a:headEnd/>
              <a:tailEnd/>
            </a:ln>
          </p:spPr>
          <p:txBody>
            <a:bodyPr wrap="none">
              <a:spAutoFit/>
            </a:bodyPr>
            <a:lstStyle/>
            <a:p>
              <a:r>
                <a:rPr lang="en-US" sz="2000" dirty="0">
                  <a:latin typeface="Calibri" pitchFamily="34" charset="0"/>
                </a:rPr>
                <a:t>Product-level core assets</a:t>
              </a:r>
            </a:p>
          </p:txBody>
        </p:sp>
        <p:sp>
          <p:nvSpPr>
            <p:cNvPr id="13" name="TextBox 12"/>
            <p:cNvSpPr txBox="1">
              <a:spLocks noChangeArrowheads="1"/>
            </p:cNvSpPr>
            <p:nvPr/>
          </p:nvSpPr>
          <p:spPr bwMode="auto">
            <a:xfrm>
              <a:off x="5167084" y="2447825"/>
              <a:ext cx="2549031" cy="369332"/>
            </a:xfrm>
            <a:prstGeom prst="rect">
              <a:avLst/>
            </a:prstGeom>
            <a:noFill/>
            <a:ln w="9525">
              <a:noFill/>
              <a:miter lim="800000"/>
              <a:headEnd/>
              <a:tailEnd/>
            </a:ln>
          </p:spPr>
          <p:txBody>
            <a:bodyPr wrap="none">
              <a:spAutoFit/>
            </a:bodyPr>
            <a:lstStyle/>
            <a:p>
              <a:r>
                <a:rPr lang="en-US" sz="2000" dirty="0">
                  <a:latin typeface="Calibri" pitchFamily="34" charset="0"/>
                </a:rPr>
                <a:t>Product-unique assets</a:t>
              </a:r>
            </a:p>
          </p:txBody>
        </p:sp>
        <p:sp>
          <p:nvSpPr>
            <p:cNvPr id="14" name="Documents"/>
            <p:cNvSpPr>
              <a:spLocks noEditPoints="1" noChangeArrowheads="1"/>
            </p:cNvSpPr>
            <p:nvPr/>
          </p:nvSpPr>
          <p:spPr bwMode="auto">
            <a:xfrm>
              <a:off x="3352799" y="3278532"/>
              <a:ext cx="943429" cy="75881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sz="1100" dirty="0">
                  <a:latin typeface="+mn-lt"/>
                  <a:cs typeface="+mn-cs"/>
                </a:rPr>
                <a:t>Code</a:t>
              </a:r>
            </a:p>
          </p:txBody>
        </p:sp>
        <p:sp>
          <p:nvSpPr>
            <p:cNvPr id="15" name="Documents"/>
            <p:cNvSpPr>
              <a:spLocks noEditPoints="1" noChangeArrowheads="1"/>
            </p:cNvSpPr>
            <p:nvPr/>
          </p:nvSpPr>
          <p:spPr bwMode="auto">
            <a:xfrm>
              <a:off x="6545942" y="2959030"/>
              <a:ext cx="943429" cy="75881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sz="1100" dirty="0">
                  <a:latin typeface="+mn-lt"/>
                  <a:cs typeface="+mn-cs"/>
                </a:rPr>
                <a:t>Code</a:t>
              </a:r>
            </a:p>
          </p:txBody>
        </p:sp>
        <p:sp>
          <p:nvSpPr>
            <p:cNvPr id="16" name="Documents"/>
            <p:cNvSpPr>
              <a:spLocks noEditPoints="1" noChangeArrowheads="1"/>
            </p:cNvSpPr>
            <p:nvPr/>
          </p:nvSpPr>
          <p:spPr bwMode="auto">
            <a:xfrm>
              <a:off x="2191656" y="4109240"/>
              <a:ext cx="943429" cy="75881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sz="1100" dirty="0">
                  <a:latin typeface="+mn-lt"/>
                  <a:cs typeface="+mn-cs"/>
                </a:rPr>
                <a:t>Test plan</a:t>
              </a:r>
            </a:p>
          </p:txBody>
        </p:sp>
        <p:cxnSp>
          <p:nvCxnSpPr>
            <p:cNvPr id="17" name="Straight Connector 16"/>
            <p:cNvCxnSpPr/>
            <p:nvPr/>
          </p:nvCxnSpPr>
          <p:spPr bwMode="auto">
            <a:xfrm>
              <a:off x="1320799" y="5067748"/>
              <a:ext cx="6676571"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ocuments"/>
            <p:cNvSpPr>
              <a:spLocks noEditPoints="1" noChangeArrowheads="1"/>
            </p:cNvSpPr>
            <p:nvPr/>
          </p:nvSpPr>
          <p:spPr bwMode="auto">
            <a:xfrm>
              <a:off x="2554513" y="5195549"/>
              <a:ext cx="943429" cy="75881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r>
                <a:rPr lang="en-US" sz="800" dirty="0">
                  <a:latin typeface="+mn-lt"/>
                  <a:cs typeface="+mn-cs"/>
                </a:rPr>
                <a:t>Product B</a:t>
              </a:r>
            </a:p>
          </p:txBody>
        </p:sp>
        <p:sp>
          <p:nvSpPr>
            <p:cNvPr id="19" name="Documents"/>
            <p:cNvSpPr>
              <a:spLocks noEditPoints="1" noChangeArrowheads="1"/>
            </p:cNvSpPr>
            <p:nvPr/>
          </p:nvSpPr>
          <p:spPr bwMode="auto">
            <a:xfrm>
              <a:off x="6763656" y="5259449"/>
              <a:ext cx="943429" cy="75881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ctr" fontAlgn="auto">
                <a:spcBef>
                  <a:spcPts val="0"/>
                </a:spcBef>
                <a:spcAft>
                  <a:spcPts val="0"/>
                </a:spcAft>
                <a:defRPr/>
              </a:pPr>
              <a:r>
                <a:rPr lang="en-US" sz="800" dirty="0">
                  <a:latin typeface="+mn-lt"/>
                  <a:cs typeface="+mn-cs"/>
                </a:rPr>
                <a:t>Product A</a:t>
              </a:r>
            </a:p>
          </p:txBody>
        </p:sp>
        <p:sp>
          <p:nvSpPr>
            <p:cNvPr id="20" name="TextBox 22"/>
            <p:cNvSpPr txBox="1">
              <a:spLocks noChangeArrowheads="1"/>
            </p:cNvSpPr>
            <p:nvPr/>
          </p:nvSpPr>
          <p:spPr bwMode="auto">
            <a:xfrm>
              <a:off x="4151085" y="5131648"/>
              <a:ext cx="1120884" cy="369332"/>
            </a:xfrm>
            <a:prstGeom prst="rect">
              <a:avLst/>
            </a:prstGeom>
            <a:noFill/>
            <a:ln w="9525">
              <a:noFill/>
              <a:miter lim="800000"/>
              <a:headEnd/>
              <a:tailEnd/>
            </a:ln>
          </p:spPr>
          <p:txBody>
            <a:bodyPr wrap="none">
              <a:spAutoFit/>
            </a:bodyPr>
            <a:lstStyle/>
            <a:p>
              <a:r>
                <a:rPr lang="en-US" sz="2000" dirty="0">
                  <a:latin typeface="Calibri" pitchFamily="34" charset="0"/>
                </a:rPr>
                <a:t>Products</a:t>
              </a:r>
            </a:p>
          </p:txBody>
        </p:sp>
        <p:sp>
          <p:nvSpPr>
            <p:cNvPr id="21" name="Documents"/>
            <p:cNvSpPr>
              <a:spLocks noEditPoints="1" noChangeArrowheads="1"/>
            </p:cNvSpPr>
            <p:nvPr/>
          </p:nvSpPr>
          <p:spPr bwMode="auto">
            <a:xfrm>
              <a:off x="5107321" y="3894945"/>
              <a:ext cx="1161144" cy="75881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sz="600" dirty="0" smtClean="0">
                  <a:latin typeface="+mn-lt"/>
                  <a:cs typeface="+mn-cs"/>
                </a:rPr>
                <a:t>Product-specific Production </a:t>
              </a:r>
              <a:r>
                <a:rPr lang="en-US" sz="600" dirty="0">
                  <a:latin typeface="+mn-lt"/>
                  <a:cs typeface="+mn-cs"/>
                </a:rPr>
                <a:t>plan</a:t>
              </a:r>
            </a:p>
          </p:txBody>
        </p:sp>
        <p:sp>
          <p:nvSpPr>
            <p:cNvPr id="22" name="Documents"/>
            <p:cNvSpPr>
              <a:spLocks noEditPoints="1" noChangeArrowheads="1"/>
            </p:cNvSpPr>
            <p:nvPr/>
          </p:nvSpPr>
          <p:spPr bwMode="auto">
            <a:xfrm>
              <a:off x="1618172" y="1351906"/>
              <a:ext cx="1074058" cy="75881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en-US" sz="800" dirty="0" smtClean="0">
                  <a:latin typeface="+mn-lt"/>
                </a:rPr>
                <a:t>Business Plan</a:t>
              </a:r>
              <a:endParaRPr lang="en-US" sz="800" dirty="0">
                <a:latin typeface="+mn-lt"/>
                <a:cs typeface="+mn-cs"/>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ecosystem of a </a:t>
            </a:r>
            <a:r>
              <a:rPr lang="en-US" sz="4000" dirty="0" err="1" smtClean="0"/>
              <a:t>DoD</a:t>
            </a:r>
            <a:r>
              <a:rPr lang="en-US" sz="4000" dirty="0" smtClean="0"/>
              <a:t> product line </a:t>
            </a:r>
            <a:br>
              <a:rPr lang="en-US" sz="4000" dirty="0" smtClean="0"/>
            </a:br>
            <a:r>
              <a:rPr lang="en-US" sz="4000" dirty="0" smtClean="0"/>
              <a:t>organization</a:t>
            </a:r>
            <a:endParaRPr lang="en-US" sz="4000" dirty="0"/>
          </a:p>
        </p:txBody>
      </p:sp>
      <p:sp>
        <p:nvSpPr>
          <p:cNvPr id="3" name="Content Placeholder 2"/>
          <p:cNvSpPr>
            <a:spLocks noGrp="1"/>
          </p:cNvSpPr>
          <p:nvPr>
            <p:ph idx="1"/>
          </p:nvPr>
        </p:nvSpPr>
        <p:spPr>
          <a:xfrm>
            <a:off x="0" y="1600200"/>
            <a:ext cx="2667000" cy="4525963"/>
          </a:xfrm>
        </p:spPr>
        <p:txBody>
          <a:bodyPr/>
          <a:lstStyle/>
          <a:p>
            <a:pPr marL="0" indent="0">
              <a:spcBef>
                <a:spcPts val="0"/>
              </a:spcBef>
              <a:buNone/>
            </a:pPr>
            <a:r>
              <a:rPr lang="en-US" sz="2400" dirty="0" smtClean="0"/>
              <a:t>Many players interact in a large product line organization.</a:t>
            </a:r>
          </a:p>
          <a:p>
            <a:pPr marL="0" indent="0">
              <a:spcBef>
                <a:spcPts val="0"/>
              </a:spcBef>
              <a:buNone/>
            </a:pPr>
            <a:endParaRPr lang="en-US" sz="2400" dirty="0" smtClean="0"/>
          </a:p>
          <a:p>
            <a:pPr marL="0" indent="0">
              <a:spcBef>
                <a:spcPts val="0"/>
              </a:spcBef>
              <a:buNone/>
            </a:pPr>
            <a:r>
              <a:rPr lang="en-US" sz="2400" dirty="0" smtClean="0"/>
              <a:t>Transactions are transfers that incur a cost. They often occur across some management boundary.</a:t>
            </a:r>
            <a:endParaRPr lang="en-US" sz="2400" dirty="0"/>
          </a:p>
        </p:txBody>
      </p:sp>
      <p:pic>
        <p:nvPicPr>
          <p:cNvPr id="4" name="Picture 3" descr="figure1.png"/>
          <p:cNvPicPr>
            <a:picLocks noChangeAspect="1"/>
          </p:cNvPicPr>
          <p:nvPr/>
        </p:nvPicPr>
        <p:blipFill>
          <a:blip r:embed="rId2" cstate="print"/>
          <a:stretch>
            <a:fillRect/>
          </a:stretch>
        </p:blipFill>
        <p:spPr>
          <a:xfrm>
            <a:off x="2732442" y="1960530"/>
            <a:ext cx="6411558" cy="489747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REALLY different</a:t>
            </a:r>
            <a:endParaRPr lang="en-US" dirty="0"/>
          </a:p>
        </p:txBody>
      </p:sp>
      <p:sp>
        <p:nvSpPr>
          <p:cNvPr id="3" name="Content Placeholder 2"/>
          <p:cNvSpPr>
            <a:spLocks noGrp="1"/>
          </p:cNvSpPr>
          <p:nvPr>
            <p:ph idx="1"/>
          </p:nvPr>
        </p:nvSpPr>
        <p:spPr/>
        <p:txBody>
          <a:bodyPr/>
          <a:lstStyle/>
          <a:p>
            <a:r>
              <a:rPr lang="en-US" dirty="0" smtClean="0"/>
              <a:t>Strategic business level buy-in and participation in a new way of doing business</a:t>
            </a:r>
          </a:p>
          <a:p>
            <a:r>
              <a:rPr lang="en-US" dirty="0" smtClean="0"/>
              <a:t>A manufacturing perspective where product development is predictable</a:t>
            </a:r>
            <a:r>
              <a:rPr lang="en-US" dirty="0" smtClean="0"/>
              <a:t>.</a:t>
            </a:r>
          </a:p>
          <a:p>
            <a:r>
              <a:rPr lang="en-US" dirty="0" smtClean="0"/>
              <a:t>Software becomes a valued asset to be maximized rather than an expense to be minimized</a:t>
            </a:r>
            <a:endParaRPr lang="en-US" dirty="0"/>
          </a:p>
        </p:txBody>
      </p:sp>
      <p:pic>
        <p:nvPicPr>
          <p:cNvPr id="4" name="Picture 4" descr="C:\Documents and Settings\John McGregor\Local Settings\Temporary Internet Files\Content.IE5\85IJOPIR\MMj02951850000[1].gif"/>
          <p:cNvPicPr>
            <a:picLocks noChangeAspect="1" noChangeArrowheads="1" noCrop="1"/>
          </p:cNvPicPr>
          <p:nvPr/>
        </p:nvPicPr>
        <p:blipFill>
          <a:blip r:embed="rId2" cstate="print"/>
          <a:srcRect/>
          <a:stretch>
            <a:fillRect/>
          </a:stretch>
        </p:blipFill>
        <p:spPr bwMode="auto">
          <a:xfrm>
            <a:off x="7391400" y="5334000"/>
            <a:ext cx="150812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it for </a:t>
            </a:r>
            <a:r>
              <a:rPr lang="en-US" dirty="0" smtClean="0"/>
              <a:t>your organization?</a:t>
            </a:r>
            <a:endParaRPr lang="en-US" dirty="0"/>
          </a:p>
        </p:txBody>
      </p:sp>
      <p:sp>
        <p:nvSpPr>
          <p:cNvPr id="3" name="Content Placeholder 2"/>
          <p:cNvSpPr>
            <a:spLocks noGrp="1"/>
          </p:cNvSpPr>
          <p:nvPr>
            <p:ph idx="1"/>
          </p:nvPr>
        </p:nvSpPr>
        <p:spPr/>
        <p:txBody>
          <a:bodyPr/>
          <a:lstStyle/>
          <a:p>
            <a:r>
              <a:rPr lang="en-US" dirty="0" smtClean="0"/>
              <a:t>Faster</a:t>
            </a:r>
          </a:p>
          <a:p>
            <a:r>
              <a:rPr lang="en-US" dirty="0" smtClean="0"/>
              <a:t>Cheaper</a:t>
            </a:r>
          </a:p>
          <a:p>
            <a:r>
              <a:rPr lang="en-US" dirty="0" smtClean="0"/>
              <a:t>Better</a:t>
            </a:r>
          </a:p>
          <a:p>
            <a:r>
              <a:rPr lang="en-US" dirty="0" smtClean="0"/>
              <a:t>Tune the strategy to meet your                 </a:t>
            </a:r>
            <a:r>
              <a:rPr lang="en-US" dirty="0" smtClean="0"/>
              <a:t>business needs</a:t>
            </a:r>
            <a:r>
              <a:rPr lang="en-US" dirty="0" smtClean="0"/>
              <a:t>.</a:t>
            </a:r>
          </a:p>
          <a:p>
            <a:endParaRPr lang="en-US" dirty="0"/>
          </a:p>
        </p:txBody>
      </p:sp>
      <p:pic>
        <p:nvPicPr>
          <p:cNvPr id="3078" name="Picture 6" descr="C:\Users\McGregor\AppData\Local\Microsoft\Windows\Temporary Internet Files\Content.IE5\YUZD0NUO\MP900309601[1].jpg"/>
          <p:cNvPicPr>
            <a:picLocks noChangeAspect="1" noChangeArrowheads="1"/>
          </p:cNvPicPr>
          <p:nvPr/>
        </p:nvPicPr>
        <p:blipFill>
          <a:blip r:embed="rId2" cstate="print"/>
          <a:srcRect/>
          <a:stretch>
            <a:fillRect/>
          </a:stretch>
        </p:blipFill>
        <p:spPr bwMode="auto">
          <a:xfrm>
            <a:off x="6534912" y="3200400"/>
            <a:ext cx="2609088" cy="3657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a:t>
            </a:r>
            <a:r>
              <a:rPr lang="en-US" smtClean="0"/>
              <a:t>really work?</a:t>
            </a:r>
            <a:endParaRPr lang="en-US"/>
          </a:p>
        </p:txBody>
      </p:sp>
      <p:sp>
        <p:nvSpPr>
          <p:cNvPr id="3" name="Content Placeholder 2"/>
          <p:cNvSpPr>
            <a:spLocks noGrp="1"/>
          </p:cNvSpPr>
          <p:nvPr>
            <p:ph idx="1"/>
          </p:nvPr>
        </p:nvSpPr>
        <p:spPr/>
        <p:txBody>
          <a:bodyPr/>
          <a:lstStyle/>
          <a:p>
            <a:r>
              <a:rPr lang="en-US" dirty="0" smtClean="0"/>
              <a:t>Improved productivity by as much as 10x </a:t>
            </a:r>
          </a:p>
          <a:p>
            <a:r>
              <a:rPr lang="en-US" dirty="0" smtClean="0"/>
              <a:t>Increased quality by as much as 10x </a:t>
            </a:r>
          </a:p>
          <a:p>
            <a:r>
              <a:rPr lang="en-US" dirty="0" smtClean="0"/>
              <a:t>Decreased cost by as much as 60% </a:t>
            </a:r>
          </a:p>
          <a:p>
            <a:r>
              <a:rPr lang="en-US" dirty="0" smtClean="0"/>
              <a:t>Decreased labor needs by as much as 87% </a:t>
            </a:r>
          </a:p>
          <a:p>
            <a:r>
              <a:rPr lang="en-US" dirty="0" smtClean="0"/>
              <a:t>Decreased time to market (to field, to launch) by as much as 98% </a:t>
            </a:r>
          </a:p>
          <a:p>
            <a:r>
              <a:rPr lang="en-US" dirty="0" smtClean="0"/>
              <a:t>Ability to move into new markets                      in months, not years</a:t>
            </a:r>
            <a:endParaRPr lang="en-US" dirty="0"/>
          </a:p>
        </p:txBody>
      </p:sp>
      <p:pic>
        <p:nvPicPr>
          <p:cNvPr id="12291" name="Picture 3" descr="C:\Users\McGregor\AppData\Local\Microsoft\Windows\Temporary Internet Files\Content.IE5\TK5T3WM0\MP900442201[1].jpg"/>
          <p:cNvPicPr>
            <a:picLocks noChangeAspect="1" noChangeArrowheads="1"/>
          </p:cNvPicPr>
          <p:nvPr/>
        </p:nvPicPr>
        <p:blipFill>
          <a:blip r:embed="rId2" cstate="print"/>
          <a:srcRect/>
          <a:stretch>
            <a:fillRect/>
          </a:stretch>
        </p:blipFill>
        <p:spPr bwMode="auto">
          <a:xfrm>
            <a:off x="6477000" y="5080000"/>
            <a:ext cx="2667000" cy="177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Who does it work for?</a:t>
            </a:r>
            <a:endParaRPr lang="en-US" dirty="0">
              <a:solidFill>
                <a:schemeClr val="bg1"/>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hlinkClick r:id="rId2"/>
              </a:rPr>
              <a:t>Boeing</a:t>
            </a:r>
            <a:endParaRPr lang="en-US" dirty="0" smtClean="0"/>
          </a:p>
          <a:p>
            <a:r>
              <a:rPr lang="en-US" dirty="0" smtClean="0">
                <a:hlinkClick r:id="rId3"/>
              </a:rPr>
              <a:t>Bosch Group</a:t>
            </a:r>
            <a:endParaRPr lang="en-US" dirty="0" smtClean="0"/>
          </a:p>
          <a:p>
            <a:r>
              <a:rPr lang="en-US" dirty="0" err="1" smtClean="0">
                <a:hlinkClick r:id="rId4"/>
              </a:rPr>
              <a:t>CelsiusTech</a:t>
            </a:r>
            <a:r>
              <a:rPr lang="en-US" dirty="0" smtClean="0">
                <a:hlinkClick r:id="rId4"/>
              </a:rPr>
              <a:t> Systems AB</a:t>
            </a:r>
            <a:endParaRPr lang="en-US" dirty="0" smtClean="0"/>
          </a:p>
          <a:p>
            <a:r>
              <a:rPr lang="en-US" dirty="0" smtClean="0">
                <a:hlinkClick r:id="rId5"/>
              </a:rPr>
              <a:t>Cummins, Inc.</a:t>
            </a:r>
            <a:endParaRPr lang="en-US" dirty="0" smtClean="0"/>
          </a:p>
          <a:p>
            <a:r>
              <a:rPr lang="en-US" dirty="0" smtClean="0">
                <a:hlinkClick r:id="rId6"/>
              </a:rPr>
              <a:t>Ericsson AXE</a:t>
            </a:r>
            <a:endParaRPr lang="en-US" dirty="0" smtClean="0"/>
          </a:p>
          <a:p>
            <a:r>
              <a:rPr lang="en-US" dirty="0" smtClean="0">
                <a:hlinkClick r:id="rId7"/>
              </a:rPr>
              <a:t>General Motors </a:t>
            </a:r>
            <a:r>
              <a:rPr lang="en-US" dirty="0" err="1" smtClean="0">
                <a:hlinkClick r:id="rId7"/>
              </a:rPr>
              <a:t>Powertrain</a:t>
            </a:r>
            <a:r>
              <a:rPr lang="en-US" dirty="0" smtClean="0">
                <a:hlinkClick r:id="rId7"/>
              </a:rPr>
              <a:t> (GMPT)</a:t>
            </a:r>
            <a:endParaRPr lang="en-US" dirty="0" smtClean="0"/>
          </a:p>
          <a:p>
            <a:r>
              <a:rPr lang="en-US" dirty="0" smtClean="0">
                <a:hlinkClick r:id="rId8"/>
              </a:rPr>
              <a:t>Hewlett Packard</a:t>
            </a:r>
            <a:endParaRPr lang="en-US" dirty="0" smtClean="0"/>
          </a:p>
          <a:p>
            <a:r>
              <a:rPr lang="en-US" dirty="0" err="1" smtClean="0">
                <a:hlinkClick r:id="rId9"/>
              </a:rPr>
              <a:t>HomeAway</a:t>
            </a:r>
            <a:endParaRPr lang="en-US" dirty="0" smtClean="0"/>
          </a:p>
          <a:p>
            <a:r>
              <a:rPr lang="en-US" dirty="0" smtClean="0">
                <a:hlinkClick r:id="rId10"/>
              </a:rPr>
              <a:t>LSI Logic</a:t>
            </a:r>
            <a:endParaRPr lang="en-US" dirty="0" smtClean="0"/>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hlinkClick r:id="rId11"/>
              </a:rPr>
              <a:t>Lucent</a:t>
            </a:r>
            <a:endParaRPr lang="en-US" dirty="0" smtClean="0"/>
          </a:p>
          <a:p>
            <a:r>
              <a:rPr lang="en-US" dirty="0" smtClean="0">
                <a:hlinkClick r:id="rId12"/>
              </a:rPr>
              <a:t>Market Maker</a:t>
            </a:r>
            <a:endParaRPr lang="en-US" dirty="0" smtClean="0"/>
          </a:p>
          <a:p>
            <a:r>
              <a:rPr lang="en-US" dirty="0" smtClean="0">
                <a:hlinkClick r:id="rId13"/>
              </a:rPr>
              <a:t>Nokia</a:t>
            </a:r>
            <a:endParaRPr lang="en-US" dirty="0" smtClean="0"/>
          </a:p>
          <a:p>
            <a:r>
              <a:rPr lang="en-US" dirty="0" smtClean="0">
                <a:hlinkClick r:id="rId14"/>
              </a:rPr>
              <a:t>Philips (Medical Systems) </a:t>
            </a:r>
            <a:endParaRPr lang="en-US" dirty="0" smtClean="0"/>
          </a:p>
          <a:p>
            <a:r>
              <a:rPr lang="en-US" dirty="0" smtClean="0">
                <a:hlinkClick r:id="rId15"/>
              </a:rPr>
              <a:t>Philips (Software for Television Sets)</a:t>
            </a:r>
            <a:endParaRPr lang="en-US" dirty="0" smtClean="0"/>
          </a:p>
          <a:p>
            <a:r>
              <a:rPr lang="en-US" dirty="0" smtClean="0">
                <a:hlinkClick r:id="rId16"/>
              </a:rPr>
              <a:t>Philips (Telecommunication Switching System)</a:t>
            </a:r>
            <a:endParaRPr lang="en-US" dirty="0" smtClean="0"/>
          </a:p>
          <a:p>
            <a:r>
              <a:rPr lang="en-US" dirty="0" err="1" smtClean="0">
                <a:hlinkClick r:id="rId17"/>
              </a:rPr>
              <a:t>Salion</a:t>
            </a:r>
            <a:r>
              <a:rPr lang="en-US" dirty="0" smtClean="0">
                <a:hlinkClick r:id="rId17"/>
              </a:rPr>
              <a:t>, Inc.</a:t>
            </a:r>
            <a:endParaRPr lang="en-US" dirty="0" smtClean="0"/>
          </a:p>
          <a:p>
            <a:r>
              <a:rPr lang="en-US" dirty="0" smtClean="0">
                <a:hlinkClick r:id="rId18"/>
              </a:rPr>
              <a:t>Toshiba</a:t>
            </a:r>
            <a:endParaRPr lang="en-US" dirty="0" smtClean="0"/>
          </a:p>
          <a:p>
            <a:r>
              <a:rPr lang="en-US" dirty="0" smtClean="0">
                <a:hlinkClick r:id="rId19"/>
              </a:rPr>
              <a:t>U.S. Naval Research Laboratory</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hlinkClick r:id="rId3"/>
              </a:rPr>
              <a:t>http://www.hulu.com/watch/153568/dilbert-animated-cartoons-new-product-line</a:t>
            </a:r>
            <a:endParaRPr lang="en-US" sz="2800" dirty="0" smtClean="0"/>
          </a:p>
          <a:p>
            <a:endParaRPr lang="en-US" sz="2800" dirty="0" smtClean="0"/>
          </a:p>
          <a:p>
            <a:endParaRPr lang="en-US" sz="2800"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dialog</a:t>
            </a:r>
            <a:endParaRPr lang="en-US" dirty="0"/>
          </a:p>
        </p:txBody>
      </p:sp>
      <p:sp>
        <p:nvSpPr>
          <p:cNvPr id="3" name="Content Placeholder 2"/>
          <p:cNvSpPr>
            <a:spLocks noGrp="1"/>
          </p:cNvSpPr>
          <p:nvPr>
            <p:ph idx="1"/>
          </p:nvPr>
        </p:nvSpPr>
        <p:spPr/>
        <p:txBody>
          <a:bodyPr/>
          <a:lstStyle/>
          <a:p>
            <a:r>
              <a:rPr lang="en-US" dirty="0" smtClean="0"/>
              <a:t>I hope that this will start a dialog</a:t>
            </a:r>
          </a:p>
          <a:p>
            <a:pPr lvl="1"/>
            <a:r>
              <a:rPr lang="en-US" dirty="0" smtClean="0"/>
              <a:t>About what this would mean to STSCI</a:t>
            </a:r>
          </a:p>
          <a:p>
            <a:pPr lvl="1"/>
            <a:r>
              <a:rPr lang="en-US" dirty="0" smtClean="0"/>
              <a:t>About what it would take to adopt this approach</a:t>
            </a:r>
            <a:endParaRPr lang="en-US" dirty="0"/>
          </a:p>
        </p:txBody>
      </p:sp>
      <p:pic>
        <p:nvPicPr>
          <p:cNvPr id="13316" name="Picture 4" descr="C:\Program Files (x86)\Microsoft Office\MEDIA\CAGCAT10\j0233018.wmf"/>
          <p:cNvPicPr>
            <a:picLocks noChangeAspect="1" noChangeArrowheads="1"/>
          </p:cNvPicPr>
          <p:nvPr/>
        </p:nvPicPr>
        <p:blipFill>
          <a:blip r:embed="rId2" cstate="print"/>
          <a:srcRect/>
          <a:stretch>
            <a:fillRect/>
          </a:stretch>
        </p:blipFill>
        <p:spPr bwMode="auto">
          <a:xfrm>
            <a:off x="6569798" y="4243057"/>
            <a:ext cx="2574202" cy="261494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dirty="0" smtClean="0"/>
              <a:t>Lets start the dialog now …</a:t>
            </a:r>
            <a:endParaRPr lang="en-US" dirty="0"/>
          </a:p>
        </p:txBody>
      </p:sp>
      <p:pic>
        <p:nvPicPr>
          <p:cNvPr id="3074" name="Picture 2" descr="C:\Users\McGregor\AppData\Local\Microsoft\Windows\Temporary Internet Files\Content.IE5\XJWLYU17\MC900441428[1].png"/>
          <p:cNvPicPr>
            <a:picLocks noChangeAspect="1" noChangeArrowheads="1"/>
          </p:cNvPicPr>
          <p:nvPr/>
        </p:nvPicPr>
        <p:blipFill>
          <a:blip r:embed="rId2" cstate="print"/>
          <a:srcRect/>
          <a:stretch>
            <a:fillRect/>
          </a:stretch>
        </p:blipFill>
        <p:spPr bwMode="auto">
          <a:xfrm>
            <a:off x="2819400" y="2362200"/>
            <a:ext cx="3657143" cy="365714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is it?</a:t>
            </a:r>
          </a:p>
          <a:p>
            <a:r>
              <a:rPr lang="en-US" dirty="0" smtClean="0"/>
              <a:t>What’s different?</a:t>
            </a:r>
          </a:p>
          <a:p>
            <a:r>
              <a:rPr lang="en-US" dirty="0" smtClean="0"/>
              <a:t>What’s REALLY different?</a:t>
            </a:r>
          </a:p>
          <a:p>
            <a:r>
              <a:rPr lang="en-US" dirty="0" smtClean="0"/>
              <a:t>What does it do for your organization?</a:t>
            </a:r>
          </a:p>
          <a:p>
            <a:r>
              <a:rPr lang="en-US" dirty="0" smtClean="0"/>
              <a:t>Does it really work?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business </a:t>
            </a:r>
            <a:r>
              <a:rPr lang="en-US" dirty="0" smtClean="0"/>
              <a:t>strategy</a:t>
            </a:r>
          </a:p>
          <a:p>
            <a:pPr lvl="1"/>
            <a:r>
              <a:rPr lang="en-US" dirty="0" smtClean="0"/>
              <a:t>A means of accomplishing business goals related to the development of software-intensive products  </a:t>
            </a:r>
          </a:p>
          <a:p>
            <a:r>
              <a:rPr lang="en-US" dirty="0" smtClean="0"/>
              <a:t>technical </a:t>
            </a:r>
            <a:r>
              <a:rPr lang="en-US" dirty="0" smtClean="0"/>
              <a:t>strategy</a:t>
            </a:r>
          </a:p>
          <a:p>
            <a:pPr lvl="1"/>
            <a:r>
              <a:rPr lang="en-US" dirty="0" smtClean="0"/>
              <a:t>Using an assortment of mechanisms to manage the variations among products</a:t>
            </a:r>
          </a:p>
          <a:p>
            <a:r>
              <a:rPr lang="en-US" dirty="0" smtClean="0"/>
              <a:t>toothpaste </a:t>
            </a:r>
            <a:r>
              <a:rPr lang="en-US" dirty="0" smtClean="0"/>
              <a:t>too!</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6400800" y="4800600"/>
            <a:ext cx="26193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definition</a:t>
            </a:r>
            <a:endParaRPr lang="en-US" dirty="0"/>
          </a:p>
        </p:txBody>
      </p:sp>
      <p:sp>
        <p:nvSpPr>
          <p:cNvPr id="4" name="Rectangle 3"/>
          <p:cNvSpPr txBox="1">
            <a:spLocks noChangeArrowheads="1"/>
          </p:cNvSpPr>
          <p:nvPr/>
        </p:nvSpPr>
        <p:spPr bwMode="auto">
          <a:xfrm>
            <a:off x="609600" y="1447800"/>
            <a:ext cx="7864475" cy="4140200"/>
          </a:xfrm>
          <a:prstGeom prst="rect">
            <a:avLst/>
          </a:prstGeom>
          <a:solidFill>
            <a:srgbClr val="FFFFFF"/>
          </a:solidFill>
          <a:ln>
            <a:miter lim="800000"/>
            <a:headEnd/>
            <a:tailEnd/>
          </a:ln>
        </p:spPr>
        <p:txBody>
          <a:bodyPr vert="horz" wrap="square" lIns="102705" tIns="51353" rIns="102705" bIns="51353"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A software product line is a set of software-intensive systems sharing a common, managed set of features that satisfy the specific needs of a particular market segment or mission and that are developed from a common set of core assets in a prescribed way.</a:t>
            </a:r>
            <a:r>
              <a:rPr kumimoji="0" lang="en-US" sz="3200" b="0" i="1" u="none" strike="noStrike" kern="1200" cap="none" spc="0" normalizeH="0" baseline="30000" noProof="0" dirty="0" smtClean="0">
                <a:ln>
                  <a:noFill/>
                </a:ln>
                <a:solidFill>
                  <a:schemeClr val="tx1"/>
                </a:solidFill>
                <a:effectLst/>
                <a:uLnTx/>
                <a:uFillTx/>
                <a:latin typeface="+mn-lt"/>
                <a:ea typeface="+mn-ea"/>
                <a:cs typeface="+mn-cs"/>
              </a:rPr>
              <a:t>1</a:t>
            </a:r>
          </a:p>
        </p:txBody>
      </p:sp>
      <p:sp>
        <p:nvSpPr>
          <p:cNvPr id="5" name="Text Box 5"/>
          <p:cNvSpPr txBox="1">
            <a:spLocks noChangeArrowheads="1"/>
          </p:cNvSpPr>
          <p:nvPr/>
        </p:nvSpPr>
        <p:spPr bwMode="auto">
          <a:xfrm>
            <a:off x="358775" y="6205537"/>
            <a:ext cx="8445500" cy="425450"/>
          </a:xfrm>
          <a:prstGeom prst="rect">
            <a:avLst/>
          </a:prstGeom>
          <a:noFill/>
          <a:ln w="9525">
            <a:noFill/>
            <a:miter lim="800000"/>
            <a:headEnd/>
            <a:tailEnd/>
          </a:ln>
        </p:spPr>
        <p:txBody>
          <a:bodyPr lIns="0" tIns="0" rIns="0" bIns="0">
            <a:spAutoFit/>
          </a:bodyPr>
          <a:lstStyle/>
          <a:p>
            <a:pPr>
              <a:spcBef>
                <a:spcPct val="50000"/>
              </a:spcBef>
              <a:buFontTx/>
              <a:buNone/>
              <a:tabLst>
                <a:tab pos="228600" algn="l"/>
              </a:tabLst>
            </a:pPr>
            <a:r>
              <a:rPr lang="en-US" sz="1400" b="0" baseline="30000" dirty="0"/>
              <a:t>1</a:t>
            </a:r>
            <a:r>
              <a:rPr lang="en-US" sz="1400" b="0" dirty="0"/>
              <a:t> 	Clements, P. &amp; Northrop, L. Software Product Lines: Practices and Patterns. Boston, MA: Addison-	Wesley, 2001.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sz="2800" dirty="0" smtClean="0"/>
              <a:t>Core asset – an asset that is used in the building of multiple products in the product line</a:t>
            </a:r>
          </a:p>
          <a:p>
            <a:r>
              <a:rPr lang="en-US" sz="2800" dirty="0" smtClean="0"/>
              <a:t>Product – the final deliverable to a customer; it need not be a stand-alone system</a:t>
            </a:r>
          </a:p>
          <a:p>
            <a:r>
              <a:rPr lang="en-US" sz="2800" dirty="0" smtClean="0"/>
              <a:t>Feature - a product capability that satisfies a specific user/buyer need</a:t>
            </a:r>
          </a:p>
          <a:p>
            <a:r>
              <a:rPr lang="en-US" sz="2800" dirty="0" smtClean="0"/>
              <a:t>Commonality – those behaviors that appear in many products</a:t>
            </a:r>
          </a:p>
          <a:p>
            <a:r>
              <a:rPr lang="en-US" sz="2800" dirty="0" smtClean="0"/>
              <a:t>Variability – the ability to easily, in a pre-planned way, change how an element works or what it does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Framework for Product Line Practice</a:t>
            </a:r>
            <a:endParaRPr lang="en-US" sz="4000" dirty="0"/>
          </a:p>
        </p:txBody>
      </p:sp>
      <p:sp>
        <p:nvSpPr>
          <p:cNvPr id="4" name="Text Box 8"/>
          <p:cNvSpPr txBox="1">
            <a:spLocks noChangeArrowheads="1"/>
          </p:cNvSpPr>
          <p:nvPr/>
        </p:nvSpPr>
        <p:spPr bwMode="auto">
          <a:xfrm>
            <a:off x="228600" y="1219200"/>
            <a:ext cx="2699650" cy="3600986"/>
          </a:xfrm>
          <a:prstGeom prst="rect">
            <a:avLst/>
          </a:prstGeom>
          <a:noFill/>
          <a:ln w="9525">
            <a:noFill/>
            <a:miter lim="800000"/>
            <a:headEnd/>
            <a:tailEnd/>
          </a:ln>
        </p:spPr>
        <p:txBody>
          <a:bodyPr wrap="none" lIns="0" tIns="0" rIns="0" bIns="0">
            <a:spAutoFit/>
          </a:bodyPr>
          <a:lstStyle/>
          <a:p>
            <a:pPr marL="177800" indent="-177800">
              <a:spcBef>
                <a:spcPct val="25000"/>
              </a:spcBef>
            </a:pPr>
            <a:r>
              <a:rPr lang="en-US" b="0" dirty="0">
                <a:solidFill>
                  <a:srgbClr val="000000"/>
                </a:solidFill>
              </a:rPr>
              <a:t> </a:t>
            </a:r>
            <a:r>
              <a:rPr lang="en-US" b="0" noProof="1">
                <a:solidFill>
                  <a:srgbClr val="000000"/>
                </a:solidFill>
              </a:rPr>
              <a:t>Architecture Definition</a:t>
            </a:r>
          </a:p>
          <a:p>
            <a:pPr marL="177800" indent="-177800">
              <a:spcBef>
                <a:spcPct val="25000"/>
              </a:spcBef>
            </a:pPr>
            <a:r>
              <a:rPr lang="en-US" b="0" dirty="0">
                <a:solidFill>
                  <a:srgbClr val="000000"/>
                </a:solidFill>
              </a:rPr>
              <a:t> </a:t>
            </a:r>
            <a:r>
              <a:rPr lang="en-US" b="0" noProof="1">
                <a:solidFill>
                  <a:srgbClr val="000000"/>
                </a:solidFill>
              </a:rPr>
              <a:t>Architecture Evaluation</a:t>
            </a:r>
          </a:p>
          <a:p>
            <a:pPr marL="177800" indent="-177800">
              <a:spcBef>
                <a:spcPct val="25000"/>
              </a:spcBef>
            </a:pPr>
            <a:r>
              <a:rPr lang="en-US" b="0" dirty="0">
                <a:solidFill>
                  <a:srgbClr val="000000"/>
                </a:solidFill>
              </a:rPr>
              <a:t> </a:t>
            </a:r>
            <a:r>
              <a:rPr lang="en-US" b="0" noProof="1">
                <a:solidFill>
                  <a:srgbClr val="000000"/>
                </a:solidFill>
              </a:rPr>
              <a:t>Component Development</a:t>
            </a:r>
          </a:p>
          <a:p>
            <a:pPr marL="177800" indent="-177800">
              <a:spcBef>
                <a:spcPct val="25000"/>
              </a:spcBef>
            </a:pPr>
            <a:r>
              <a:rPr lang="en-US" b="0" dirty="0">
                <a:solidFill>
                  <a:srgbClr val="000000"/>
                </a:solidFill>
              </a:rPr>
              <a:t> Using Externally Available </a:t>
            </a:r>
            <a:br>
              <a:rPr lang="en-US" b="0" dirty="0">
                <a:solidFill>
                  <a:srgbClr val="000000"/>
                </a:solidFill>
              </a:rPr>
            </a:br>
            <a:r>
              <a:rPr lang="en-US" b="0" dirty="0">
                <a:solidFill>
                  <a:srgbClr val="000000"/>
                </a:solidFill>
              </a:rPr>
              <a:t> </a:t>
            </a:r>
            <a:r>
              <a:rPr lang="en-US" b="0" dirty="0" smtClean="0">
                <a:solidFill>
                  <a:srgbClr val="000000"/>
                </a:solidFill>
              </a:rPr>
              <a:t>Software</a:t>
            </a:r>
            <a:endParaRPr lang="en-US" b="0" noProof="1">
              <a:solidFill>
                <a:srgbClr val="000000"/>
              </a:solidFill>
            </a:endParaRPr>
          </a:p>
          <a:p>
            <a:pPr marL="177800" indent="-177800">
              <a:spcBef>
                <a:spcPct val="25000"/>
              </a:spcBef>
            </a:pPr>
            <a:r>
              <a:rPr lang="en-US" b="0" dirty="0">
                <a:solidFill>
                  <a:srgbClr val="000000"/>
                </a:solidFill>
              </a:rPr>
              <a:t> </a:t>
            </a:r>
            <a:r>
              <a:rPr lang="en-US" b="0" noProof="1">
                <a:solidFill>
                  <a:srgbClr val="000000"/>
                </a:solidFill>
              </a:rPr>
              <a:t>Mining Existing Assets</a:t>
            </a:r>
          </a:p>
          <a:p>
            <a:pPr marL="177800" indent="-177800">
              <a:spcBef>
                <a:spcPct val="25000"/>
              </a:spcBef>
            </a:pPr>
            <a:r>
              <a:rPr lang="en-US" b="0" dirty="0">
                <a:solidFill>
                  <a:srgbClr val="000000"/>
                </a:solidFill>
              </a:rPr>
              <a:t> </a:t>
            </a:r>
            <a:r>
              <a:rPr lang="en-US" b="0" noProof="1">
                <a:solidFill>
                  <a:srgbClr val="000000"/>
                </a:solidFill>
              </a:rPr>
              <a:t>Requirements Engineering</a:t>
            </a:r>
          </a:p>
          <a:p>
            <a:pPr marL="177800" indent="-177800">
              <a:spcBef>
                <a:spcPct val="25000"/>
              </a:spcBef>
            </a:pPr>
            <a:r>
              <a:rPr lang="en-US" b="0" dirty="0">
                <a:solidFill>
                  <a:srgbClr val="000000"/>
                </a:solidFill>
              </a:rPr>
              <a:t> </a:t>
            </a:r>
            <a:r>
              <a:rPr lang="en-US" b="0" noProof="1">
                <a:solidFill>
                  <a:srgbClr val="000000"/>
                </a:solidFill>
              </a:rPr>
              <a:t>Software System Integration</a:t>
            </a:r>
          </a:p>
          <a:p>
            <a:pPr marL="177800" indent="-177800">
              <a:spcBef>
                <a:spcPct val="25000"/>
              </a:spcBef>
            </a:pPr>
            <a:r>
              <a:rPr lang="en-US" b="0" dirty="0">
                <a:solidFill>
                  <a:srgbClr val="000000"/>
                </a:solidFill>
              </a:rPr>
              <a:t> </a:t>
            </a:r>
            <a:r>
              <a:rPr lang="en-US" b="0" noProof="1">
                <a:solidFill>
                  <a:srgbClr val="000000"/>
                </a:solidFill>
              </a:rPr>
              <a:t>Testing</a:t>
            </a:r>
          </a:p>
          <a:p>
            <a:pPr marL="177800" indent="-177800">
              <a:spcBef>
                <a:spcPct val="25000"/>
              </a:spcBef>
            </a:pPr>
            <a:r>
              <a:rPr lang="en-US" b="0" dirty="0">
                <a:solidFill>
                  <a:srgbClr val="000000"/>
                </a:solidFill>
              </a:rPr>
              <a:t> </a:t>
            </a:r>
            <a:r>
              <a:rPr lang="en-US" b="0" noProof="1">
                <a:solidFill>
                  <a:srgbClr val="000000"/>
                </a:solidFill>
              </a:rPr>
              <a:t>Understanding Relevant </a:t>
            </a:r>
            <a:r>
              <a:rPr lang="en-US" b="0" dirty="0">
                <a:solidFill>
                  <a:srgbClr val="000000"/>
                </a:solidFill>
              </a:rPr>
              <a:t/>
            </a:r>
            <a:br>
              <a:rPr lang="en-US" b="0" dirty="0">
                <a:solidFill>
                  <a:srgbClr val="000000"/>
                </a:solidFill>
              </a:rPr>
            </a:br>
            <a:r>
              <a:rPr lang="en-US" b="0" dirty="0">
                <a:solidFill>
                  <a:srgbClr val="000000"/>
                </a:solidFill>
              </a:rPr>
              <a:t>  </a:t>
            </a:r>
            <a:r>
              <a:rPr lang="en-US" b="0" noProof="1">
                <a:solidFill>
                  <a:srgbClr val="000000"/>
                </a:solidFill>
              </a:rPr>
              <a:t>Domains</a:t>
            </a:r>
            <a:endParaRPr lang="en-US" b="0" dirty="0">
              <a:solidFill>
                <a:srgbClr val="000000"/>
              </a:solidFill>
            </a:endParaRPr>
          </a:p>
        </p:txBody>
      </p:sp>
      <p:sp>
        <p:nvSpPr>
          <p:cNvPr id="5" name="Text Box 5"/>
          <p:cNvSpPr txBox="1">
            <a:spLocks noChangeArrowheads="1"/>
          </p:cNvSpPr>
          <p:nvPr/>
        </p:nvSpPr>
        <p:spPr bwMode="auto">
          <a:xfrm>
            <a:off x="2590800" y="4191000"/>
            <a:ext cx="3010248" cy="2215991"/>
          </a:xfrm>
          <a:prstGeom prst="rect">
            <a:avLst/>
          </a:prstGeom>
          <a:noFill/>
          <a:ln w="9525">
            <a:noFill/>
            <a:miter lim="800000"/>
            <a:headEnd/>
            <a:tailEnd/>
          </a:ln>
        </p:spPr>
        <p:txBody>
          <a:bodyPr wrap="none" lIns="0" tIns="0" rIns="0" bIns="0">
            <a:spAutoFit/>
          </a:bodyPr>
          <a:lstStyle/>
          <a:p>
            <a:pPr marL="635000" lvl="1" indent="-177800"/>
            <a:r>
              <a:rPr lang="en-US" sz="1600" b="0" dirty="0">
                <a:solidFill>
                  <a:srgbClr val="000000"/>
                </a:solidFill>
              </a:rPr>
              <a:t> </a:t>
            </a:r>
            <a:r>
              <a:rPr lang="en-US" sz="1600" b="0" noProof="1">
                <a:solidFill>
                  <a:srgbClr val="000000"/>
                </a:solidFill>
              </a:rPr>
              <a:t>Configuration Management</a:t>
            </a:r>
            <a:endParaRPr lang="en-US" sz="1600" b="0" dirty="0">
              <a:solidFill>
                <a:srgbClr val="000000"/>
              </a:solidFill>
            </a:endParaRPr>
          </a:p>
          <a:p>
            <a:pPr marL="635000" lvl="1" indent="-177800"/>
            <a:r>
              <a:rPr lang="en-US" sz="1600" b="0" dirty="0">
                <a:solidFill>
                  <a:srgbClr val="000000"/>
                </a:solidFill>
              </a:rPr>
              <a:t> Measurement and </a:t>
            </a:r>
            <a:r>
              <a:rPr lang="en-US" sz="1600" b="0" dirty="0" smtClean="0">
                <a:solidFill>
                  <a:srgbClr val="000000"/>
                </a:solidFill>
              </a:rPr>
              <a:t>Tracking</a:t>
            </a:r>
            <a:endParaRPr lang="en-US" sz="1600" b="0" baseline="30000" dirty="0">
              <a:solidFill>
                <a:srgbClr val="000000"/>
              </a:solidFill>
            </a:endParaRPr>
          </a:p>
          <a:p>
            <a:pPr marL="635000" lvl="1" indent="-177800"/>
            <a:r>
              <a:rPr lang="en-US" sz="1600" b="0" dirty="0">
                <a:solidFill>
                  <a:srgbClr val="000000"/>
                </a:solidFill>
              </a:rPr>
              <a:t> </a:t>
            </a:r>
            <a:r>
              <a:rPr lang="en-US" sz="1600" b="0" noProof="1">
                <a:solidFill>
                  <a:srgbClr val="000000"/>
                </a:solidFill>
              </a:rPr>
              <a:t>Make/Buy/Mine/Commission </a:t>
            </a:r>
            <a:r>
              <a:rPr lang="en-US" sz="1600" b="0" dirty="0">
                <a:solidFill>
                  <a:srgbClr val="000000"/>
                </a:solidFill>
              </a:rPr>
              <a:t/>
            </a:r>
            <a:br>
              <a:rPr lang="en-US" sz="1600" b="0" dirty="0">
                <a:solidFill>
                  <a:srgbClr val="000000"/>
                </a:solidFill>
              </a:rPr>
            </a:br>
            <a:r>
              <a:rPr lang="en-US" sz="1600" b="0" dirty="0">
                <a:solidFill>
                  <a:srgbClr val="000000"/>
                </a:solidFill>
              </a:rPr>
              <a:t>  </a:t>
            </a:r>
            <a:r>
              <a:rPr lang="en-US" sz="1600" b="0" noProof="1">
                <a:solidFill>
                  <a:srgbClr val="000000"/>
                </a:solidFill>
              </a:rPr>
              <a:t>Analysis </a:t>
            </a:r>
          </a:p>
          <a:p>
            <a:pPr marL="635000" lvl="1" indent="-177800"/>
            <a:r>
              <a:rPr lang="en-US" sz="1600" b="0" dirty="0">
                <a:solidFill>
                  <a:srgbClr val="000000"/>
                </a:solidFill>
              </a:rPr>
              <a:t> </a:t>
            </a:r>
            <a:r>
              <a:rPr lang="en-US" sz="1600" b="0" noProof="1">
                <a:solidFill>
                  <a:srgbClr val="000000"/>
                </a:solidFill>
              </a:rPr>
              <a:t>Process </a:t>
            </a:r>
            <a:r>
              <a:rPr lang="en-US" sz="1600" b="0" dirty="0" smtClean="0">
                <a:solidFill>
                  <a:srgbClr val="000000"/>
                </a:solidFill>
              </a:rPr>
              <a:t>Discipline</a:t>
            </a:r>
            <a:endParaRPr lang="en-US" sz="1600" b="0" baseline="30000" dirty="0">
              <a:solidFill>
                <a:srgbClr val="000000"/>
              </a:solidFill>
            </a:endParaRPr>
          </a:p>
          <a:p>
            <a:pPr marL="635000" lvl="1" indent="-177800"/>
            <a:r>
              <a:rPr lang="en-US" sz="1600" b="0" dirty="0">
                <a:solidFill>
                  <a:srgbClr val="000000"/>
                </a:solidFill>
              </a:rPr>
              <a:t> Scoping</a:t>
            </a:r>
          </a:p>
          <a:p>
            <a:pPr marL="635000" lvl="1" indent="-177800"/>
            <a:r>
              <a:rPr lang="en-US" sz="1600" b="0" dirty="0">
                <a:solidFill>
                  <a:srgbClr val="000000"/>
                </a:solidFill>
              </a:rPr>
              <a:t> </a:t>
            </a:r>
            <a:r>
              <a:rPr lang="en-US" sz="1600" b="0" noProof="1">
                <a:solidFill>
                  <a:srgbClr val="000000"/>
                </a:solidFill>
              </a:rPr>
              <a:t>Technical Planning </a:t>
            </a:r>
          </a:p>
          <a:p>
            <a:pPr marL="635000" lvl="1" indent="-177800"/>
            <a:r>
              <a:rPr lang="en-US" sz="1600" b="0" dirty="0">
                <a:solidFill>
                  <a:srgbClr val="000000"/>
                </a:solidFill>
              </a:rPr>
              <a:t> </a:t>
            </a:r>
            <a:r>
              <a:rPr lang="en-US" sz="1600" b="0" noProof="1">
                <a:solidFill>
                  <a:srgbClr val="000000"/>
                </a:solidFill>
              </a:rPr>
              <a:t>Technical Risk Management</a:t>
            </a:r>
          </a:p>
          <a:p>
            <a:pPr marL="635000" lvl="1" indent="-177800"/>
            <a:r>
              <a:rPr lang="en-US" sz="1600" b="0" dirty="0">
                <a:solidFill>
                  <a:srgbClr val="000000"/>
                </a:solidFill>
              </a:rPr>
              <a:t> </a:t>
            </a:r>
            <a:r>
              <a:rPr lang="en-US" sz="1600" b="0" noProof="1">
                <a:solidFill>
                  <a:srgbClr val="000000"/>
                </a:solidFill>
              </a:rPr>
              <a:t>Tool Support</a:t>
            </a:r>
            <a:endParaRPr lang="en-US" sz="1600" dirty="0"/>
          </a:p>
        </p:txBody>
      </p:sp>
      <p:sp>
        <p:nvSpPr>
          <p:cNvPr id="6" name="Text Box 5"/>
          <p:cNvSpPr txBox="1">
            <a:spLocks noChangeArrowheads="1"/>
          </p:cNvSpPr>
          <p:nvPr/>
        </p:nvSpPr>
        <p:spPr bwMode="auto">
          <a:xfrm>
            <a:off x="5562600" y="1219200"/>
            <a:ext cx="4232275" cy="3657600"/>
          </a:xfrm>
          <a:prstGeom prst="rect">
            <a:avLst/>
          </a:prstGeom>
          <a:noFill/>
          <a:ln w="9525">
            <a:noFill/>
            <a:miter lim="800000"/>
            <a:headEnd/>
            <a:tailEnd/>
          </a:ln>
        </p:spPr>
        <p:txBody>
          <a:bodyPr wrap="none" lIns="0" tIns="0" rIns="0" bIns="0">
            <a:spAutoFit/>
          </a:bodyPr>
          <a:lstStyle/>
          <a:p>
            <a:pPr marL="292100" indent="-292100"/>
            <a:r>
              <a:rPr lang="en-US" b="0" dirty="0">
                <a:solidFill>
                  <a:srgbClr val="000000"/>
                </a:solidFill>
              </a:rPr>
              <a:t>Building a Business Case</a:t>
            </a:r>
          </a:p>
          <a:p>
            <a:pPr marL="292100" indent="-292100"/>
            <a:r>
              <a:rPr lang="en-US" b="0" dirty="0">
                <a:solidFill>
                  <a:srgbClr val="000000"/>
                </a:solidFill>
              </a:rPr>
              <a:t>Customer Interface Management</a:t>
            </a:r>
          </a:p>
          <a:p>
            <a:pPr marL="292100" indent="-292100"/>
            <a:r>
              <a:rPr lang="en-US" b="0" dirty="0">
                <a:solidFill>
                  <a:srgbClr val="000000"/>
                </a:solidFill>
              </a:rPr>
              <a:t>Developing an Acquisition Strategy</a:t>
            </a:r>
          </a:p>
          <a:p>
            <a:pPr marL="292100" indent="-292100"/>
            <a:r>
              <a:rPr lang="en-US" b="0" dirty="0">
                <a:solidFill>
                  <a:srgbClr val="000000"/>
                </a:solidFill>
              </a:rPr>
              <a:t>Funding</a:t>
            </a:r>
          </a:p>
          <a:p>
            <a:pPr marL="292100" indent="-292100"/>
            <a:r>
              <a:rPr lang="en-US" b="0" dirty="0">
                <a:solidFill>
                  <a:srgbClr val="000000"/>
                </a:solidFill>
              </a:rPr>
              <a:t>Launching and Institutionalizing</a:t>
            </a:r>
          </a:p>
          <a:p>
            <a:pPr marL="292100" indent="-292100"/>
            <a:r>
              <a:rPr lang="en-US" b="0" dirty="0">
                <a:solidFill>
                  <a:srgbClr val="000000"/>
                </a:solidFill>
              </a:rPr>
              <a:t>Market Analysis</a:t>
            </a:r>
          </a:p>
          <a:p>
            <a:pPr marL="292100" indent="-292100"/>
            <a:r>
              <a:rPr lang="en-US" b="0" dirty="0">
                <a:solidFill>
                  <a:srgbClr val="000000"/>
                </a:solidFill>
              </a:rPr>
              <a:t>Operations</a:t>
            </a:r>
          </a:p>
          <a:p>
            <a:pPr marL="292100" indent="-292100"/>
            <a:r>
              <a:rPr lang="en-US" b="0" dirty="0">
                <a:solidFill>
                  <a:srgbClr val="000000"/>
                </a:solidFill>
              </a:rPr>
              <a:t>Organizational Planning</a:t>
            </a:r>
          </a:p>
          <a:p>
            <a:pPr marL="292100" indent="-292100"/>
            <a:r>
              <a:rPr lang="en-US" b="0" dirty="0">
                <a:solidFill>
                  <a:srgbClr val="000000"/>
                </a:solidFill>
              </a:rPr>
              <a:t>Organizational Risk Management</a:t>
            </a:r>
          </a:p>
          <a:p>
            <a:pPr marL="292100" indent="-292100"/>
            <a:r>
              <a:rPr lang="en-US" b="0" dirty="0">
                <a:solidFill>
                  <a:srgbClr val="000000"/>
                </a:solidFill>
              </a:rPr>
              <a:t>Structuring the Organization</a:t>
            </a:r>
          </a:p>
          <a:p>
            <a:pPr marL="292100" indent="-292100"/>
            <a:r>
              <a:rPr lang="en-US" b="0" dirty="0">
                <a:solidFill>
                  <a:srgbClr val="000000"/>
                </a:solidFill>
              </a:rPr>
              <a:t>Technology Forecasting</a:t>
            </a:r>
          </a:p>
          <a:p>
            <a:pPr marL="292100" indent="-292100"/>
            <a:r>
              <a:rPr lang="en-US" b="0" dirty="0">
                <a:solidFill>
                  <a:srgbClr val="000000"/>
                </a:solidFill>
              </a:rPr>
              <a:t>Training</a:t>
            </a:r>
            <a:endParaRPr lang="en-US" dirty="0"/>
          </a:p>
        </p:txBody>
      </p:sp>
      <p:sp>
        <p:nvSpPr>
          <p:cNvPr id="7" name="TextBox 6"/>
          <p:cNvSpPr txBox="1"/>
          <p:nvPr/>
        </p:nvSpPr>
        <p:spPr>
          <a:xfrm>
            <a:off x="1219200" y="6488668"/>
            <a:ext cx="6200608" cy="369332"/>
          </a:xfrm>
          <a:prstGeom prst="rect">
            <a:avLst/>
          </a:prstGeom>
          <a:noFill/>
        </p:spPr>
        <p:txBody>
          <a:bodyPr wrap="none" rtlCol="0">
            <a:spAutoFit/>
          </a:bodyPr>
          <a:lstStyle/>
          <a:p>
            <a:r>
              <a:rPr lang="en-US" dirty="0" smtClean="0"/>
              <a:t>http://www.sei.cmu.edu/productlines/frame_report/index.html</a:t>
            </a:r>
            <a:endParaRPr lang="en-US" dirty="0"/>
          </a:p>
        </p:txBody>
      </p:sp>
      <p:sp>
        <p:nvSpPr>
          <p:cNvPr id="8" name="TextBox 7"/>
          <p:cNvSpPr txBox="1"/>
          <p:nvPr/>
        </p:nvSpPr>
        <p:spPr>
          <a:xfrm>
            <a:off x="152400" y="4876800"/>
            <a:ext cx="2226635" cy="369332"/>
          </a:xfrm>
          <a:prstGeom prst="rect">
            <a:avLst/>
          </a:prstGeom>
          <a:noFill/>
        </p:spPr>
        <p:txBody>
          <a:bodyPr wrap="none" rtlCol="0">
            <a:spAutoFit/>
          </a:bodyPr>
          <a:lstStyle/>
          <a:p>
            <a:r>
              <a:rPr lang="en-US" b="1" dirty="0" smtClean="0"/>
              <a:t>Software Engineering</a:t>
            </a:r>
            <a:endParaRPr lang="en-US" b="1" dirty="0"/>
          </a:p>
        </p:txBody>
      </p:sp>
      <p:sp>
        <p:nvSpPr>
          <p:cNvPr id="9" name="TextBox 8"/>
          <p:cNvSpPr txBox="1"/>
          <p:nvPr/>
        </p:nvSpPr>
        <p:spPr>
          <a:xfrm>
            <a:off x="5638800" y="4876800"/>
            <a:ext cx="2903039" cy="369332"/>
          </a:xfrm>
          <a:prstGeom prst="rect">
            <a:avLst/>
          </a:prstGeom>
          <a:noFill/>
        </p:spPr>
        <p:txBody>
          <a:bodyPr wrap="none" rtlCol="0">
            <a:spAutoFit/>
          </a:bodyPr>
          <a:lstStyle/>
          <a:p>
            <a:r>
              <a:rPr lang="en-US" b="1" dirty="0" smtClean="0"/>
              <a:t>Organizational Management</a:t>
            </a:r>
            <a:endParaRPr lang="en-US" b="1" dirty="0"/>
          </a:p>
        </p:txBody>
      </p:sp>
      <p:sp>
        <p:nvSpPr>
          <p:cNvPr id="10" name="TextBox 9"/>
          <p:cNvSpPr txBox="1"/>
          <p:nvPr/>
        </p:nvSpPr>
        <p:spPr>
          <a:xfrm>
            <a:off x="2971800" y="3733800"/>
            <a:ext cx="2390141" cy="369332"/>
          </a:xfrm>
          <a:prstGeom prst="rect">
            <a:avLst/>
          </a:prstGeom>
          <a:noFill/>
        </p:spPr>
        <p:txBody>
          <a:bodyPr wrap="none" rtlCol="0">
            <a:spAutoFit/>
          </a:bodyPr>
          <a:lstStyle/>
          <a:p>
            <a:r>
              <a:rPr lang="en-US" b="1" dirty="0" smtClean="0"/>
              <a:t>Technical Management</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software product line is not…</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Family of Systems:  “A set or arrangement of independent systems that can be arranged or interconnected in various ways to provide different capabilities. The mix of systems can be tailored to provide desired capabilities dependent on the situation.”  </a:t>
            </a:r>
          </a:p>
          <a:p>
            <a:endParaRPr lang="en-US" i="1" dirty="0" smtClean="0"/>
          </a:p>
          <a:p>
            <a:r>
              <a:rPr lang="en-US" i="1" dirty="0" smtClean="0"/>
              <a:t>System of systems: </a:t>
            </a:r>
            <a:r>
              <a:rPr lang="en-US" dirty="0" smtClean="0"/>
              <a:t>is defined as a set or arrangement of systems that results when independent and useful systems are integrated into a larger system that delivers unique capabilities [</a:t>
            </a:r>
            <a:r>
              <a:rPr lang="en-US" dirty="0" err="1" smtClean="0"/>
              <a:t>DoD</a:t>
            </a:r>
            <a:r>
              <a:rPr lang="en-US" dirty="0" smtClean="0"/>
              <a:t>, 2004(1)]. </a:t>
            </a:r>
            <a:endParaRPr lang="en-US" i="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l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mlm</Template>
  <TotalTime>15425</TotalTime>
  <Words>1592</Words>
  <Application>Microsoft Office PowerPoint</Application>
  <PresentationFormat>On-screen Show (4:3)</PresentationFormat>
  <Paragraphs>259</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mlm</vt:lpstr>
      <vt:lpstr>Software Product Lines</vt:lpstr>
      <vt:lpstr>My perspectives</vt:lpstr>
      <vt:lpstr>Slide 3</vt:lpstr>
      <vt:lpstr>Outline</vt:lpstr>
      <vt:lpstr>It’s a …</vt:lpstr>
      <vt:lpstr>The definition</vt:lpstr>
      <vt:lpstr>Definitions</vt:lpstr>
      <vt:lpstr>Framework for Product Line Practice</vt:lpstr>
      <vt:lpstr>A software product line is not…</vt:lpstr>
      <vt:lpstr>What’s different – separation of roles</vt:lpstr>
      <vt:lpstr>An operating product line organization</vt:lpstr>
      <vt:lpstr>What’s different - variation</vt:lpstr>
      <vt:lpstr>What’s different – attached process</vt:lpstr>
      <vt:lpstr>What’s different - management</vt:lpstr>
      <vt:lpstr>What’s different – strategic reuse</vt:lpstr>
      <vt:lpstr>Options</vt:lpstr>
      <vt:lpstr>Example: Data analysis products</vt:lpstr>
      <vt:lpstr>How do we do it?</vt:lpstr>
      <vt:lpstr>Feature model</vt:lpstr>
      <vt:lpstr>Architecture</vt:lpstr>
      <vt:lpstr>Quality attributes</vt:lpstr>
      <vt:lpstr>Product line architecture</vt:lpstr>
      <vt:lpstr>Architecture variation mechanisms</vt:lpstr>
      <vt:lpstr>Everything is under management</vt:lpstr>
      <vt:lpstr>The ecosystem of a DoD product line  organization</vt:lpstr>
      <vt:lpstr>What’s REALLY different</vt:lpstr>
      <vt:lpstr>What’s in it for your organization?</vt:lpstr>
      <vt:lpstr>Does it really work?</vt:lpstr>
      <vt:lpstr>Who does it work for?</vt:lpstr>
      <vt:lpstr>Starting a dialog</vt:lpstr>
      <vt:lpstr>Questions</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Product Lines</dc:title>
  <dc:creator>McGregor</dc:creator>
  <cp:lastModifiedBy>McGregor</cp:lastModifiedBy>
  <cp:revision>71</cp:revision>
  <dcterms:created xsi:type="dcterms:W3CDTF">2010-08-29T15:14:19Z</dcterms:created>
  <dcterms:modified xsi:type="dcterms:W3CDTF">2011-01-29T16:06:25Z</dcterms:modified>
</cp:coreProperties>
</file>