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43" r:id="rId2"/>
    <p:sldId id="325" r:id="rId3"/>
    <p:sldId id="300" r:id="rId4"/>
    <p:sldId id="301" r:id="rId5"/>
    <p:sldId id="305" r:id="rId6"/>
    <p:sldId id="326" r:id="rId7"/>
    <p:sldId id="327" r:id="rId8"/>
    <p:sldId id="285" r:id="rId9"/>
    <p:sldId id="293" r:id="rId10"/>
    <p:sldId id="319" r:id="rId11"/>
    <p:sldId id="294" r:id="rId12"/>
    <p:sldId id="295" r:id="rId13"/>
    <p:sldId id="331" r:id="rId14"/>
    <p:sldId id="296" r:id="rId15"/>
    <p:sldId id="297" r:id="rId16"/>
    <p:sldId id="332" r:id="rId17"/>
    <p:sldId id="299" r:id="rId18"/>
    <p:sldId id="323" r:id="rId19"/>
    <p:sldId id="338" r:id="rId20"/>
    <p:sldId id="335" r:id="rId21"/>
    <p:sldId id="340" r:id="rId22"/>
    <p:sldId id="337" r:id="rId23"/>
    <p:sldId id="321" r:id="rId24"/>
    <p:sldId id="302" r:id="rId25"/>
    <p:sldId id="307" r:id="rId26"/>
    <p:sldId id="308" r:id="rId27"/>
    <p:sldId id="309" r:id="rId28"/>
    <p:sldId id="312" r:id="rId29"/>
    <p:sldId id="311" r:id="rId30"/>
    <p:sldId id="313" r:id="rId31"/>
    <p:sldId id="314" r:id="rId32"/>
    <p:sldId id="339" r:id="rId33"/>
    <p:sldId id="315" r:id="rId34"/>
    <p:sldId id="341" r:id="rId35"/>
    <p:sldId id="342" r:id="rId36"/>
    <p:sldId id="333" r:id="rId37"/>
    <p:sldId id="316" r:id="rId38"/>
    <p:sldId id="286" r:id="rId39"/>
    <p:sldId id="287" r:id="rId40"/>
    <p:sldId id="288" r:id="rId41"/>
    <p:sldId id="289" r:id="rId42"/>
    <p:sldId id="290" r:id="rId43"/>
    <p:sldId id="291" r:id="rId44"/>
    <p:sldId id="292" r:id="rId45"/>
    <p:sldId id="28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84369" autoAdjust="0"/>
  </p:normalViewPr>
  <p:slideViewPr>
    <p:cSldViewPr>
      <p:cViewPr varScale="1">
        <p:scale>
          <a:sx n="40" d="100"/>
          <a:sy n="40" d="100"/>
        </p:scale>
        <p:origin x="-854"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37" d="100"/>
          <a:sy n="37" d="100"/>
        </p:scale>
        <p:origin x="-2285"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002816-26D2-44A9-B2CD-08B4A592CB97}" type="datetimeFigureOut">
              <a:rPr lang="en-US" smtClean="0"/>
              <a:t>3/6/2014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D0F219-BEB9-4D8B-9270-FF96972D2C89}" type="slidenum">
              <a:rPr lang="en-US" smtClean="0"/>
              <a:t>‹#›</a:t>
            </a:fld>
            <a:endParaRPr lang="en-US"/>
          </a:p>
        </p:txBody>
      </p:sp>
    </p:spTree>
    <p:extLst>
      <p:ext uri="{BB962C8B-B14F-4D97-AF65-F5344CB8AC3E}">
        <p14:creationId xmlns:p14="http://schemas.microsoft.com/office/powerpoint/2010/main" val="3424434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martgrid2030.com/?page_id=445"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zdnet.com/the-internet-of-things-sizing-up-the-business-opportunities-700000930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nnectedvehicle.challengepost.com/submissions/2892-connected-vehicle-intelligent-driv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phys.org/news/2010-10-smart-traffics-fuel-usage-emissions.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FFA5608-FB1D-4DF2-A89C-2004C948F9D8}" type="slidenum">
              <a:rPr lang="en-US">
                <a:latin typeface="Arial" pitchFamily="34" charset="0"/>
                <a:ea typeface="ヒラギノ角ゴ Pro W3" charset="-128"/>
              </a:rPr>
              <a:pPr/>
              <a:t>1</a:t>
            </a:fld>
            <a:endParaRPr lang="en-US">
              <a:latin typeface="Arial" pitchFamily="34" charset="0"/>
              <a:ea typeface="ヒラギノ角ゴ Pro W3" charset="-128"/>
            </a:endParaRPr>
          </a:p>
        </p:txBody>
      </p:sp>
      <p:sp>
        <p:nvSpPr>
          <p:cNvPr id="3481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482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pitchFamily="34" charset="0"/>
              <a:ea typeface="ヒラギノ角ゴ Pro W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http://drivingintelligence.wordpress.com/driving-intelligence-defined/</a:t>
            </a:r>
          </a:p>
          <a:p>
            <a:r>
              <a:rPr lang="en-US" dirty="0" smtClean="0"/>
              <a:t>http://www.trafficquagmire.com/2010/04/21/traffic-light-history/</a:t>
            </a:r>
          </a:p>
          <a:p>
            <a:r>
              <a:rPr lang="en-US" dirty="0" smtClean="0"/>
              <a:t>http://www.techtransfer.berkeley.edu/newsletter/07-4/traffic_signals.php</a:t>
            </a:r>
          </a:p>
          <a:p>
            <a:endParaRPr lang="en-US" dirty="0" smtClean="0"/>
          </a:p>
          <a:p>
            <a:r>
              <a:rPr lang="en-US" dirty="0" smtClean="0"/>
              <a:t>Infotainment can </a:t>
            </a:r>
          </a:p>
          <a:p>
            <a:r>
              <a:rPr lang="en-US" dirty="0" smtClean="0"/>
              <a:t>   move faster than </a:t>
            </a:r>
          </a:p>
          <a:p>
            <a:r>
              <a:rPr lang="en-US" dirty="0" smtClean="0"/>
              <a:t>    powertrain.</a:t>
            </a:r>
          </a:p>
          <a:p>
            <a:r>
              <a:rPr lang="en-US" dirty="0" smtClean="0"/>
              <a:t>Emergent design</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12</a:t>
            </a:fld>
            <a:endParaRPr lang="en-US"/>
          </a:p>
        </p:txBody>
      </p:sp>
    </p:spTree>
    <p:extLst>
      <p:ext uri="{BB962C8B-B14F-4D97-AF65-F5344CB8AC3E}">
        <p14:creationId xmlns:p14="http://schemas.microsoft.com/office/powerpoint/2010/main" val="100262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0F219-BEB9-4D8B-9270-FF96972D2C89}" type="slidenum">
              <a:rPr lang="en-US" smtClean="0"/>
              <a:t>13</a:t>
            </a:fld>
            <a:endParaRPr lang="en-US"/>
          </a:p>
        </p:txBody>
      </p:sp>
    </p:spTree>
    <p:extLst>
      <p:ext uri="{BB962C8B-B14F-4D97-AF65-F5344CB8AC3E}">
        <p14:creationId xmlns:p14="http://schemas.microsoft.com/office/powerpoint/2010/main" val="3385286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http://www.reocities.com/Heartland/3641/homemade_english.html</a:t>
            </a:r>
          </a:p>
          <a:p>
            <a:endParaRPr lang="en-US" dirty="0" smtClean="0"/>
          </a:p>
          <a:p>
            <a:r>
              <a:rPr lang="en-US" dirty="0" smtClean="0"/>
              <a:t>A function performed by a traditional electro-mechanical system in one product may be handled by all software in another.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14</a:t>
            </a:fld>
            <a:endParaRPr lang="en-US"/>
          </a:p>
        </p:txBody>
      </p:sp>
    </p:spTree>
    <p:extLst>
      <p:ext uri="{BB962C8B-B14F-4D97-AF65-F5344CB8AC3E}">
        <p14:creationId xmlns:p14="http://schemas.microsoft.com/office/powerpoint/2010/main" val="37897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Nhtsa.gov</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15</a:t>
            </a:fld>
            <a:endParaRPr lang="en-US"/>
          </a:p>
        </p:txBody>
      </p:sp>
    </p:spTree>
    <p:extLst>
      <p:ext uri="{BB962C8B-B14F-4D97-AF65-F5344CB8AC3E}">
        <p14:creationId xmlns:p14="http://schemas.microsoft.com/office/powerpoint/2010/main" val="371888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http://www.theguardian.com/world/2013/sep/05/shepney-bridge-crash-100-vehicle</a:t>
            </a:r>
          </a:p>
          <a:p>
            <a:endParaRPr lang="en-US" dirty="0" smtClean="0"/>
          </a:p>
          <a:p>
            <a:r>
              <a:rPr lang="en-US" dirty="0" smtClean="0"/>
              <a:t>No, the rate of failures does not increase. </a:t>
            </a:r>
          </a:p>
          <a:p>
            <a:r>
              <a:rPr lang="en-US" dirty="0" smtClean="0"/>
              <a:t>But the population explodes and the actual number of failures increases.</a:t>
            </a:r>
          </a:p>
          <a:p>
            <a:r>
              <a:rPr lang="en-US" dirty="0" smtClean="0"/>
              <a:t>Failure may not ripple across the entire ULS but it will influence a wide area.</a:t>
            </a:r>
          </a:p>
          <a:p>
            <a:r>
              <a:rPr lang="en-US" dirty="0" smtClean="0"/>
              <a:t>Failure must be localized since there is no central authority.</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16</a:t>
            </a:fld>
            <a:endParaRPr lang="en-US"/>
          </a:p>
        </p:txBody>
      </p:sp>
    </p:spTree>
    <p:extLst>
      <p:ext uri="{BB962C8B-B14F-4D97-AF65-F5344CB8AC3E}">
        <p14:creationId xmlns:p14="http://schemas.microsoft.com/office/powerpoint/2010/main" val="357257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http://sqt-fantasy-sci-fi-girl.blogspot.com/2010/04/autopilot.html</a:t>
            </a:r>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17</a:t>
            </a:fld>
            <a:endParaRPr lang="en-US"/>
          </a:p>
        </p:txBody>
      </p:sp>
    </p:spTree>
    <p:extLst>
      <p:ext uri="{BB962C8B-B14F-4D97-AF65-F5344CB8AC3E}">
        <p14:creationId xmlns:p14="http://schemas.microsoft.com/office/powerpoint/2010/main" val="4217520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http://sg.renesas.com/applications/automotive/technology/autosar/index.jsp</a:t>
            </a:r>
          </a:p>
          <a:p>
            <a:r>
              <a:rPr lang="en-US" dirty="0" smtClean="0"/>
              <a:t>The use of a platform strategy provides several benefits:[5]</a:t>
            </a:r>
          </a:p>
          <a:p>
            <a:endParaRPr lang="en-US" dirty="0" smtClean="0"/>
          </a:p>
          <a:p>
            <a:r>
              <a:rPr lang="en-US" dirty="0" smtClean="0"/>
              <a:t>    Greater flexibility between plants (the possibility of transferring production from one plant to another due to standardization),</a:t>
            </a:r>
          </a:p>
          <a:p>
            <a:r>
              <a:rPr lang="en-US" dirty="0" smtClean="0"/>
              <a:t>    Cost reduction achieved through using resources on a global scale,</a:t>
            </a:r>
          </a:p>
          <a:p>
            <a:r>
              <a:rPr lang="en-US" dirty="0" smtClean="0"/>
              <a:t>    Increased use of plants (higher productivity due to the reduction in the number of differences), and</a:t>
            </a:r>
          </a:p>
          <a:p>
            <a:r>
              <a:rPr lang="en-US" dirty="0" smtClean="0"/>
              <a:t>    Reduction of the number of platforms as a result of their localization on a worldwide basis</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18</a:t>
            </a:fld>
            <a:endParaRPr lang="en-US"/>
          </a:p>
        </p:txBody>
      </p:sp>
    </p:spTree>
    <p:extLst>
      <p:ext uri="{BB962C8B-B14F-4D97-AF65-F5344CB8AC3E}">
        <p14:creationId xmlns:p14="http://schemas.microsoft.com/office/powerpoint/2010/main" val="198439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http://informationstrategyrsm.wordpress.com/2013/10/08/the-war-on-ecosystems/</a:t>
            </a:r>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19</a:t>
            </a:fld>
            <a:endParaRPr lang="en-US"/>
          </a:p>
        </p:txBody>
      </p:sp>
    </p:spTree>
    <p:extLst>
      <p:ext uri="{BB962C8B-B14F-4D97-AF65-F5344CB8AC3E}">
        <p14:creationId xmlns:p14="http://schemas.microsoft.com/office/powerpoint/2010/main" val="167855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http://www.boeing.com/commercial/aeromagazine/articles/2012_q1/3/</a:t>
            </a:r>
          </a:p>
          <a:p>
            <a:endParaRPr lang="en-US" dirty="0" smtClean="0"/>
          </a:p>
          <a:p>
            <a:r>
              <a:rPr lang="en-US" dirty="0" smtClean="0"/>
              <a:t>http://selair.selkirk.bc.ca/Training/systems/power-point/787Dreamliner.pdf</a:t>
            </a:r>
          </a:p>
          <a:p>
            <a:endParaRPr lang="en-US" dirty="0" smtClean="0"/>
          </a:p>
          <a:p>
            <a:r>
              <a:rPr lang="en-US" dirty="0" smtClean="0"/>
              <a:t>Carriker.5</a:t>
            </a:r>
          </a:p>
          <a:p>
            <a:r>
              <a:rPr lang="en-US" dirty="0" smtClean="0"/>
              <a:t>Copyright © 2006 the Boeing Company</a:t>
            </a:r>
          </a:p>
          <a:p>
            <a:r>
              <a:rPr lang="en-US" dirty="0" smtClean="0"/>
              <a:t>The Boeing Flight Deck Philosophy</a:t>
            </a:r>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Reduces costs in the long term but may raise costs in the short term (more testing for a more abstract interface)</a:t>
            </a:r>
          </a:p>
          <a:p>
            <a:endParaRPr lang="en-US" dirty="0" smtClean="0"/>
          </a:p>
          <a:p>
            <a:r>
              <a:rPr lang="en-US" dirty="0" smtClean="0"/>
              <a:t>Both crew members are ultimately</a:t>
            </a:r>
          </a:p>
          <a:p>
            <a:r>
              <a:rPr lang="en-US" dirty="0" smtClean="0"/>
              <a:t>responsible for the safe conduct of</a:t>
            </a:r>
          </a:p>
          <a:p>
            <a:r>
              <a:rPr lang="en-US" dirty="0" smtClean="0"/>
              <a:t>the flight</a:t>
            </a:r>
          </a:p>
          <a:p>
            <a:r>
              <a:rPr lang="en-US" dirty="0" smtClean="0"/>
              <a:t>•</a:t>
            </a:r>
          </a:p>
          <a:p>
            <a:r>
              <a:rPr lang="en-US" dirty="0" smtClean="0"/>
              <a:t>Flight crew tasks, in order of priority,</a:t>
            </a:r>
          </a:p>
          <a:p>
            <a:r>
              <a:rPr lang="en-US" dirty="0" smtClean="0"/>
              <a:t>are: safety, passenger comfort,</a:t>
            </a:r>
          </a:p>
          <a:p>
            <a:r>
              <a:rPr lang="en-US" dirty="0" smtClean="0"/>
              <a:t>and efficiency</a:t>
            </a:r>
          </a:p>
          <a:p>
            <a:r>
              <a:rPr lang="en-US" dirty="0" smtClean="0"/>
              <a:t>•</a:t>
            </a:r>
          </a:p>
          <a:p>
            <a:r>
              <a:rPr lang="en-US" dirty="0" smtClean="0"/>
              <a:t>Design for crew operations based</a:t>
            </a:r>
          </a:p>
          <a:p>
            <a:r>
              <a:rPr lang="en-US" dirty="0" smtClean="0"/>
              <a:t>on pilots’ past training and</a:t>
            </a:r>
          </a:p>
          <a:p>
            <a:r>
              <a:rPr lang="en-US" dirty="0" smtClean="0"/>
              <a:t>operational experience</a:t>
            </a:r>
          </a:p>
          <a:p>
            <a:r>
              <a:rPr lang="en-US" dirty="0" smtClean="0"/>
              <a:t>•</a:t>
            </a:r>
          </a:p>
          <a:p>
            <a:r>
              <a:rPr lang="en-US" dirty="0" smtClean="0"/>
              <a:t>Design systems to be error-tolerant</a:t>
            </a:r>
          </a:p>
          <a:p>
            <a:r>
              <a:rPr lang="en-US" dirty="0" smtClean="0"/>
              <a:t>•</a:t>
            </a:r>
          </a:p>
          <a:p>
            <a:r>
              <a:rPr lang="en-US" dirty="0" smtClean="0"/>
              <a:t>The hierarchy of design alternatives</a:t>
            </a:r>
          </a:p>
          <a:p>
            <a:r>
              <a:rPr lang="en-US" dirty="0" smtClean="0"/>
              <a:t>is: simplicity, redundancy,</a:t>
            </a:r>
          </a:p>
          <a:p>
            <a:r>
              <a:rPr lang="en-US" dirty="0" smtClean="0"/>
              <a:t>and automation</a:t>
            </a:r>
          </a:p>
          <a:p>
            <a:r>
              <a:rPr lang="en-US" dirty="0" smtClean="0"/>
              <a:t>•</a:t>
            </a:r>
          </a:p>
          <a:p>
            <a:r>
              <a:rPr lang="en-US" dirty="0" smtClean="0"/>
              <a:t>Both crew members are ultimately</a:t>
            </a:r>
          </a:p>
          <a:p>
            <a:r>
              <a:rPr lang="en-US" dirty="0" smtClean="0"/>
              <a:t>responsible for the safe conduct of</a:t>
            </a:r>
          </a:p>
          <a:p>
            <a:r>
              <a:rPr lang="en-US" dirty="0" smtClean="0"/>
              <a:t>the flight</a:t>
            </a:r>
          </a:p>
          <a:p>
            <a:r>
              <a:rPr lang="en-US" dirty="0" smtClean="0"/>
              <a:t>•</a:t>
            </a:r>
          </a:p>
          <a:p>
            <a:r>
              <a:rPr lang="en-US" dirty="0" smtClean="0"/>
              <a:t>Flight crew tasks, in order of priority,</a:t>
            </a:r>
          </a:p>
          <a:p>
            <a:r>
              <a:rPr lang="en-US" dirty="0" smtClean="0"/>
              <a:t>are: safety, passenger comfort,</a:t>
            </a:r>
          </a:p>
          <a:p>
            <a:r>
              <a:rPr lang="en-US" dirty="0" smtClean="0"/>
              <a:t>and efficiency</a:t>
            </a:r>
          </a:p>
          <a:p>
            <a:r>
              <a:rPr lang="en-US" dirty="0" smtClean="0"/>
              <a:t>•</a:t>
            </a:r>
          </a:p>
          <a:p>
            <a:r>
              <a:rPr lang="en-US" dirty="0" smtClean="0"/>
              <a:t>Design for crew operations based</a:t>
            </a:r>
          </a:p>
          <a:p>
            <a:r>
              <a:rPr lang="en-US" dirty="0" smtClean="0"/>
              <a:t>on pilots’ past training and</a:t>
            </a:r>
          </a:p>
          <a:p>
            <a:r>
              <a:rPr lang="en-US" dirty="0" smtClean="0"/>
              <a:t>operational experience</a:t>
            </a:r>
          </a:p>
          <a:p>
            <a:r>
              <a:rPr lang="en-US" dirty="0" smtClean="0"/>
              <a:t>•</a:t>
            </a:r>
          </a:p>
          <a:p>
            <a:r>
              <a:rPr lang="en-US" dirty="0" smtClean="0"/>
              <a:t>Moving to paperless operation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21</a:t>
            </a:fld>
            <a:endParaRPr lang="en-US"/>
          </a:p>
        </p:txBody>
      </p:sp>
    </p:spTree>
    <p:extLst>
      <p:ext uri="{BB962C8B-B14F-4D97-AF65-F5344CB8AC3E}">
        <p14:creationId xmlns:p14="http://schemas.microsoft.com/office/powerpoint/2010/main" val="332351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http://www.sei.cmu.edu/library/assets/presentations/mcgregor-saturn2013.pdf</a:t>
            </a:r>
          </a:p>
          <a:p>
            <a:endParaRPr lang="en-US" dirty="0" smtClean="0"/>
          </a:p>
          <a:p>
            <a:r>
              <a:rPr lang="en-US" dirty="0" smtClean="0"/>
              <a:t>Viewpoint – business</a:t>
            </a:r>
          </a:p>
          <a:p>
            <a:r>
              <a:rPr lang="en-US" dirty="0" smtClean="0"/>
              <a:t>B2B connection views</a:t>
            </a:r>
          </a:p>
          <a:p>
            <a:r>
              <a:rPr lang="en-US" dirty="0" smtClean="0"/>
              <a:t>Supply chain views</a:t>
            </a:r>
          </a:p>
          <a:p>
            <a:r>
              <a:rPr lang="en-US" dirty="0" smtClean="0"/>
              <a:t>Viewpoint – software</a:t>
            </a:r>
          </a:p>
          <a:p>
            <a:r>
              <a:rPr lang="en-US" dirty="0" smtClean="0"/>
              <a:t>Dependencies among products views</a:t>
            </a:r>
          </a:p>
          <a:p>
            <a:r>
              <a:rPr lang="en-US" dirty="0" smtClean="0"/>
              <a:t>Software architecture view</a:t>
            </a:r>
          </a:p>
          <a:p>
            <a:r>
              <a:rPr lang="en-US" dirty="0" smtClean="0"/>
              <a:t>Viewpoint – innovation</a:t>
            </a:r>
          </a:p>
          <a:p>
            <a:r>
              <a:rPr lang="en-US" dirty="0" smtClean="0"/>
              <a:t>New feature proposal views</a:t>
            </a:r>
          </a:p>
          <a:p>
            <a:r>
              <a:rPr lang="en-US" dirty="0" smtClean="0"/>
              <a:t>New business model views</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22</a:t>
            </a:fld>
            <a:endParaRPr lang="en-US"/>
          </a:p>
        </p:txBody>
      </p:sp>
    </p:spTree>
    <p:extLst>
      <p:ext uri="{BB962C8B-B14F-4D97-AF65-F5344CB8AC3E}">
        <p14:creationId xmlns:p14="http://schemas.microsoft.com/office/powerpoint/2010/main" val="219284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http://blogs.visaliatimesdelta.com/alternatingcurrents/2013/07/30/your-old-cell-phone-is-not-a-toy/</a:t>
            </a:r>
            <a:endParaRPr lang="en-US"/>
          </a:p>
        </p:txBody>
      </p:sp>
      <p:sp>
        <p:nvSpPr>
          <p:cNvPr id="4" name="Slide Number Placeholder 3"/>
          <p:cNvSpPr>
            <a:spLocks noGrp="1"/>
          </p:cNvSpPr>
          <p:nvPr>
            <p:ph type="sldNum" sz="quarter" idx="10"/>
          </p:nvPr>
        </p:nvSpPr>
        <p:spPr/>
        <p:txBody>
          <a:bodyPr/>
          <a:lstStyle/>
          <a:p>
            <a:fld id="{B9D0F219-BEB9-4D8B-9270-FF96972D2C89}" type="slidenum">
              <a:rPr lang="en-US" smtClean="0"/>
              <a:t>2</a:t>
            </a:fld>
            <a:endParaRPr lang="en-US"/>
          </a:p>
        </p:txBody>
      </p:sp>
    </p:spTree>
    <p:extLst>
      <p:ext uri="{BB962C8B-B14F-4D97-AF65-F5344CB8AC3E}">
        <p14:creationId xmlns:p14="http://schemas.microsoft.com/office/powerpoint/2010/main" val="3572723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http://www.pcworld.com/article/2103143/how-the-internet-of-things-opens-your-home-to-cyber-threats.html</a:t>
            </a:r>
          </a:p>
          <a:p>
            <a:r>
              <a:rPr lang="en-US" dirty="0"/>
              <a:t>A criminal who can hack your smart metering utility system can identify when usage drops and assume that means nobody is home.</a:t>
            </a:r>
          </a:p>
          <a:p>
            <a:r>
              <a:rPr lang="en-US" dirty="0"/>
              <a:t>http://www.analog.com/library/analogdialogue/archives/43-01/smart_metering.html</a:t>
            </a:r>
          </a:p>
          <a:p>
            <a:r>
              <a:rPr lang="en-US" dirty="0"/>
              <a:t>http://www.enware.com.au/Mobile-Meter-Reading/default.aspx</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23</a:t>
            </a:fld>
            <a:endParaRPr lang="en-US"/>
          </a:p>
        </p:txBody>
      </p:sp>
    </p:spTree>
    <p:extLst>
      <p:ext uri="{BB962C8B-B14F-4D97-AF65-F5344CB8AC3E}">
        <p14:creationId xmlns:p14="http://schemas.microsoft.com/office/powerpoint/2010/main" val="300827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http://houseminority.wordpress.com/2012/01/19/ward-unveils-legislation-for-future-highway-safety-and-energy-conservation-driverless-cars/</a:t>
            </a:r>
          </a:p>
          <a:p>
            <a:r>
              <a:rPr lang="en-US" dirty="0" smtClean="0"/>
              <a:t>http://www.whosm.com/robotic-surgery</a:t>
            </a:r>
          </a:p>
          <a:p>
            <a:r>
              <a:rPr lang="en-US" dirty="0" smtClean="0"/>
              <a:t>http://www.safran-group.com/site-safran-en/aerospace/aerospace-propulsion/commercial-aircraft-engines/sam-146/</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24</a:t>
            </a:fld>
            <a:endParaRPr lang="en-US"/>
          </a:p>
        </p:txBody>
      </p:sp>
    </p:spTree>
    <p:extLst>
      <p:ext uri="{BB962C8B-B14F-4D97-AF65-F5344CB8AC3E}">
        <p14:creationId xmlns:p14="http://schemas.microsoft.com/office/powerpoint/2010/main" val="298148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AC53E-1FC9-4EE4-94E3-214583E4967E}" type="slidenum">
              <a:rPr lang="en-US" smtClean="0"/>
              <a:t>25</a:t>
            </a:fld>
            <a:endParaRPr lang="en-US"/>
          </a:p>
        </p:txBody>
      </p:sp>
    </p:spTree>
    <p:extLst>
      <p:ext uri="{BB962C8B-B14F-4D97-AF65-F5344CB8AC3E}">
        <p14:creationId xmlns:p14="http://schemas.microsoft.com/office/powerpoint/2010/main" val="2536099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http://www.forbes.com/sites/stevedenning/2013/01/21/what-went-wrong-at-boeing/</a:t>
            </a:r>
          </a:p>
          <a:p>
            <a:endParaRPr lang="en-US" dirty="0" smtClean="0"/>
          </a:p>
          <a:p>
            <a:r>
              <a:rPr lang="en-US" dirty="0" smtClean="0"/>
              <a:t> “Boeing sent hundreds of its engineers to the sites of various Tier-1, Tier-2, or Tier-3 suppliers worldwide to solve various technical problems that appeared to be the root cause of the delay in the 787′s development. Ultimately, Boeing had to redesign the entire aircraft sub-assembly process.”</a:t>
            </a:r>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34</a:t>
            </a:fld>
            <a:endParaRPr lang="en-US"/>
          </a:p>
        </p:txBody>
      </p:sp>
    </p:spTree>
    <p:extLst>
      <p:ext uri="{BB962C8B-B14F-4D97-AF65-F5344CB8AC3E}">
        <p14:creationId xmlns:p14="http://schemas.microsoft.com/office/powerpoint/2010/main" val="532561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http://savi.avsi.aero/</a:t>
            </a:r>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35</a:t>
            </a:fld>
            <a:endParaRPr lang="en-US"/>
          </a:p>
        </p:txBody>
      </p:sp>
    </p:spTree>
    <p:extLst>
      <p:ext uri="{BB962C8B-B14F-4D97-AF65-F5344CB8AC3E}">
        <p14:creationId xmlns:p14="http://schemas.microsoft.com/office/powerpoint/2010/main" val="3322258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http://r.umn.edu/campus-resources/it/about/staff/web-software-development/</a:t>
            </a:r>
          </a:p>
          <a:p>
            <a:r>
              <a:rPr lang="en-US" dirty="0" smtClean="0"/>
              <a:t>http://hellometa.com/denver-go-language-user-group/</a:t>
            </a:r>
          </a:p>
          <a:p>
            <a:endParaRPr lang="en-US" dirty="0" smtClean="0"/>
          </a:p>
          <a:p>
            <a:r>
              <a:rPr lang="en-US" dirty="0" smtClean="0"/>
              <a:t>All development groups check their work into the model repository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36</a:t>
            </a:fld>
            <a:endParaRPr lang="en-US"/>
          </a:p>
        </p:txBody>
      </p:sp>
    </p:spTree>
    <p:extLst>
      <p:ext uri="{BB962C8B-B14F-4D97-AF65-F5344CB8AC3E}">
        <p14:creationId xmlns:p14="http://schemas.microsoft.com/office/powerpoint/2010/main" val="325484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AC53E-1FC9-4EE4-94E3-214583E4967E}" type="slidenum">
              <a:rPr lang="en-US" smtClean="0"/>
              <a:t>37</a:t>
            </a:fld>
            <a:endParaRPr lang="en-US"/>
          </a:p>
        </p:txBody>
      </p:sp>
    </p:spTree>
    <p:extLst>
      <p:ext uri="{BB962C8B-B14F-4D97-AF65-F5344CB8AC3E}">
        <p14:creationId xmlns:p14="http://schemas.microsoft.com/office/powerpoint/2010/main" val="4259653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16109" y="684998"/>
            <a:ext cx="5025783" cy="3429365"/>
          </a:xfrm>
          <a:ln/>
        </p:spPr>
      </p:sp>
      <p:sp>
        <p:nvSpPr>
          <p:cNvPr id="125955" name="Rectangle 3"/>
          <p:cNvSpPr>
            <a:spLocks noGrp="1" noChangeArrowheads="1"/>
          </p:cNvSpPr>
          <p:nvPr>
            <p:ph type="body" idx="1"/>
          </p:nvPr>
        </p:nvSpPr>
        <p:spPr>
          <a:xfrm>
            <a:off x="685480" y="4343181"/>
            <a:ext cx="5487041" cy="4115820"/>
          </a:xfrm>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16109" y="684998"/>
            <a:ext cx="5025783" cy="3429365"/>
          </a:xfrm>
          <a:ln/>
        </p:spPr>
      </p:sp>
      <p:sp>
        <p:nvSpPr>
          <p:cNvPr id="125955" name="Rectangle 3"/>
          <p:cNvSpPr>
            <a:spLocks noGrp="1" noChangeArrowheads="1"/>
          </p:cNvSpPr>
          <p:nvPr>
            <p:ph type="body" idx="1"/>
          </p:nvPr>
        </p:nvSpPr>
        <p:spPr>
          <a:xfrm>
            <a:off x="685480" y="4343181"/>
            <a:ext cx="5487041" cy="4115820"/>
          </a:xfrm>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16109" y="684998"/>
            <a:ext cx="5025783" cy="3429365"/>
          </a:xfrm>
          <a:ln/>
        </p:spPr>
      </p:sp>
      <p:sp>
        <p:nvSpPr>
          <p:cNvPr id="125955" name="Rectangle 3"/>
          <p:cNvSpPr>
            <a:spLocks noGrp="1" noChangeArrowheads="1"/>
          </p:cNvSpPr>
          <p:nvPr>
            <p:ph type="body" idx="1"/>
          </p:nvPr>
        </p:nvSpPr>
        <p:spPr>
          <a:xfrm>
            <a:off x="685480" y="4343181"/>
            <a:ext cx="5487041" cy="4115820"/>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0F219-BEB9-4D8B-9270-FF96972D2C89}" type="slidenum">
              <a:rPr lang="en-US" smtClean="0"/>
              <a:t>4</a:t>
            </a:fld>
            <a:endParaRPr lang="en-US"/>
          </a:p>
        </p:txBody>
      </p:sp>
    </p:spTree>
    <p:extLst>
      <p:ext uri="{BB962C8B-B14F-4D97-AF65-F5344CB8AC3E}">
        <p14:creationId xmlns:p14="http://schemas.microsoft.com/office/powerpoint/2010/main" val="2962259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16109" y="684998"/>
            <a:ext cx="5025783" cy="3429365"/>
          </a:xfrm>
          <a:ln/>
        </p:spPr>
      </p:sp>
      <p:sp>
        <p:nvSpPr>
          <p:cNvPr id="125955" name="Rectangle 3"/>
          <p:cNvSpPr>
            <a:spLocks noGrp="1" noChangeArrowheads="1"/>
          </p:cNvSpPr>
          <p:nvPr>
            <p:ph type="body" idx="1"/>
          </p:nvPr>
        </p:nvSpPr>
        <p:spPr>
          <a:xfrm>
            <a:off x="685480" y="4343181"/>
            <a:ext cx="5487041" cy="4115820"/>
          </a:xfrm>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41413" y="684213"/>
            <a:ext cx="4575175" cy="3430587"/>
          </a:xfrm>
          <a:ln/>
        </p:spPr>
      </p:sp>
      <p:sp>
        <p:nvSpPr>
          <p:cNvPr id="125955" name="Rectangle 3"/>
          <p:cNvSpPr>
            <a:spLocks noGrp="1" noChangeArrowheads="1"/>
          </p:cNvSpPr>
          <p:nvPr>
            <p:ph type="body" idx="1"/>
          </p:nvPr>
        </p:nvSpPr>
        <p:spPr>
          <a:xfrm>
            <a:off x="685480" y="4343181"/>
            <a:ext cx="5487041" cy="4115820"/>
          </a:xfrm>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16109" y="684998"/>
            <a:ext cx="5025783" cy="3429365"/>
          </a:xfrm>
          <a:ln/>
        </p:spPr>
      </p:sp>
      <p:sp>
        <p:nvSpPr>
          <p:cNvPr id="125955" name="Rectangle 3"/>
          <p:cNvSpPr>
            <a:spLocks noGrp="1" noChangeArrowheads="1"/>
          </p:cNvSpPr>
          <p:nvPr>
            <p:ph type="body" idx="1"/>
          </p:nvPr>
        </p:nvSpPr>
        <p:spPr>
          <a:xfrm>
            <a:off x="685480" y="4343181"/>
            <a:ext cx="5487041" cy="4115820"/>
          </a:xfrm>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41413" y="684213"/>
            <a:ext cx="4575175" cy="3430587"/>
          </a:xfrm>
          <a:ln/>
        </p:spPr>
      </p:sp>
      <p:sp>
        <p:nvSpPr>
          <p:cNvPr id="125955" name="Rectangle 3"/>
          <p:cNvSpPr>
            <a:spLocks noGrp="1" noChangeArrowheads="1"/>
          </p:cNvSpPr>
          <p:nvPr>
            <p:ph type="body" idx="1"/>
          </p:nvPr>
        </p:nvSpPr>
        <p:spPr>
          <a:xfrm>
            <a:off x="685480" y="4343181"/>
            <a:ext cx="5487041" cy="4115820"/>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integrated health information system that ties together general practitioners with specialists, hospitals, drug stores, …</a:t>
            </a:r>
          </a:p>
          <a:p>
            <a:r>
              <a:rPr lang="en-US" dirty="0" smtClean="0"/>
              <a:t>The Smart Grid</a:t>
            </a:r>
          </a:p>
          <a:p>
            <a:r>
              <a:rPr lang="en-US" dirty="0" smtClean="0"/>
              <a:t>The Internet of Things</a:t>
            </a:r>
          </a:p>
          <a:p>
            <a:r>
              <a:rPr lang="en-US" dirty="0" smtClean="0"/>
              <a:t>Connected, autonomous vehicles on a smart highway</a:t>
            </a:r>
          </a:p>
          <a:p>
            <a:r>
              <a:rPr lang="en-US" dirty="0" smtClean="0"/>
              <a:t>What is different about such systems and how do we approach this scale of opportunity.</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5</a:t>
            </a:fld>
            <a:endParaRPr lang="en-US"/>
          </a:p>
        </p:txBody>
      </p:sp>
    </p:spTree>
    <p:extLst>
      <p:ext uri="{BB962C8B-B14F-4D97-AF65-F5344CB8AC3E}">
        <p14:creationId xmlns:p14="http://schemas.microsoft.com/office/powerpoint/2010/main" val="255897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http://www.smartgrid2030.com/?</a:t>
            </a:r>
            <a:r>
              <a:rPr lang="en-US" dirty="0" smtClean="0">
                <a:hlinkClick r:id="rId3"/>
              </a:rPr>
              <a:t>page_id=445</a:t>
            </a:r>
            <a:endParaRPr lang="en-US" dirty="0" smtClean="0"/>
          </a:p>
          <a:p>
            <a:endParaRPr lang="en-US" dirty="0"/>
          </a:p>
          <a:p>
            <a:r>
              <a:rPr lang="en-US" dirty="0">
                <a:hlinkClick r:id="rId4"/>
              </a:rPr>
              <a:t>http://www.zdnet.com/the-internet-of-things-sizing-up-the-business-opportunities-7000009301</a:t>
            </a:r>
            <a:r>
              <a:rPr lang="en-US" dirty="0" smtClean="0">
                <a:hlinkClick r:id="rId4"/>
              </a:rPr>
              <a:t>/</a:t>
            </a:r>
            <a:endParaRPr lang="en-US"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6</a:t>
            </a:fld>
            <a:endParaRPr lang="en-US"/>
          </a:p>
        </p:txBody>
      </p:sp>
    </p:spTree>
    <p:extLst>
      <p:ext uri="{BB962C8B-B14F-4D97-AF65-F5344CB8AC3E}">
        <p14:creationId xmlns:p14="http://schemas.microsoft.com/office/powerpoint/2010/main" val="72735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a:t>
            </a:r>
            <a:r>
              <a:rPr lang="en-US" dirty="0" smtClean="0">
                <a:hlinkClick r:id="rId3"/>
              </a:rPr>
              <a:t>connectedvehicle.challengepost.com/submissions/2892-connected-vehicle-intelligent-driver</a:t>
            </a:r>
            <a:endParaRPr lang="en-US" dirty="0" smtClean="0"/>
          </a:p>
          <a:p>
            <a:endParaRPr lang="en-US" dirty="0"/>
          </a:p>
          <a:p>
            <a:r>
              <a:rPr lang="en-US" dirty="0">
                <a:hlinkClick r:id="rId4"/>
              </a:rPr>
              <a:t>http://</a:t>
            </a:r>
            <a:r>
              <a:rPr lang="en-US" dirty="0" smtClean="0">
                <a:hlinkClick r:id="rId4"/>
              </a:rPr>
              <a:t>phys.org/news/2010-10-smart-traffics-fuel-usage-emissions.html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7</a:t>
            </a:fld>
            <a:endParaRPr lang="en-US"/>
          </a:p>
        </p:txBody>
      </p:sp>
    </p:spTree>
    <p:extLst>
      <p:ext uri="{BB962C8B-B14F-4D97-AF65-F5344CB8AC3E}">
        <p14:creationId xmlns:p14="http://schemas.microsoft.com/office/powerpoint/2010/main" val="304794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http://compliance.safetysmart.com/articles-insight/latest-headlines/infographic-state-by-state-laws-for-texting-while-driving</a:t>
            </a:r>
          </a:p>
          <a:p>
            <a:endParaRPr lang="en-US" dirty="0" smtClean="0"/>
          </a:p>
          <a:p>
            <a:r>
              <a:rPr lang="en-US" dirty="0" smtClean="0"/>
              <a:t>Similar innovations are made in many places at the same time</a:t>
            </a:r>
          </a:p>
          <a:p>
            <a:r>
              <a:rPr lang="en-US" dirty="0" smtClean="0"/>
              <a:t>visionary leaders</a:t>
            </a:r>
          </a:p>
          <a:p>
            <a:r>
              <a:rPr lang="en-US" dirty="0" smtClean="0"/>
              <a:t>Local management means local success</a:t>
            </a:r>
          </a:p>
          <a:p>
            <a:r>
              <a:rPr lang="en-US" dirty="0" smtClean="0"/>
              <a:t>Local failure  not equal </a:t>
            </a:r>
          </a:p>
          <a:p>
            <a:r>
              <a:rPr lang="en-US" dirty="0" smtClean="0"/>
              <a:t>to global failure</a:t>
            </a:r>
          </a:p>
          <a:p>
            <a:r>
              <a:rPr lang="en-US" dirty="0" smtClean="0"/>
              <a:t>Forces the use of </a:t>
            </a:r>
          </a:p>
          <a:p>
            <a:r>
              <a:rPr lang="en-US" dirty="0" smtClean="0"/>
              <a:t>Innovation  networks</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9</a:t>
            </a:fld>
            <a:endParaRPr lang="en-US"/>
          </a:p>
        </p:txBody>
      </p:sp>
    </p:spTree>
    <p:extLst>
      <p:ext uri="{BB962C8B-B14F-4D97-AF65-F5344CB8AC3E}">
        <p14:creationId xmlns:p14="http://schemas.microsoft.com/office/powerpoint/2010/main" val="143570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http://people.sabanciuniv.edu/~onat/Files/NCS_intro.htm</a:t>
            </a:r>
          </a:p>
          <a:p>
            <a:r>
              <a:rPr lang="en-US" dirty="0"/>
              <a:t>http://www.car-to-car.org/</a:t>
            </a:r>
          </a:p>
          <a:p>
            <a:r>
              <a:rPr lang="en-US" dirty="0"/>
              <a:t>http://www.theverge.com/2012/12/29/3814720/the-census-dotmap-one-dot-for-every-person-living-in-us</a:t>
            </a:r>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10</a:t>
            </a:fld>
            <a:endParaRPr lang="en-US"/>
          </a:p>
        </p:txBody>
      </p:sp>
    </p:spTree>
    <p:extLst>
      <p:ext uri="{BB962C8B-B14F-4D97-AF65-F5344CB8AC3E}">
        <p14:creationId xmlns:p14="http://schemas.microsoft.com/office/powerpoint/2010/main" val="523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http://www.inspirational-quotes-short-funny-stuff.com/funny-traffic-signs.html</a:t>
            </a:r>
          </a:p>
          <a:p>
            <a:endParaRPr lang="en-US" dirty="0" smtClean="0"/>
          </a:p>
          <a:p>
            <a:r>
              <a:rPr lang="en-US" dirty="0" smtClean="0"/>
              <a:t>Isolated groups will make different assumptions</a:t>
            </a:r>
          </a:p>
          <a:p>
            <a:r>
              <a:rPr lang="en-US" dirty="0" smtClean="0"/>
              <a:t>Not only will we solve the same problem differently we will solve different problems with different scopes</a:t>
            </a:r>
          </a:p>
          <a:p>
            <a:r>
              <a:rPr lang="en-US" dirty="0" smtClean="0"/>
              <a:t>Static/dynamic charging</a:t>
            </a:r>
          </a:p>
          <a:p>
            <a:r>
              <a:rPr lang="en-US" dirty="0" smtClean="0"/>
              <a:t>Autonomous/remote </a:t>
            </a:r>
          </a:p>
          <a:p>
            <a:r>
              <a:rPr lang="en-US" dirty="0" smtClean="0"/>
              <a:t>	controlled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D0F219-BEB9-4D8B-9270-FF96972D2C89}" type="slidenum">
              <a:rPr lang="en-US" smtClean="0"/>
              <a:t>11</a:t>
            </a:fld>
            <a:endParaRPr lang="en-US"/>
          </a:p>
        </p:txBody>
      </p:sp>
    </p:spTree>
    <p:extLst>
      <p:ext uri="{BB962C8B-B14F-4D97-AF65-F5344CB8AC3E}">
        <p14:creationId xmlns:p14="http://schemas.microsoft.com/office/powerpoint/2010/main" val="364280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BAFE27-8C6F-4CE1-88E3-77AD1F129780}" type="datetimeFigureOut">
              <a:rPr lang="en-US" smtClean="0"/>
              <a:t>3/6/2014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173858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BAFE27-8C6F-4CE1-88E3-77AD1F129780}" type="datetimeFigureOut">
              <a:rPr lang="en-US" smtClean="0"/>
              <a:t>3/6/2014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98194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BAFE27-8C6F-4CE1-88E3-77AD1F129780}" type="datetimeFigureOut">
              <a:rPr lang="en-US" smtClean="0"/>
              <a:t>3/6/2014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76908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BAFE27-8C6F-4CE1-88E3-77AD1F129780}" type="datetimeFigureOut">
              <a:rPr lang="en-US" smtClean="0"/>
              <a:t>3/6/2014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85910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BAFE27-8C6F-4CE1-88E3-77AD1F129780}" type="datetimeFigureOut">
              <a:rPr lang="en-US" smtClean="0"/>
              <a:t>3/6/2014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2488052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BAFE27-8C6F-4CE1-88E3-77AD1F129780}" type="datetimeFigureOut">
              <a:rPr lang="en-US" smtClean="0"/>
              <a:t>3/6/2014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336124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BAFE27-8C6F-4CE1-88E3-77AD1F129780}" type="datetimeFigureOut">
              <a:rPr lang="en-US" smtClean="0"/>
              <a:t>3/6/2014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295248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BAFE27-8C6F-4CE1-88E3-77AD1F129780}" type="datetimeFigureOut">
              <a:rPr lang="en-US" smtClean="0"/>
              <a:t>3/6/2014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90241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AFE27-8C6F-4CE1-88E3-77AD1F129780}" type="datetimeFigureOut">
              <a:rPr lang="en-US" smtClean="0"/>
              <a:t>3/6/2014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380042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BAFE27-8C6F-4CE1-88E3-77AD1F129780}" type="datetimeFigureOut">
              <a:rPr lang="en-US" smtClean="0"/>
              <a:t>3/6/2014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137989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BAFE27-8C6F-4CE1-88E3-77AD1F129780}" type="datetimeFigureOut">
              <a:rPr lang="en-US" smtClean="0"/>
              <a:t>3/6/2014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79ABD-4E49-4B2E-8E7A-10B4397FA201}" type="slidenum">
              <a:rPr lang="en-US" smtClean="0"/>
              <a:t>‹#›</a:t>
            </a:fld>
            <a:endParaRPr lang="en-US"/>
          </a:p>
        </p:txBody>
      </p:sp>
    </p:spTree>
    <p:extLst>
      <p:ext uri="{BB962C8B-B14F-4D97-AF65-F5344CB8AC3E}">
        <p14:creationId xmlns:p14="http://schemas.microsoft.com/office/powerpoint/2010/main" val="226503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AFE27-8C6F-4CE1-88E3-77AD1F129780}" type="datetimeFigureOut">
              <a:rPr lang="en-US" smtClean="0"/>
              <a:t>3/6/2014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79ABD-4E49-4B2E-8E7A-10B4397FA201}" type="slidenum">
              <a:rPr lang="en-US" smtClean="0"/>
              <a:t>‹#›</a:t>
            </a:fld>
            <a:endParaRPr lang="en-US"/>
          </a:p>
        </p:txBody>
      </p:sp>
    </p:spTree>
    <p:extLst>
      <p:ext uri="{BB962C8B-B14F-4D97-AF65-F5344CB8AC3E}">
        <p14:creationId xmlns:p14="http://schemas.microsoft.com/office/powerpoint/2010/main" val="4082574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www.cuicar.com" TargetMode="Externa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7.jpe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jpeg"/><Relationship Id="rId7"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56.png"/><Relationship Id="rId10" Type="http://schemas.openxmlformats.org/officeDocument/2006/relationships/image" Target="../media/image83.png"/><Relationship Id="rId4" Type="http://schemas.openxmlformats.org/officeDocument/2006/relationships/image" Target="../media/image57.jpe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1524000" y="4770438"/>
            <a:ext cx="6781800" cy="1201737"/>
          </a:xfrm>
          <a:prstGeom prst="rect">
            <a:avLst/>
          </a:prstGeom>
          <a:noFill/>
          <a:ln w="9525">
            <a:noFill/>
            <a:miter lim="800000"/>
            <a:headEnd/>
            <a:tailEnd/>
          </a:ln>
        </p:spPr>
        <p:txBody>
          <a:bodyPr>
            <a:spAutoFit/>
          </a:bodyPr>
          <a:lstStyle/>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Verdana" pitchFamily="34" charset="0"/>
            </a:endParaRPr>
          </a:p>
          <a:p>
            <a:pPr eaLnBrk="0" hangingPunct="0"/>
            <a:endParaRPr lang="en-US">
              <a:latin typeface="Calibri" pitchFamily="34" charset="0"/>
            </a:endParaRPr>
          </a:p>
        </p:txBody>
      </p:sp>
      <p:sp>
        <p:nvSpPr>
          <p:cNvPr id="33795" name="Rectangle 8"/>
          <p:cNvSpPr>
            <a:spLocks noChangeArrowheads="1"/>
          </p:cNvSpPr>
          <p:nvPr/>
        </p:nvSpPr>
        <p:spPr bwMode="auto">
          <a:xfrm>
            <a:off x="381000" y="228600"/>
            <a:ext cx="8305800" cy="6019800"/>
          </a:xfrm>
          <a:prstGeom prst="rect">
            <a:avLst/>
          </a:prstGeom>
          <a:noFill/>
          <a:ln w="9525">
            <a:solidFill>
              <a:schemeClr val="tx1"/>
            </a:solidFill>
            <a:round/>
            <a:headEnd/>
            <a:tailEnd/>
          </a:ln>
        </p:spPr>
        <p:txBody>
          <a:bodyPr/>
          <a:lstStyle/>
          <a:p>
            <a:pPr eaLnBrk="0" hangingPunct="0"/>
            <a:endParaRPr lang="en-US">
              <a:latin typeface="Calibri" pitchFamily="34" charset="0"/>
            </a:endParaRPr>
          </a:p>
        </p:txBody>
      </p:sp>
      <p:sp>
        <p:nvSpPr>
          <p:cNvPr id="33796" name="Rectangle 7"/>
          <p:cNvSpPr>
            <a:spLocks noChangeArrowheads="1"/>
          </p:cNvSpPr>
          <p:nvPr/>
        </p:nvSpPr>
        <p:spPr bwMode="auto">
          <a:xfrm>
            <a:off x="381000" y="152400"/>
            <a:ext cx="8305800" cy="76200"/>
          </a:xfrm>
          <a:prstGeom prst="rect">
            <a:avLst/>
          </a:prstGeom>
          <a:solidFill>
            <a:srgbClr val="FF6600"/>
          </a:solidFill>
          <a:ln w="9525">
            <a:solidFill>
              <a:schemeClr val="tx1"/>
            </a:solidFill>
            <a:round/>
            <a:headEnd/>
            <a:tailEnd/>
          </a:ln>
        </p:spPr>
        <p:txBody>
          <a:bodyPr/>
          <a:lstStyle/>
          <a:p>
            <a:pPr eaLnBrk="0" hangingPunct="0"/>
            <a:endParaRPr lang="en-US">
              <a:latin typeface="Calibri" pitchFamily="34" charset="0"/>
            </a:endParaRPr>
          </a:p>
        </p:txBody>
      </p:sp>
      <p:cxnSp>
        <p:nvCxnSpPr>
          <p:cNvPr id="9" name="Straight Connector 8"/>
          <p:cNvCxnSpPr/>
          <p:nvPr/>
        </p:nvCxnSpPr>
        <p:spPr>
          <a:xfrm rot="10800000">
            <a:off x="381000" y="1219200"/>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0800000">
            <a:off x="381000" y="1273175"/>
            <a:ext cx="83058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3799" name="Picture 10" descr="academicSymbolWdm_copur.jpg"/>
          <p:cNvPicPr>
            <a:picLocks noChangeAspect="1"/>
          </p:cNvPicPr>
          <p:nvPr/>
        </p:nvPicPr>
        <p:blipFill>
          <a:blip r:embed="rId3"/>
          <a:srcRect/>
          <a:stretch>
            <a:fillRect/>
          </a:stretch>
        </p:blipFill>
        <p:spPr bwMode="auto">
          <a:xfrm>
            <a:off x="762000" y="442913"/>
            <a:ext cx="2570163" cy="547687"/>
          </a:xfrm>
          <a:prstGeom prst="rect">
            <a:avLst/>
          </a:prstGeom>
          <a:noFill/>
          <a:ln w="9525">
            <a:noFill/>
            <a:miter lim="800000"/>
            <a:headEnd/>
            <a:tailEnd/>
          </a:ln>
        </p:spPr>
      </p:pic>
      <p:sp>
        <p:nvSpPr>
          <p:cNvPr id="33800" name="Title 1"/>
          <p:cNvSpPr>
            <a:spLocks noGrp="1"/>
          </p:cNvSpPr>
          <p:nvPr>
            <p:ph type="ctrTitle"/>
          </p:nvPr>
        </p:nvSpPr>
        <p:spPr>
          <a:xfrm>
            <a:off x="381000" y="2130425"/>
            <a:ext cx="8305800" cy="2060575"/>
          </a:xfrm>
        </p:spPr>
        <p:txBody>
          <a:bodyPr>
            <a:normAutofit/>
          </a:bodyPr>
          <a:lstStyle/>
          <a:p>
            <a:r>
              <a:rPr lang="fr-FR" sz="3600" b="1" dirty="0"/>
              <a:t>An Ultra-large </a:t>
            </a:r>
            <a:r>
              <a:rPr lang="fr-FR" sz="3600" b="1" dirty="0" err="1"/>
              <a:t>Scale</a:t>
            </a:r>
            <a:r>
              <a:rPr lang="fr-FR" sz="3600" b="1" dirty="0"/>
              <a:t> Perspective on </a:t>
            </a:r>
            <a:r>
              <a:rPr lang="fr-FR" sz="3600" b="1" dirty="0" err="1"/>
              <a:t>Autonomous</a:t>
            </a:r>
            <a:r>
              <a:rPr lang="fr-FR" sz="3600" b="1" dirty="0"/>
              <a:t> </a:t>
            </a:r>
            <a:r>
              <a:rPr lang="fr-FR" sz="3600" b="1" dirty="0" err="1"/>
              <a:t>Vehicles</a:t>
            </a:r>
            <a:r>
              <a:rPr lang="fr-FR" sz="3600" b="1" dirty="0"/>
              <a:t> </a:t>
            </a:r>
            <a:endParaRPr lang="en-US" sz="3600" dirty="0"/>
          </a:p>
        </p:txBody>
      </p:sp>
      <p:sp>
        <p:nvSpPr>
          <p:cNvPr id="33801" name="Subtitle 2"/>
          <p:cNvSpPr>
            <a:spLocks noGrp="1"/>
          </p:cNvSpPr>
          <p:nvPr>
            <p:ph type="subTitle" idx="1"/>
          </p:nvPr>
        </p:nvSpPr>
        <p:spPr>
          <a:xfrm>
            <a:off x="1113631" y="4495006"/>
            <a:ext cx="6840538" cy="1752600"/>
          </a:xfrm>
        </p:spPr>
        <p:txBody>
          <a:bodyPr/>
          <a:lstStyle/>
          <a:p>
            <a:r>
              <a:rPr lang="en-US" dirty="0" smtClean="0">
                <a:solidFill>
                  <a:schemeClr val="tx1"/>
                </a:solidFill>
              </a:rPr>
              <a:t>John D. McGregor</a:t>
            </a:r>
          </a:p>
          <a:p>
            <a:r>
              <a:rPr lang="en-US" dirty="0" smtClean="0">
                <a:solidFill>
                  <a:schemeClr val="tx1"/>
                </a:solidFill>
              </a:rPr>
              <a:t>johnmc@clemson.edu</a:t>
            </a:r>
          </a:p>
        </p:txBody>
      </p:sp>
      <p:sp>
        <p:nvSpPr>
          <p:cNvPr id="11" name="Slide Number Placeholder 10"/>
          <p:cNvSpPr>
            <a:spLocks noGrp="1"/>
          </p:cNvSpPr>
          <p:nvPr>
            <p:ph type="sldNum" sz="quarter" idx="12"/>
          </p:nvPr>
        </p:nvSpPr>
        <p:spPr/>
        <p:txBody>
          <a:bodyPr/>
          <a:lstStyle/>
          <a:p>
            <a:fld id="{96FF6458-F23B-405C-8F21-21F697F72E89}" type="slidenum">
              <a:rPr lang="en-US" smtClean="0"/>
              <a:pPr/>
              <a:t>1</a:t>
            </a:fld>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vehicle to V2V to …</a:t>
            </a:r>
            <a:endParaRPr lang="en-US" dirty="0"/>
          </a:p>
        </p:txBody>
      </p:sp>
      <p:sp>
        <p:nvSpPr>
          <p:cNvPr id="3" name="Content Placeholder 2"/>
          <p:cNvSpPr>
            <a:spLocks noGrp="1"/>
          </p:cNvSpPr>
          <p:nvPr>
            <p:ph idx="1"/>
          </p:nvPr>
        </p:nvSpPr>
        <p:spPr>
          <a:xfrm>
            <a:off x="457200" y="1600201"/>
            <a:ext cx="4419600" cy="1600200"/>
          </a:xfrm>
        </p:spPr>
        <p:txBody>
          <a:bodyPr/>
          <a:lstStyle/>
          <a:p>
            <a:r>
              <a:rPr lang="en-US" dirty="0" smtClean="0"/>
              <a:t>Vehicles connected via various protocols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 y="4848225"/>
            <a:ext cx="381000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352800"/>
            <a:ext cx="3469822"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571625"/>
            <a:ext cx="3810000" cy="25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51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Conflicting, diverse, unknowable </a:t>
            </a:r>
            <a:r>
              <a:rPr lang="en-US" dirty="0" smtClean="0"/>
              <a:t>requirements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1828800"/>
            <a:ext cx="4724565" cy="4847404"/>
          </a:xfrm>
        </p:spPr>
      </p:pic>
    </p:spTree>
    <p:extLst>
      <p:ext uri="{BB962C8B-B14F-4D97-AF65-F5344CB8AC3E}">
        <p14:creationId xmlns:p14="http://schemas.microsoft.com/office/powerpoint/2010/main" val="4286900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Continuous </a:t>
            </a:r>
            <a:r>
              <a:rPr lang="en-US" dirty="0" smtClean="0"/>
              <a:t>evolution</a:t>
            </a:r>
            <a:endParaRPr lang="en-US" dirty="0"/>
          </a:p>
        </p:txBody>
      </p:sp>
      <p:sp>
        <p:nvSpPr>
          <p:cNvPr id="3" name="Content Placeholder 2"/>
          <p:cNvSpPr>
            <a:spLocks noGrp="1"/>
          </p:cNvSpPr>
          <p:nvPr>
            <p:ph idx="1"/>
          </p:nvPr>
        </p:nvSpPr>
        <p:spPr/>
        <p:txBody>
          <a:bodyPr>
            <a:normAutofit/>
          </a:bodyPr>
          <a:lstStyle/>
          <a:p>
            <a:r>
              <a:rPr lang="en-US" dirty="0" smtClean="0"/>
              <a:t>Ecosystems of products follow similar evolutionary trajectories with advances in one area </a:t>
            </a:r>
            <a:r>
              <a:rPr lang="en-US" dirty="0" smtClean="0"/>
              <a:t>influencing </a:t>
            </a:r>
            <a:r>
              <a:rPr lang="en-US" dirty="0" smtClean="0"/>
              <a:t>other </a:t>
            </a:r>
            <a:r>
              <a:rPr lang="en-US" dirty="0" smtClean="0"/>
              <a:t>areas.</a:t>
            </a:r>
          </a:p>
          <a:p>
            <a:r>
              <a:rPr lang="en-US" dirty="0" smtClean="0"/>
              <a:t>Often those trajectories operate at vastly different speeds.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762587"/>
            <a:ext cx="4095751" cy="30763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7" y="4172160"/>
            <a:ext cx="2000093" cy="26667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4876625"/>
            <a:ext cx="1333616" cy="2019475"/>
          </a:xfrm>
          <a:prstGeom prst="rect">
            <a:avLst/>
          </a:prstGeom>
        </p:spPr>
      </p:pic>
    </p:spTree>
    <p:extLst>
      <p:ext uri="{BB962C8B-B14F-4D97-AF65-F5344CB8AC3E}">
        <p14:creationId xmlns:p14="http://schemas.microsoft.com/office/powerpoint/2010/main" val="1358530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development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3735" y="1969447"/>
            <a:ext cx="6096529" cy="3787468"/>
          </a:xfrm>
        </p:spPr>
      </p:pic>
      <p:sp>
        <p:nvSpPr>
          <p:cNvPr id="5" name="TextBox 4"/>
          <p:cNvSpPr txBox="1"/>
          <p:nvPr/>
        </p:nvSpPr>
        <p:spPr>
          <a:xfrm>
            <a:off x="1143000" y="6336268"/>
            <a:ext cx="7023269" cy="369332"/>
          </a:xfrm>
          <a:prstGeom prst="rect">
            <a:avLst/>
          </a:prstGeom>
          <a:noFill/>
        </p:spPr>
        <p:txBody>
          <a:bodyPr wrap="none" rtlCol="0">
            <a:spAutoFit/>
          </a:bodyPr>
          <a:lstStyle/>
          <a:p>
            <a:r>
              <a:rPr lang="en-US" dirty="0"/>
              <a:t>http://commons.wikimedia.org/wiki/File:Golden_Gate_Bridge_Aerial.jpg</a:t>
            </a:r>
          </a:p>
        </p:txBody>
      </p:sp>
    </p:spTree>
    <p:extLst>
      <p:ext uri="{BB962C8B-B14F-4D97-AF65-F5344CB8AC3E}">
        <p14:creationId xmlns:p14="http://schemas.microsoft.com/office/powerpoint/2010/main" val="1616047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Heterogeneous elements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905000"/>
            <a:ext cx="7566041" cy="4420160"/>
          </a:xfrm>
        </p:spPr>
      </p:pic>
    </p:spTree>
    <p:extLst>
      <p:ext uri="{BB962C8B-B14F-4D97-AF65-F5344CB8AC3E}">
        <p14:creationId xmlns:p14="http://schemas.microsoft.com/office/powerpoint/2010/main" val="2687839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Erosion of people/system </a:t>
            </a:r>
            <a:r>
              <a:rPr lang="en-US" dirty="0" smtClean="0"/>
              <a:t>boundary</a:t>
            </a:r>
            <a:endParaRPr lang="en-US" dirty="0"/>
          </a:p>
        </p:txBody>
      </p:sp>
      <p:sp>
        <p:nvSpPr>
          <p:cNvPr id="3" name="Content Placeholder 2"/>
          <p:cNvSpPr>
            <a:spLocks noGrp="1"/>
          </p:cNvSpPr>
          <p:nvPr>
            <p:ph idx="1"/>
          </p:nvPr>
        </p:nvSpPr>
        <p:spPr>
          <a:xfrm>
            <a:off x="457200" y="1600201"/>
            <a:ext cx="6858000" cy="3429000"/>
          </a:xfrm>
        </p:spPr>
        <p:txBody>
          <a:bodyPr>
            <a:noAutofit/>
          </a:bodyPr>
          <a:lstStyle/>
          <a:p>
            <a:pPr marL="0" indent="0">
              <a:buNone/>
            </a:pPr>
            <a:r>
              <a:rPr lang="en-US" sz="1800" dirty="0"/>
              <a:t>Level 3 - Limited Self-Driving Automation: Vehicles at this level of automation enable the driver to cede full control of all safety-critical functions under certain traffic or environmental conditions and in those conditions to rely heavily on the vehicle to monitor for changes in those conditions requiring transition back to driver control. The driver is expected to be available for occasional control, but with sufficiently comfortable transition time. The vehicle is designed to ensure safe operation during the automated driving mode. An example would be an automated or self-driving car that can determine when the system is no longer able to support automation, such as from an oncoming construction area, and then signals to the driver to reengage in the driving task, providing the driver with an appropriate amount of transition time to safely regain manual control. The major distinction between level 2 and level 3 is that at level 3, the vehicle is designed so that the driver is not expected to constantly monitor the roadway while driving</a:t>
            </a:r>
            <a:r>
              <a:rPr lang="en-US" sz="1800" dirty="0" smtClean="0"/>
              <a:t>. </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5029200"/>
            <a:ext cx="1828800" cy="1828800"/>
          </a:xfrm>
          <a:prstGeom prst="rect">
            <a:avLst/>
          </a:prstGeom>
        </p:spPr>
      </p:pic>
    </p:spTree>
    <p:extLst>
      <p:ext uri="{BB962C8B-B14F-4D97-AF65-F5344CB8AC3E}">
        <p14:creationId xmlns:p14="http://schemas.microsoft.com/office/powerpoint/2010/main" val="2197318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as the norm, but localized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8922" y="1600200"/>
            <a:ext cx="7992533" cy="4495800"/>
          </a:xfrm>
        </p:spPr>
      </p:pic>
    </p:spTree>
    <p:extLst>
      <p:ext uri="{BB962C8B-B14F-4D97-AF65-F5344CB8AC3E}">
        <p14:creationId xmlns:p14="http://schemas.microsoft.com/office/powerpoint/2010/main" val="2449718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paradigms for control and </a:t>
            </a:r>
            <a:r>
              <a:rPr lang="en-US" dirty="0" smtClean="0"/>
              <a:t>policy</a:t>
            </a:r>
            <a:endParaRPr lang="en-US" dirty="0"/>
          </a:p>
        </p:txBody>
      </p:sp>
      <p:sp>
        <p:nvSpPr>
          <p:cNvPr id="3" name="Content Placeholder 2"/>
          <p:cNvSpPr>
            <a:spLocks noGrp="1"/>
          </p:cNvSpPr>
          <p:nvPr>
            <p:ph idx="1"/>
          </p:nvPr>
        </p:nvSpPr>
        <p:spPr/>
        <p:txBody>
          <a:bodyPr/>
          <a:lstStyle/>
          <a:p>
            <a:r>
              <a:rPr lang="en-US" dirty="0" smtClean="0"/>
              <a:t>Warning -&gt; Assist -&gt; Control</a:t>
            </a:r>
            <a:endParaRPr lang="en-US" dirty="0" smtClean="0"/>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391" y="5438775"/>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106" y="2265045"/>
            <a:ext cx="5402094" cy="3173730"/>
          </a:xfrm>
          <a:prstGeom prst="rect">
            <a:avLst/>
          </a:prstGeom>
        </p:spPr>
      </p:pic>
    </p:spTree>
    <p:extLst>
      <p:ext uri="{BB962C8B-B14F-4D97-AF65-F5344CB8AC3E}">
        <p14:creationId xmlns:p14="http://schemas.microsoft.com/office/powerpoint/2010/main" val="4185086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Socio-technical ecosystems</a:t>
            </a:r>
            <a:endParaRPr lang="en-US" dirty="0"/>
          </a:p>
        </p:txBody>
      </p:sp>
      <p:sp>
        <p:nvSpPr>
          <p:cNvPr id="3" name="Content Placeholder 2"/>
          <p:cNvSpPr>
            <a:spLocks noGrp="1"/>
          </p:cNvSpPr>
          <p:nvPr>
            <p:ph idx="1"/>
          </p:nvPr>
        </p:nvSpPr>
        <p:spPr/>
        <p:txBody>
          <a:bodyPr/>
          <a:lstStyle/>
          <a:p>
            <a:r>
              <a:rPr lang="en-US" dirty="0" smtClean="0"/>
              <a:t>One way to think of ULS systems in a manageable manner is as a set of overlapping, interacting, socio-technical ecosystems.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840" y="3532645"/>
            <a:ext cx="4115210" cy="33253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2468"/>
            <a:ext cx="4572000" cy="3435532"/>
          </a:xfrm>
          <a:prstGeom prst="rect">
            <a:avLst/>
          </a:prstGeom>
        </p:spPr>
      </p:pic>
    </p:spTree>
    <p:extLst>
      <p:ext uri="{BB962C8B-B14F-4D97-AF65-F5344CB8AC3E}">
        <p14:creationId xmlns:p14="http://schemas.microsoft.com/office/powerpoint/2010/main" val="827511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ecosystems to support is a strategic decision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594262"/>
            <a:ext cx="6969684" cy="5244688"/>
          </a:xfrm>
        </p:spPr>
      </p:pic>
    </p:spTree>
    <p:extLst>
      <p:ext uri="{BB962C8B-B14F-4D97-AF65-F5344CB8AC3E}">
        <p14:creationId xmlns:p14="http://schemas.microsoft.com/office/powerpoint/2010/main" val="2428313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path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028" y="1523999"/>
            <a:ext cx="4114800" cy="5326117"/>
          </a:xfrm>
          <a:prstGeom prst="rect">
            <a:avLst/>
          </a:prstGeom>
        </p:spPr>
      </p:pic>
      <p:sp>
        <p:nvSpPr>
          <p:cNvPr id="5" name="Rectangle 4"/>
          <p:cNvSpPr/>
          <p:nvPr/>
        </p:nvSpPr>
        <p:spPr>
          <a:xfrm>
            <a:off x="2209800" y="2070538"/>
            <a:ext cx="1734589" cy="215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529" y="4187057"/>
            <a:ext cx="2155499" cy="21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241" y="5105088"/>
            <a:ext cx="4072759" cy="221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3808988"/>
            <a:ext cx="1143099" cy="114309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2670" y="3450816"/>
            <a:ext cx="1371719" cy="929721"/>
          </a:xfrm>
          <a:prstGeom prst="rect">
            <a:avLst/>
          </a:prstGeom>
        </p:spPr>
      </p:pic>
    </p:spTree>
    <p:extLst>
      <p:ext uri="{BB962C8B-B14F-4D97-AF65-F5344CB8AC3E}">
        <p14:creationId xmlns:p14="http://schemas.microsoft.com/office/powerpoint/2010/main" val="1649904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Definition</a:t>
            </a:r>
            <a:endParaRPr lang="en-US" dirty="0"/>
          </a:p>
        </p:txBody>
      </p:sp>
      <p:sp>
        <p:nvSpPr>
          <p:cNvPr id="3" name="Content Placeholder 2"/>
          <p:cNvSpPr>
            <a:spLocks noGrp="1"/>
          </p:cNvSpPr>
          <p:nvPr>
            <p:ph idx="1"/>
          </p:nvPr>
        </p:nvSpPr>
        <p:spPr/>
        <p:txBody>
          <a:bodyPr/>
          <a:lstStyle/>
          <a:p>
            <a:r>
              <a:rPr lang="en-US" dirty="0" smtClean="0"/>
              <a:t>A platform is a set of resources that give users of the platform a head start toward a completed product. </a:t>
            </a:r>
          </a:p>
          <a:p>
            <a:r>
              <a:rPr lang="en-US" dirty="0" smtClean="0"/>
              <a:t>The resources usually include an architecture for some class of products including constraints and patterns, code assets, tools, and other items.</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20</a:t>
            </a:fld>
            <a:endParaRPr lang="en-US"/>
          </a:p>
        </p:txBody>
      </p:sp>
      <p:pic>
        <p:nvPicPr>
          <p:cNvPr id="58370" name="Picture 2" descr="View details"/>
          <p:cNvPicPr>
            <a:picLocks noChangeAspect="1" noChangeArrowheads="1"/>
          </p:cNvPicPr>
          <p:nvPr/>
        </p:nvPicPr>
        <p:blipFill>
          <a:blip r:embed="rId2"/>
          <a:srcRect/>
          <a:stretch>
            <a:fillRect/>
          </a:stretch>
        </p:blipFill>
        <p:spPr bwMode="auto">
          <a:xfrm>
            <a:off x="4038600" y="5029200"/>
            <a:ext cx="1828800" cy="18288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Boeing 787</a:t>
            </a:r>
            <a:endParaRPr lang="en-US" dirty="0"/>
          </a:p>
        </p:txBody>
      </p:sp>
      <p:sp>
        <p:nvSpPr>
          <p:cNvPr id="3" name="Content Placeholder 2"/>
          <p:cNvSpPr>
            <a:spLocks noGrp="1"/>
          </p:cNvSpPr>
          <p:nvPr>
            <p:ph idx="1"/>
          </p:nvPr>
        </p:nvSpPr>
        <p:spPr/>
        <p:txBody>
          <a:bodyPr>
            <a:normAutofit/>
          </a:bodyPr>
          <a:lstStyle/>
          <a:p>
            <a:r>
              <a:rPr lang="en-US" dirty="0" smtClean="0"/>
              <a:t>Flight deck systems on </a:t>
            </a:r>
            <a:r>
              <a:rPr lang="en-US" dirty="0" smtClean="0"/>
              <a:t>several recent </a:t>
            </a:r>
            <a:r>
              <a:rPr lang="en-US" dirty="0" smtClean="0"/>
              <a:t>aircraft </a:t>
            </a:r>
            <a:r>
              <a:rPr lang="en-US" dirty="0" smtClean="0"/>
              <a:t>are </a:t>
            </a:r>
            <a:r>
              <a:rPr lang="en-US" dirty="0" smtClean="0"/>
              <a:t>“platforms” that support extensibility.</a:t>
            </a:r>
          </a:p>
          <a:p>
            <a:r>
              <a:rPr lang="en-US" dirty="0"/>
              <a:t>“This redundancy improves dispatch safety and reliability and also provides a platform for growth to support future air traffic </a:t>
            </a:r>
            <a:r>
              <a:rPr lang="en-US" dirty="0" smtClean="0"/>
              <a:t>initiatives</a:t>
            </a:r>
            <a:r>
              <a:rPr lang="en-US" dirty="0" smtClean="0"/>
              <a:t>”</a:t>
            </a:r>
            <a:endParaRPr lang="en-US"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488668"/>
            <a:ext cx="7012241" cy="369332"/>
          </a:xfrm>
          <a:prstGeom prst="rect">
            <a:avLst/>
          </a:prstGeom>
          <a:noFill/>
        </p:spPr>
        <p:txBody>
          <a:bodyPr wrap="none" rtlCol="0">
            <a:spAutoFit/>
          </a:bodyPr>
          <a:lstStyle/>
          <a:p>
            <a:r>
              <a:rPr lang="en-US" dirty="0"/>
              <a:t>http://www.boeing.com/commercial/aeromagazine/articles/2012_q1/3/</a:t>
            </a:r>
          </a:p>
        </p:txBody>
      </p:sp>
    </p:spTree>
    <p:extLst>
      <p:ext uri="{BB962C8B-B14F-4D97-AF65-F5344CB8AC3E}">
        <p14:creationId xmlns:p14="http://schemas.microsoft.com/office/powerpoint/2010/main" val="2944599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 your ecosystem</a:t>
            </a:r>
            <a:endParaRPr lang="en-US" dirty="0"/>
          </a:p>
        </p:txBody>
      </p:sp>
      <p:sp>
        <p:nvSpPr>
          <p:cNvPr id="4" name="Slide Number Placeholder 3"/>
          <p:cNvSpPr>
            <a:spLocks noGrp="1"/>
          </p:cNvSpPr>
          <p:nvPr>
            <p:ph type="sldNum" sz="quarter" idx="12"/>
          </p:nvPr>
        </p:nvSpPr>
        <p:spPr/>
        <p:txBody>
          <a:bodyPr/>
          <a:lstStyle/>
          <a:p>
            <a:fld id="{F0B3080A-960D-4451-9B3F-76CB7E6F1BDB}" type="slidenum">
              <a:rPr lang="en-US" smtClean="0"/>
              <a:pPr/>
              <a:t>22</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077913"/>
            <a:ext cx="7956550" cy="578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327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Emergent behavior in ecosystem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8200" y="3886200"/>
            <a:ext cx="3817878" cy="265103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752600"/>
            <a:ext cx="4572001" cy="1905000"/>
          </a:xfrm>
          <a:prstGeom prst="rect">
            <a:avLst/>
          </a:prstGeom>
        </p:spPr>
      </p:pic>
      <p:sp>
        <p:nvSpPr>
          <p:cNvPr id="6" name="Cloud Callout 5"/>
          <p:cNvSpPr/>
          <p:nvPr/>
        </p:nvSpPr>
        <p:spPr>
          <a:xfrm>
            <a:off x="5105400" y="1981200"/>
            <a:ext cx="1981200" cy="990600"/>
          </a:xfrm>
          <a:prstGeom prst="cloudCallout">
            <a:avLst>
              <a:gd name="adj1" fmla="val -63804"/>
              <a:gd name="adj2" fmla="val 65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Savings on meter reading</a:t>
            </a:r>
            <a:endParaRPr lang="en-US" dirty="0"/>
          </a:p>
        </p:txBody>
      </p:sp>
      <p:sp>
        <p:nvSpPr>
          <p:cNvPr id="9" name="Cloud Callout 8"/>
          <p:cNvSpPr/>
          <p:nvPr/>
        </p:nvSpPr>
        <p:spPr>
          <a:xfrm>
            <a:off x="457200" y="4114800"/>
            <a:ext cx="3429000" cy="1676400"/>
          </a:xfrm>
          <a:prstGeom prst="cloudCallout">
            <a:avLst>
              <a:gd name="adj1" fmla="val 69493"/>
              <a:gd name="adj2" fmla="val 423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Thief sees low level of activity on meter as indication you are away</a:t>
            </a:r>
            <a:endParaRPr lang="en-US" dirty="0"/>
          </a:p>
        </p:txBody>
      </p:sp>
    </p:spTree>
    <p:extLst>
      <p:ext uri="{BB962C8B-B14F-4D97-AF65-F5344CB8AC3E}">
        <p14:creationId xmlns:p14="http://schemas.microsoft.com/office/powerpoint/2010/main" val="2353164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Architecture-based Safety Critical Development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67200" y="1524000"/>
            <a:ext cx="4234822" cy="280787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1447800"/>
            <a:ext cx="3520745" cy="303302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4499873"/>
            <a:ext cx="2895600" cy="2349040"/>
          </a:xfrm>
          <a:prstGeom prst="rect">
            <a:avLst/>
          </a:prstGeom>
        </p:spPr>
      </p:pic>
    </p:spTree>
    <p:extLst>
      <p:ext uri="{BB962C8B-B14F-4D97-AF65-F5344CB8AC3E}">
        <p14:creationId xmlns:p14="http://schemas.microsoft.com/office/powerpoint/2010/main" val="20081730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are defects injected and detected?</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676400"/>
            <a:ext cx="8153400" cy="5109463"/>
          </a:xfrm>
        </p:spPr>
      </p:pic>
      <p:grpSp>
        <p:nvGrpSpPr>
          <p:cNvPr id="4" name="Group 3"/>
          <p:cNvGrpSpPr/>
          <p:nvPr/>
        </p:nvGrpSpPr>
        <p:grpSpPr>
          <a:xfrm>
            <a:off x="798168" y="3751730"/>
            <a:ext cx="7459777" cy="152400"/>
            <a:chOff x="1146602" y="3827930"/>
            <a:chExt cx="7459777" cy="152400"/>
          </a:xfrm>
        </p:grpSpPr>
        <p:sp>
          <p:nvSpPr>
            <p:cNvPr id="3" name="Cube 2"/>
            <p:cNvSpPr/>
            <p:nvPr/>
          </p:nvSpPr>
          <p:spPr>
            <a:xfrm rot="19934934">
              <a:off x="1291179" y="3827930"/>
              <a:ext cx="7315200" cy="152400"/>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rot="1885098">
              <a:off x="1146602" y="3827930"/>
              <a:ext cx="7315200" cy="152400"/>
            </a:xfrm>
            <a:prstGeom prst="cub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275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Need immediate feedback for short iterations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1492" y="1600200"/>
            <a:ext cx="722101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rved Right Arrow 4"/>
          <p:cNvSpPr/>
          <p:nvPr/>
        </p:nvSpPr>
        <p:spPr>
          <a:xfrm>
            <a:off x="616168" y="2133600"/>
            <a:ext cx="450631" cy="7620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Right Arrow 7"/>
          <p:cNvSpPr/>
          <p:nvPr/>
        </p:nvSpPr>
        <p:spPr>
          <a:xfrm>
            <a:off x="1083220" y="2966545"/>
            <a:ext cx="450631" cy="7620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urved Right Arrow 8"/>
          <p:cNvSpPr/>
          <p:nvPr/>
        </p:nvSpPr>
        <p:spPr>
          <a:xfrm>
            <a:off x="1533184" y="3833648"/>
            <a:ext cx="450631" cy="7620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p:cNvSpPr/>
          <p:nvPr/>
        </p:nvSpPr>
        <p:spPr>
          <a:xfrm rot="9033226">
            <a:off x="2070408" y="1894490"/>
            <a:ext cx="450631" cy="7620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p:cNvSpPr/>
          <p:nvPr/>
        </p:nvSpPr>
        <p:spPr>
          <a:xfrm rot="9033226">
            <a:off x="2484545" y="2585545"/>
            <a:ext cx="450631" cy="7620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Right Arrow 11"/>
          <p:cNvSpPr/>
          <p:nvPr/>
        </p:nvSpPr>
        <p:spPr>
          <a:xfrm rot="9033226">
            <a:off x="2989831" y="3391100"/>
            <a:ext cx="450631" cy="76200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2012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Architecture Analysis and Design Language (AADL) - 2</a:t>
            </a:r>
            <a:endParaRPr lang="en-US" dirty="0"/>
          </a:p>
        </p:txBody>
      </p:sp>
      <p:sp>
        <p:nvSpPr>
          <p:cNvPr id="3" name="Content Placeholder 2"/>
          <p:cNvSpPr>
            <a:spLocks noGrp="1"/>
          </p:cNvSpPr>
          <p:nvPr>
            <p:ph idx="1"/>
          </p:nvPr>
        </p:nvSpPr>
        <p:spPr>
          <a:xfrm>
            <a:off x="457200" y="1295400"/>
            <a:ext cx="8229600" cy="4830763"/>
          </a:xfrm>
        </p:spPr>
        <p:txBody>
          <a:bodyPr>
            <a:noAutofit/>
          </a:bodyPr>
          <a:lstStyle/>
          <a:p>
            <a:pPr marL="0" indent="0">
              <a:buNone/>
            </a:pPr>
            <a:r>
              <a:rPr lang="en-US" sz="1100" dirty="0" smtClean="0"/>
              <a:t>package Demo</a:t>
            </a:r>
          </a:p>
          <a:p>
            <a:pPr marL="0" indent="0">
              <a:buNone/>
            </a:pPr>
            <a:r>
              <a:rPr lang="en-US" sz="1100" dirty="0" smtClean="0"/>
              <a:t>public</a:t>
            </a:r>
          </a:p>
          <a:p>
            <a:pPr marL="0" indent="0">
              <a:buNone/>
            </a:pPr>
            <a:endParaRPr lang="en-US" sz="1100" dirty="0" smtClean="0"/>
          </a:p>
          <a:p>
            <a:pPr marL="0" indent="0">
              <a:buNone/>
            </a:pPr>
            <a:r>
              <a:rPr lang="en-US" sz="1100" dirty="0" smtClean="0"/>
              <a:t>with platform;</a:t>
            </a:r>
          </a:p>
          <a:p>
            <a:pPr marL="0" indent="0">
              <a:buNone/>
            </a:pPr>
            <a:r>
              <a:rPr lang="en-US" sz="1100" dirty="0" smtClean="0"/>
              <a:t>with Client;</a:t>
            </a:r>
          </a:p>
          <a:p>
            <a:pPr marL="0" indent="0">
              <a:buNone/>
            </a:pPr>
            <a:r>
              <a:rPr lang="en-US" sz="1100" dirty="0" smtClean="0"/>
              <a:t>with </a:t>
            </a:r>
            <a:r>
              <a:rPr lang="en-US" sz="1100" dirty="0" err="1" smtClean="0"/>
              <a:t>ServerType</a:t>
            </a:r>
            <a:r>
              <a:rPr lang="en-US" sz="1100" dirty="0" smtClean="0"/>
              <a:t>;</a:t>
            </a:r>
          </a:p>
          <a:p>
            <a:pPr marL="0" indent="0">
              <a:buNone/>
            </a:pPr>
            <a:r>
              <a:rPr lang="en-US" sz="1100" dirty="0" smtClean="0"/>
              <a:t>system </a:t>
            </a:r>
            <a:r>
              <a:rPr lang="en-US" sz="1100" dirty="0" err="1" smtClean="0"/>
              <a:t>DemoSystem</a:t>
            </a:r>
            <a:r>
              <a:rPr lang="en-US" sz="1100" dirty="0" smtClean="0"/>
              <a:t> </a:t>
            </a:r>
          </a:p>
          <a:p>
            <a:pPr marL="0" indent="0">
              <a:buNone/>
            </a:pPr>
            <a:r>
              <a:rPr lang="en-US" sz="1100" dirty="0" smtClean="0"/>
              <a:t>end </a:t>
            </a:r>
            <a:r>
              <a:rPr lang="en-US" sz="1100" dirty="0" err="1" smtClean="0"/>
              <a:t>DemoSystem</a:t>
            </a:r>
            <a:r>
              <a:rPr lang="en-US" sz="1100" dirty="0" smtClean="0"/>
              <a:t> ; </a:t>
            </a:r>
          </a:p>
          <a:p>
            <a:pPr marL="0" indent="0">
              <a:buNone/>
            </a:pPr>
            <a:r>
              <a:rPr lang="en-US" sz="1100" dirty="0" smtClean="0"/>
              <a:t>system implementation </a:t>
            </a:r>
            <a:r>
              <a:rPr lang="en-US" sz="1100" dirty="0" err="1" smtClean="0"/>
              <a:t>DemoSystem.impl</a:t>
            </a:r>
            <a:r>
              <a:rPr lang="en-US" sz="1100" dirty="0" smtClean="0"/>
              <a:t> </a:t>
            </a:r>
          </a:p>
          <a:p>
            <a:pPr marL="0" indent="0">
              <a:buNone/>
            </a:pPr>
            <a:r>
              <a:rPr lang="en-US" sz="1100" dirty="0" smtClean="0"/>
              <a:t>	subcomponents </a:t>
            </a:r>
          </a:p>
          <a:p>
            <a:pPr marL="0" indent="0">
              <a:buNone/>
            </a:pPr>
            <a:r>
              <a:rPr lang="en-US" sz="1100" dirty="0" smtClean="0"/>
              <a:t>		clientProcessor1 : processor platform::</a:t>
            </a:r>
            <a:r>
              <a:rPr lang="en-US" sz="1100" dirty="0" err="1" smtClean="0"/>
              <a:t>DefaultProcessor.impl</a:t>
            </a:r>
            <a:r>
              <a:rPr lang="en-US" sz="1100" dirty="0" smtClean="0"/>
              <a:t> ; </a:t>
            </a:r>
          </a:p>
          <a:p>
            <a:pPr marL="0" indent="0">
              <a:buNone/>
            </a:pPr>
            <a:r>
              <a:rPr lang="en-US" sz="1100" dirty="0" smtClean="0"/>
              <a:t>		clientProcess1 : process Client::</a:t>
            </a:r>
            <a:r>
              <a:rPr lang="en-US" sz="1100" dirty="0" err="1" smtClean="0"/>
              <a:t>DefaultClientProcess.impl</a:t>
            </a:r>
            <a:r>
              <a:rPr lang="en-US" sz="1100" dirty="0" smtClean="0"/>
              <a:t> ; </a:t>
            </a:r>
          </a:p>
          <a:p>
            <a:pPr marL="0" indent="0">
              <a:buNone/>
            </a:pPr>
            <a:r>
              <a:rPr lang="en-US" sz="1100" dirty="0" smtClean="0"/>
              <a:t>		clientMemory1 : memory platform::</a:t>
            </a:r>
            <a:r>
              <a:rPr lang="en-US" sz="1100" dirty="0" err="1" smtClean="0"/>
              <a:t>DefaultMemory.impl</a:t>
            </a:r>
            <a:r>
              <a:rPr lang="en-US" sz="1100" dirty="0" smtClean="0"/>
              <a:t> ; </a:t>
            </a:r>
          </a:p>
          <a:p>
            <a:pPr marL="0" indent="0">
              <a:buNone/>
            </a:pPr>
            <a:r>
              <a:rPr lang="en-US" sz="1100" dirty="0" smtClean="0"/>
              <a:t>		clientBus1 : bus platform::</a:t>
            </a:r>
            <a:r>
              <a:rPr lang="en-US" sz="1100" dirty="0" err="1" smtClean="0"/>
              <a:t>DefaultBus.impl</a:t>
            </a:r>
            <a:r>
              <a:rPr lang="en-US" sz="1100" dirty="0" smtClean="0"/>
              <a:t> ;</a:t>
            </a:r>
          </a:p>
          <a:p>
            <a:pPr marL="0" indent="0">
              <a:buNone/>
            </a:pPr>
            <a:r>
              <a:rPr lang="en-US" sz="1100" dirty="0" smtClean="0"/>
              <a:t>		serverProcessor1 : processor platform::</a:t>
            </a:r>
            <a:r>
              <a:rPr lang="en-US" sz="1100" dirty="0" err="1" smtClean="0"/>
              <a:t>DefaultProcessor.impl</a:t>
            </a:r>
            <a:r>
              <a:rPr lang="en-US" sz="1100" dirty="0" smtClean="0"/>
              <a:t> ;</a:t>
            </a:r>
          </a:p>
          <a:p>
            <a:pPr marL="0" indent="0">
              <a:buNone/>
            </a:pPr>
            <a:r>
              <a:rPr lang="en-US" sz="1100" dirty="0" smtClean="0"/>
              <a:t>		serverProcess1 : process </a:t>
            </a:r>
            <a:r>
              <a:rPr lang="en-US" sz="1100" dirty="0" err="1" smtClean="0"/>
              <a:t>ServerType</a:t>
            </a:r>
            <a:r>
              <a:rPr lang="en-US" sz="1100" dirty="0" smtClean="0"/>
              <a:t>::</a:t>
            </a:r>
            <a:r>
              <a:rPr lang="en-US" sz="1100" dirty="0" err="1" smtClean="0"/>
              <a:t>DefaultServerProcess.impl</a:t>
            </a:r>
            <a:r>
              <a:rPr lang="en-US" sz="1100" dirty="0" smtClean="0"/>
              <a:t> ; </a:t>
            </a:r>
          </a:p>
          <a:p>
            <a:pPr marL="0" indent="0">
              <a:buNone/>
            </a:pPr>
            <a:r>
              <a:rPr lang="en-US" sz="1100" dirty="0" smtClean="0"/>
              <a:t>	connections</a:t>
            </a:r>
          </a:p>
          <a:p>
            <a:pPr marL="0" indent="0">
              <a:buNone/>
            </a:pPr>
            <a:r>
              <a:rPr lang="en-US" sz="1100" dirty="0" smtClean="0"/>
              <a:t>		connection1 : port clientProcess1.get -&gt; serverProcess1.put {Latency=&gt;5ms..9ms};</a:t>
            </a:r>
          </a:p>
          <a:p>
            <a:pPr marL="0" indent="0">
              <a:buNone/>
            </a:pPr>
            <a:r>
              <a:rPr lang="en-US" sz="1100" dirty="0" smtClean="0"/>
              <a:t>		connection4 : bus access clientBus1 &lt;-&gt; clientMemory1.busAcc;</a:t>
            </a:r>
          </a:p>
          <a:p>
            <a:pPr marL="0" indent="0">
              <a:buNone/>
            </a:pPr>
            <a:r>
              <a:rPr lang="en-US" sz="1100" dirty="0" smtClean="0"/>
              <a:t>	properties </a:t>
            </a:r>
          </a:p>
          <a:p>
            <a:pPr marL="0" indent="0">
              <a:buNone/>
            </a:pPr>
            <a:r>
              <a:rPr lang="en-US" sz="1100" dirty="0" smtClean="0"/>
              <a:t>		</a:t>
            </a:r>
            <a:r>
              <a:rPr lang="en-US" sz="1100" dirty="0" err="1" smtClean="0"/>
              <a:t>Actual_Memory_Binding</a:t>
            </a:r>
            <a:r>
              <a:rPr lang="en-US" sz="1100" dirty="0" smtClean="0"/>
              <a:t> =&gt; (reference (clientMemory1 )) applies to clientProcess1 ; </a:t>
            </a:r>
          </a:p>
          <a:p>
            <a:pPr marL="0" indent="0">
              <a:buNone/>
            </a:pPr>
            <a:r>
              <a:rPr lang="en-US" sz="1100" dirty="0" smtClean="0"/>
              <a:t>		</a:t>
            </a:r>
            <a:r>
              <a:rPr lang="en-US" sz="1100" dirty="0" err="1" smtClean="0"/>
              <a:t>Actual_Processor_Binding</a:t>
            </a:r>
            <a:r>
              <a:rPr lang="en-US" sz="1100" dirty="0" smtClean="0"/>
              <a:t> =&gt; (reference (clientProcessor1)) applies to clientProcess1.clientThread ;</a:t>
            </a:r>
          </a:p>
          <a:p>
            <a:pPr marL="0" indent="0">
              <a:buNone/>
            </a:pPr>
            <a:r>
              <a:rPr lang="en-US" sz="1100" dirty="0"/>
              <a:t>	</a:t>
            </a:r>
            <a:r>
              <a:rPr lang="en-US" sz="1100" dirty="0" smtClean="0"/>
              <a:t>	Period =&gt; 120ms; </a:t>
            </a:r>
          </a:p>
          <a:p>
            <a:pPr marL="0" indent="0">
              <a:buNone/>
            </a:pPr>
            <a:r>
              <a:rPr lang="en-US" sz="1100" dirty="0"/>
              <a:t>	</a:t>
            </a:r>
            <a:r>
              <a:rPr lang="en-US" sz="1100" dirty="0" smtClean="0"/>
              <a:t>	</a:t>
            </a:r>
            <a:r>
              <a:rPr lang="en-US" sz="1100" dirty="0" err="1" smtClean="0"/>
              <a:t>Compute_Execution_Time</a:t>
            </a:r>
            <a:r>
              <a:rPr lang="en-US" sz="1100" dirty="0" smtClean="0"/>
              <a:t> =&gt; 30ms .. 40ms; </a:t>
            </a:r>
          </a:p>
          <a:p>
            <a:pPr marL="0" indent="0">
              <a:buNone/>
            </a:pPr>
            <a:r>
              <a:rPr lang="en-US" sz="1100" dirty="0" smtClean="0"/>
              <a:t>		</a:t>
            </a:r>
            <a:r>
              <a:rPr lang="en-US" sz="1100" dirty="0" err="1" smtClean="0"/>
              <a:t>Dispatch_Protocol</a:t>
            </a:r>
            <a:r>
              <a:rPr lang="en-US" sz="1100" dirty="0" smtClean="0"/>
              <a:t> =&gt; Periodic; </a:t>
            </a:r>
          </a:p>
          <a:p>
            <a:pPr marL="0" indent="0">
              <a:buNone/>
            </a:pPr>
            <a:r>
              <a:rPr lang="en-US" sz="1100" dirty="0" smtClean="0"/>
              <a:t>end </a:t>
            </a:r>
            <a:r>
              <a:rPr lang="en-US" sz="1100" dirty="0" err="1" smtClean="0"/>
              <a:t>DemoSystem.impl</a:t>
            </a:r>
            <a:r>
              <a:rPr lang="en-US" sz="1100" dirty="0" smtClean="0"/>
              <a:t> ; </a:t>
            </a:r>
          </a:p>
          <a:p>
            <a:pPr marL="0" indent="0">
              <a:buNone/>
            </a:pPr>
            <a:r>
              <a:rPr lang="en-US" sz="1100" dirty="0" smtClean="0"/>
              <a:t>end Demo;</a:t>
            </a:r>
            <a:endParaRPr lang="en-US" sz="1100" dirty="0"/>
          </a:p>
        </p:txBody>
      </p:sp>
    </p:spTree>
    <p:extLst>
      <p:ext uri="{BB962C8B-B14F-4D97-AF65-F5344CB8AC3E}">
        <p14:creationId xmlns:p14="http://schemas.microsoft.com/office/powerpoint/2010/main" val="655444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Annex Example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thread implementation test . default</a:t>
            </a:r>
          </a:p>
          <a:p>
            <a:pPr marL="0" indent="0">
              <a:buNone/>
            </a:pPr>
            <a:r>
              <a:rPr lang="en-US" dirty="0" smtClean="0"/>
              <a:t>subcomponents</a:t>
            </a:r>
          </a:p>
          <a:p>
            <a:pPr marL="0" indent="0">
              <a:buNone/>
            </a:pPr>
            <a:r>
              <a:rPr lang="en-US" dirty="0" smtClean="0"/>
              <a:t>	x : data Behavior : : integer ;</a:t>
            </a:r>
          </a:p>
          <a:p>
            <a:pPr marL="0" indent="0">
              <a:buNone/>
            </a:pPr>
            <a:r>
              <a:rPr lang="en-US" dirty="0"/>
              <a:t>a</a:t>
            </a:r>
            <a:r>
              <a:rPr lang="en-US" dirty="0" smtClean="0"/>
              <a:t>nnex behavior</a:t>
            </a:r>
            <a:r>
              <a:rPr lang="en-US" dirty="0"/>
              <a:t> </a:t>
            </a:r>
            <a:r>
              <a:rPr lang="en-US" dirty="0" smtClean="0"/>
              <a:t>specification{∗∗</a:t>
            </a:r>
          </a:p>
          <a:p>
            <a:pPr marL="0" indent="0">
              <a:buNone/>
            </a:pPr>
            <a:r>
              <a:rPr lang="en-US" dirty="0" smtClean="0"/>
              <a:t>states</a:t>
            </a:r>
          </a:p>
          <a:p>
            <a:pPr marL="0" indent="0">
              <a:buNone/>
            </a:pPr>
            <a:r>
              <a:rPr lang="en-US" dirty="0" smtClean="0"/>
              <a:t>	s0 : initial final state ;</a:t>
            </a:r>
          </a:p>
          <a:p>
            <a:pPr marL="0" indent="0">
              <a:buNone/>
            </a:pPr>
            <a:r>
              <a:rPr lang="en-US" dirty="0" smtClean="0"/>
              <a:t>transitions</a:t>
            </a:r>
          </a:p>
          <a:p>
            <a:pPr marL="0" indent="0">
              <a:buNone/>
            </a:pPr>
            <a:r>
              <a:rPr lang="en-US" dirty="0" smtClean="0"/>
              <a:t>	s0−[p</a:t>
            </a:r>
            <a:r>
              <a:rPr lang="en-US" dirty="0"/>
              <a:t> </a:t>
            </a:r>
            <a:r>
              <a:rPr lang="en-US" dirty="0" smtClean="0"/>
              <a:t>in ? (x)]→s0{p</a:t>
            </a:r>
            <a:r>
              <a:rPr lang="en-US" dirty="0"/>
              <a:t> </a:t>
            </a:r>
            <a:r>
              <a:rPr lang="en-US" dirty="0" smtClean="0"/>
              <a:t>out ! (x+1);};</a:t>
            </a:r>
          </a:p>
          <a:p>
            <a:pPr marL="0" indent="0">
              <a:buNone/>
            </a:pPr>
            <a:r>
              <a:rPr lang="en-US" dirty="0" smtClean="0"/>
              <a:t>∗∗};</a:t>
            </a:r>
          </a:p>
          <a:p>
            <a:pPr marL="0" indent="0">
              <a:buNone/>
            </a:pPr>
            <a:r>
              <a:rPr lang="en-US" dirty="0" smtClean="0"/>
              <a:t>end</a:t>
            </a:r>
          </a:p>
          <a:p>
            <a:pPr marL="0" indent="0">
              <a:buNone/>
            </a:pPr>
            <a:r>
              <a:rPr lang="en-US" dirty="0" smtClean="0"/>
              <a:t>test . default ;</a:t>
            </a:r>
            <a:endParaRPr lang="en-US" dirty="0"/>
          </a:p>
        </p:txBody>
      </p:sp>
    </p:spTree>
    <p:extLst>
      <p:ext uri="{BB962C8B-B14F-4D97-AF65-F5344CB8AC3E}">
        <p14:creationId xmlns:p14="http://schemas.microsoft.com/office/powerpoint/2010/main" val="1195746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Flows</a:t>
            </a:r>
            <a:endParaRPr lang="en-US" dirty="0"/>
          </a:p>
        </p:txBody>
      </p:sp>
      <p:sp>
        <p:nvSpPr>
          <p:cNvPr id="3" name="Content Placeholder 2"/>
          <p:cNvSpPr>
            <a:spLocks noGrp="1"/>
          </p:cNvSpPr>
          <p:nvPr>
            <p:ph idx="1"/>
          </p:nvPr>
        </p:nvSpPr>
        <p:spPr/>
        <p:txBody>
          <a:bodyPr/>
          <a:lstStyle/>
          <a:p>
            <a:r>
              <a:rPr lang="en-US" dirty="0" smtClean="0"/>
              <a:t>Error flows provide a basis for testing whether the system will do anything it is not supposed to do.</a:t>
            </a:r>
          </a:p>
          <a:p>
            <a:r>
              <a:rPr lang="en-US" dirty="0" smtClean="0"/>
              <a:t>We can trace the propagation of an error to determine that it is handled appropriately.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54" y="4876800"/>
            <a:ext cx="8803550" cy="1676400"/>
          </a:xfrm>
          <a:prstGeom prst="rect">
            <a:avLst/>
          </a:prstGeom>
        </p:spPr>
      </p:pic>
    </p:spTree>
    <p:extLst>
      <p:ext uri="{BB962C8B-B14F-4D97-AF65-F5344CB8AC3E}">
        <p14:creationId xmlns:p14="http://schemas.microsoft.com/office/powerpoint/2010/main" val="1370862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Motivation – disruptive technologies</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8433" y="1600200"/>
            <a:ext cx="764713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66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Annex Example</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annex </a:t>
            </a:r>
            <a:r>
              <a:rPr lang="en-US" dirty="0" err="1" smtClean="0"/>
              <a:t>Error_Model</a:t>
            </a:r>
            <a:r>
              <a:rPr lang="en-US" dirty="0" smtClean="0"/>
              <a:t> {** </a:t>
            </a:r>
          </a:p>
          <a:p>
            <a:r>
              <a:rPr lang="en-US" dirty="0" smtClean="0"/>
              <a:t>    error behavior Example</a:t>
            </a:r>
          </a:p>
          <a:p>
            <a:r>
              <a:rPr lang="en-US" dirty="0" smtClean="0"/>
              <a:t>    events  -- both events will have mode-specific occurrence values for </a:t>
            </a:r>
            <a:r>
              <a:rPr lang="en-US" dirty="0" err="1" smtClean="0"/>
              <a:t>powered,unpowered</a:t>
            </a:r>
            <a:r>
              <a:rPr lang="en-US" dirty="0" smtClean="0"/>
              <a:t>  </a:t>
            </a:r>
          </a:p>
          <a:p>
            <a:r>
              <a:rPr lang="en-US" dirty="0" smtClean="0"/>
              <a:t>         </a:t>
            </a:r>
            <a:r>
              <a:rPr lang="en-US" dirty="0" err="1" smtClean="0"/>
              <a:t>SelfCheckedFault</a:t>
            </a:r>
            <a:r>
              <a:rPr lang="en-US" dirty="0" smtClean="0"/>
              <a:t>: error event;   </a:t>
            </a:r>
          </a:p>
          <a:p>
            <a:r>
              <a:rPr lang="en-US" dirty="0" smtClean="0"/>
              <a:t>         </a:t>
            </a:r>
            <a:r>
              <a:rPr lang="en-US" dirty="0" err="1" smtClean="0"/>
              <a:t>UncoveredFault</a:t>
            </a:r>
            <a:r>
              <a:rPr lang="en-US" dirty="0" smtClean="0"/>
              <a:t>: error event;</a:t>
            </a:r>
          </a:p>
          <a:p>
            <a:r>
              <a:rPr lang="en-US" dirty="0" smtClean="0"/>
              <a:t>         </a:t>
            </a:r>
            <a:r>
              <a:rPr lang="en-US" dirty="0" err="1" smtClean="0"/>
              <a:t>SelfRepair</a:t>
            </a:r>
            <a:r>
              <a:rPr lang="en-US" dirty="0" smtClean="0"/>
              <a:t>: recover event;</a:t>
            </a:r>
          </a:p>
          <a:p>
            <a:r>
              <a:rPr lang="en-US" dirty="0" smtClean="0"/>
              <a:t>         Fix: repair event;</a:t>
            </a:r>
          </a:p>
          <a:p>
            <a:r>
              <a:rPr lang="en-US" dirty="0" smtClean="0"/>
              <a:t>   states</a:t>
            </a:r>
          </a:p>
          <a:p>
            <a:r>
              <a:rPr lang="en-US" dirty="0" smtClean="0"/>
              <a:t>    Operational: initial state ;</a:t>
            </a:r>
          </a:p>
          <a:p>
            <a:r>
              <a:rPr lang="en-US" dirty="0" smtClean="0"/>
              <a:t>    </a:t>
            </a:r>
            <a:r>
              <a:rPr lang="en-US" dirty="0" err="1" smtClean="0"/>
              <a:t>FailStopped</a:t>
            </a:r>
            <a:r>
              <a:rPr lang="en-US" dirty="0" smtClean="0"/>
              <a:t>: state;</a:t>
            </a:r>
          </a:p>
          <a:p>
            <a:r>
              <a:rPr lang="en-US" dirty="0" smtClean="0"/>
              <a:t>    </a:t>
            </a:r>
            <a:r>
              <a:rPr lang="en-US" dirty="0" err="1" smtClean="0"/>
              <a:t>FailTransient</a:t>
            </a:r>
            <a:r>
              <a:rPr lang="en-US" dirty="0" smtClean="0"/>
              <a:t>: state;</a:t>
            </a:r>
          </a:p>
          <a:p>
            <a:r>
              <a:rPr lang="en-US" dirty="0" smtClean="0"/>
              <a:t>    </a:t>
            </a:r>
            <a:r>
              <a:rPr lang="en-US" dirty="0" err="1" smtClean="0"/>
              <a:t>FailUnknown</a:t>
            </a:r>
            <a:r>
              <a:rPr lang="en-US" dirty="0" smtClean="0"/>
              <a:t>: state;</a:t>
            </a:r>
          </a:p>
          <a:p>
            <a:r>
              <a:rPr lang="en-US" dirty="0" smtClean="0"/>
              <a:t>  transitions</a:t>
            </a:r>
          </a:p>
          <a:p>
            <a:r>
              <a:rPr lang="en-US" dirty="0" smtClean="0"/>
              <a:t>     </a:t>
            </a:r>
            <a:r>
              <a:rPr lang="en-US" dirty="0" err="1" smtClean="0"/>
              <a:t>SelfFail</a:t>
            </a:r>
            <a:r>
              <a:rPr lang="en-US" dirty="0" smtClean="0"/>
              <a:t>: Operational -[</a:t>
            </a:r>
            <a:r>
              <a:rPr lang="en-US" dirty="0" err="1" smtClean="0"/>
              <a:t>SelfCheckedFault</a:t>
            </a:r>
            <a:r>
              <a:rPr lang="en-US" dirty="0" smtClean="0"/>
              <a:t>]-&gt; (</a:t>
            </a:r>
            <a:r>
              <a:rPr lang="en-US" dirty="0" err="1" smtClean="0"/>
              <a:t>FailStopped</a:t>
            </a:r>
            <a:r>
              <a:rPr lang="en-US" dirty="0" smtClean="0"/>
              <a:t> with 0.7, </a:t>
            </a:r>
            <a:r>
              <a:rPr lang="en-US" dirty="0" err="1" smtClean="0"/>
              <a:t>FailTransient</a:t>
            </a:r>
            <a:r>
              <a:rPr lang="en-US" dirty="0" smtClean="0"/>
              <a:t> with 0.3);</a:t>
            </a:r>
          </a:p>
          <a:p>
            <a:r>
              <a:rPr lang="en-US" dirty="0" smtClean="0"/>
              <a:t>     Recover: </a:t>
            </a:r>
            <a:r>
              <a:rPr lang="en-US" dirty="0" err="1" smtClean="0"/>
              <a:t>FailTransient</a:t>
            </a:r>
            <a:r>
              <a:rPr lang="en-US" dirty="0" smtClean="0"/>
              <a:t> -[</a:t>
            </a:r>
            <a:r>
              <a:rPr lang="en-US" dirty="0" err="1" smtClean="0"/>
              <a:t>SelfRepair</a:t>
            </a:r>
            <a:r>
              <a:rPr lang="en-US" dirty="0" smtClean="0"/>
              <a:t>]-&gt; Operational;</a:t>
            </a:r>
          </a:p>
          <a:p>
            <a:r>
              <a:rPr lang="en-US" dirty="0" smtClean="0"/>
              <a:t>     </a:t>
            </a:r>
            <a:r>
              <a:rPr lang="en-US" dirty="0" err="1" smtClean="0"/>
              <a:t>UncoveredFail</a:t>
            </a:r>
            <a:r>
              <a:rPr lang="en-US" dirty="0" smtClean="0"/>
              <a:t>: Operational -[</a:t>
            </a:r>
            <a:r>
              <a:rPr lang="en-US" dirty="0" err="1" smtClean="0"/>
              <a:t>UncoveredFault</a:t>
            </a:r>
            <a:r>
              <a:rPr lang="en-US" dirty="0" smtClean="0"/>
              <a:t>]-&gt; </a:t>
            </a:r>
            <a:r>
              <a:rPr lang="en-US" dirty="0" err="1" smtClean="0"/>
              <a:t>FailUnknown</a:t>
            </a:r>
            <a:r>
              <a:rPr lang="en-US" dirty="0" smtClean="0"/>
              <a:t>;</a:t>
            </a:r>
          </a:p>
          <a:p>
            <a:r>
              <a:rPr lang="en-US" dirty="0" smtClean="0"/>
              <a:t>end behavior;</a:t>
            </a:r>
          </a:p>
          <a:p>
            <a:r>
              <a:rPr lang="en-US" dirty="0" smtClean="0"/>
              <a:t>**};</a:t>
            </a:r>
            <a:endParaRPr lang="en-US" dirty="0"/>
          </a:p>
        </p:txBody>
      </p:sp>
    </p:spTree>
    <p:extLst>
      <p:ext uri="{BB962C8B-B14F-4D97-AF65-F5344CB8AC3E}">
        <p14:creationId xmlns:p14="http://schemas.microsoft.com/office/powerpoint/2010/main" val="14428921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Source AADL Tool Environment (OSATE)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08" y="2246773"/>
            <a:ext cx="9092092" cy="3571628"/>
          </a:xfrm>
        </p:spPr>
      </p:pic>
      <p:cxnSp>
        <p:nvCxnSpPr>
          <p:cNvPr id="6" name="Straight Arrow Connector 5"/>
          <p:cNvCxnSpPr/>
          <p:nvPr/>
        </p:nvCxnSpPr>
        <p:spPr>
          <a:xfrm>
            <a:off x="2971800" y="1905000"/>
            <a:ext cx="0" cy="4572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21909"/>
            <a:ext cx="18891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21909"/>
            <a:ext cx="18891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05000"/>
            <a:ext cx="18891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366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Properties can be simulated and evaluated</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929092"/>
            <a:ext cx="8229600" cy="186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521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Focused Testing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6399"/>
            <a:ext cx="8153400" cy="5190791"/>
          </a:xfrm>
        </p:spPr>
      </p:pic>
      <p:sp>
        <p:nvSpPr>
          <p:cNvPr id="3" name="Oval 2"/>
          <p:cNvSpPr/>
          <p:nvPr/>
        </p:nvSpPr>
        <p:spPr>
          <a:xfrm>
            <a:off x="457200" y="1676400"/>
            <a:ext cx="2286000" cy="114300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9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the software supply chain</a:t>
            </a:r>
            <a:endParaRPr lang="en-US" dirty="0"/>
          </a:p>
        </p:txBody>
      </p:sp>
      <p:sp>
        <p:nvSpPr>
          <p:cNvPr id="3" name="Content Placeholder 2"/>
          <p:cNvSpPr>
            <a:spLocks noGrp="1"/>
          </p:cNvSpPr>
          <p:nvPr>
            <p:ph idx="1"/>
          </p:nvPr>
        </p:nvSpPr>
        <p:spPr/>
        <p:txBody>
          <a:bodyPr/>
          <a:lstStyle/>
          <a:p>
            <a:pPr marL="0" indent="0">
              <a:buNone/>
            </a:pPr>
            <a:r>
              <a:rPr lang="en-US" dirty="0" smtClean="0"/>
              <a:t>“Failure to adequately manage and coordinate  suppliers has led to major rework.”</a:t>
            </a:r>
          </a:p>
          <a:p>
            <a:pPr marL="0" indent="0">
              <a:buNone/>
            </a:pPr>
            <a:r>
              <a:rPr lang="en-US" dirty="0" smtClean="0"/>
              <a:t>A well-defined architecture provides clear interface specifications that guide suppliers.</a:t>
            </a:r>
          </a:p>
          <a:p>
            <a:pPr marL="0" indent="0">
              <a:buNone/>
            </a:pPr>
            <a:r>
              <a:rPr lang="en-US" dirty="0" smtClean="0"/>
              <a:t>The virtual integration approach supports the “Continuous” integration of models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353096"/>
            <a:ext cx="2512142" cy="250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488668"/>
            <a:ext cx="7012241" cy="369332"/>
          </a:xfrm>
          <a:prstGeom prst="rect">
            <a:avLst/>
          </a:prstGeom>
          <a:noFill/>
        </p:spPr>
        <p:txBody>
          <a:bodyPr wrap="none" rtlCol="0">
            <a:spAutoFit/>
          </a:bodyPr>
          <a:lstStyle/>
          <a:p>
            <a:r>
              <a:rPr lang="en-US" dirty="0"/>
              <a:t>http://www.boeing.com/commercial/aeromagazine/articles/2012_q1/3/</a:t>
            </a:r>
          </a:p>
        </p:txBody>
      </p:sp>
    </p:spTree>
    <p:extLst>
      <p:ext uri="{BB962C8B-B14F-4D97-AF65-F5344CB8AC3E}">
        <p14:creationId xmlns:p14="http://schemas.microsoft.com/office/powerpoint/2010/main" val="3170401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304800"/>
            <a:ext cx="8229600" cy="1143000"/>
          </a:xfrm>
        </p:spPr>
        <p:txBody>
          <a:bodyPr>
            <a:normAutofit/>
          </a:bodyPr>
          <a:lstStyle/>
          <a:p>
            <a:r>
              <a:rPr lang="en-US" dirty="0"/>
              <a:t>Integrate then Build</a:t>
            </a:r>
          </a:p>
        </p:txBody>
      </p:sp>
      <p:sp>
        <p:nvSpPr>
          <p:cNvPr id="3" name="Content Placeholder 2"/>
          <p:cNvSpPr>
            <a:spLocks noGrp="1"/>
          </p:cNvSpPr>
          <p:nvPr>
            <p:ph idx="1"/>
          </p:nvPr>
        </p:nvSpPr>
        <p:spPr/>
        <p:txBody>
          <a:bodyPr/>
          <a:lstStyle/>
          <a:p>
            <a:r>
              <a:rPr lang="en-US" dirty="0"/>
              <a:t>System Architecture Virtual Integration (SAVI)</a:t>
            </a:r>
          </a:p>
          <a:p>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3750" y="3170444"/>
            <a:ext cx="3289300" cy="3687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42843"/>
            <a:ext cx="5486876" cy="4115157"/>
          </a:xfrm>
          <a:prstGeom prst="rect">
            <a:avLst/>
          </a:prstGeom>
        </p:spPr>
      </p:pic>
    </p:spTree>
    <p:extLst>
      <p:ext uri="{BB962C8B-B14F-4D97-AF65-F5344CB8AC3E}">
        <p14:creationId xmlns:p14="http://schemas.microsoft.com/office/powerpoint/2010/main" val="747951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Distributed Model-driven Development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67074" y="1522858"/>
            <a:ext cx="2896158" cy="1928014"/>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903846"/>
            <a:ext cx="2590800" cy="1935104"/>
          </a:xfrm>
          <a:prstGeom prst="rect">
            <a:avLst/>
          </a:prstGeom>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819400"/>
            <a:ext cx="4876800" cy="223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a:stCxn id="4" idx="1"/>
          </p:cNvCxnSpPr>
          <p:nvPr/>
        </p:nvCxnSpPr>
        <p:spPr>
          <a:xfrm flipH="1">
            <a:off x="5257800" y="2486865"/>
            <a:ext cx="609274" cy="637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1"/>
          </p:cNvCxnSpPr>
          <p:nvPr/>
        </p:nvCxnSpPr>
        <p:spPr>
          <a:xfrm flipH="1" flipV="1">
            <a:off x="3581400" y="5050108"/>
            <a:ext cx="990600" cy="82129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loud Callout 20"/>
          <p:cNvSpPr/>
          <p:nvPr/>
        </p:nvSpPr>
        <p:spPr>
          <a:xfrm>
            <a:off x="228600" y="990600"/>
            <a:ext cx="2057400" cy="1143000"/>
          </a:xfrm>
          <a:prstGeom prst="cloudCallout">
            <a:avLst>
              <a:gd name="adj1" fmla="val 17574"/>
              <a:gd name="adj2" fmla="val 10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Single source of truth</a:t>
            </a:r>
            <a:endParaRPr lang="en-US" dirty="0"/>
          </a:p>
        </p:txBody>
      </p:sp>
    </p:spTree>
    <p:extLst>
      <p:ext uri="{BB962C8B-B14F-4D97-AF65-F5344CB8AC3E}">
        <p14:creationId xmlns:p14="http://schemas.microsoft.com/office/powerpoint/2010/main" val="313036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63615"/>
            <a:ext cx="860266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When testing alone simply won’t do</a:t>
            </a:r>
            <a:endParaRPr lang="en-US" dirty="0"/>
          </a:p>
        </p:txBody>
      </p:sp>
    </p:spTree>
    <p:extLst>
      <p:ext uri="{BB962C8B-B14F-4D97-AF65-F5344CB8AC3E}">
        <p14:creationId xmlns:p14="http://schemas.microsoft.com/office/powerpoint/2010/main" val="26146141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335088" y="133350"/>
            <a:ext cx="8647112" cy="1101725"/>
          </a:xfrm>
          <a:prstGeom prst="rect">
            <a:avLst/>
          </a:prstGeom>
          <a:noFill/>
          <a:ln w="12700">
            <a:noFill/>
            <a:miter lim="800000"/>
            <a:headEnd/>
            <a:tailEnd/>
          </a:ln>
          <a:effectLst/>
        </p:spPr>
        <p:txBody>
          <a:bodyPr lIns="0" tIns="0" rIns="0" bIns="0"/>
          <a:lstStyle/>
          <a:p>
            <a:pPr defTabSz="896938">
              <a:lnSpc>
                <a:spcPct val="95000"/>
              </a:lnSpc>
            </a:pPr>
            <a:r>
              <a:rPr lang="de-DE" sz="2600" b="1" dirty="0" err="1" smtClean="0">
                <a:latin typeface="Arial" pitchFamily="34" charset="0"/>
                <a:cs typeface="Arial" pitchFamily="34" charset="0"/>
              </a:rPr>
              <a:t>Clemson</a:t>
            </a:r>
            <a:r>
              <a:rPr lang="de-DE" sz="2600" b="1" dirty="0" smtClean="0">
                <a:latin typeface="Arial" pitchFamily="34" charset="0"/>
                <a:cs typeface="Arial" pitchFamily="34" charset="0"/>
              </a:rPr>
              <a:t> University International Center </a:t>
            </a:r>
            <a:r>
              <a:rPr lang="de-DE" sz="2600" b="1" dirty="0" err="1" smtClean="0">
                <a:latin typeface="Arial" pitchFamily="34" charset="0"/>
                <a:cs typeface="Arial" pitchFamily="34" charset="0"/>
              </a:rPr>
              <a:t>for</a:t>
            </a:r>
            <a:r>
              <a:rPr lang="de-DE" sz="2600" b="1" dirty="0" smtClean="0">
                <a:latin typeface="Arial" pitchFamily="34" charset="0"/>
                <a:cs typeface="Arial" pitchFamily="34" charset="0"/>
              </a:rPr>
              <a:t> </a:t>
            </a:r>
            <a:br>
              <a:rPr lang="de-DE" sz="2600" b="1" dirty="0" smtClean="0">
                <a:latin typeface="Arial" pitchFamily="34" charset="0"/>
                <a:cs typeface="Arial" pitchFamily="34" charset="0"/>
              </a:rPr>
            </a:br>
            <a:r>
              <a:rPr lang="de-DE" sz="2600" b="1" dirty="0" smtClean="0">
                <a:latin typeface="Arial" pitchFamily="34" charset="0"/>
                <a:cs typeface="Arial" pitchFamily="34" charset="0"/>
              </a:rPr>
              <a:t>Automotive Research (CU-ICAR)</a:t>
            </a:r>
            <a:endParaRPr lang="de-DE" sz="2600" b="1" dirty="0">
              <a:latin typeface="Arial" pitchFamily="34" charset="0"/>
              <a:cs typeface="Arial" pitchFamily="34" charset="0"/>
            </a:endParaRPr>
          </a:p>
        </p:txBody>
      </p:sp>
      <p:sp>
        <p:nvSpPr>
          <p:cNvPr id="158722" name="AutoShape 2"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4" name="AutoShape 4"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6" name="AutoShape 6"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8" name="AutoShape 8"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30" name="AutoShape 10"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15" descr="southeast_USA.jpg"/>
          <p:cNvPicPr>
            <a:picLocks noChangeAspect="1"/>
          </p:cNvPicPr>
          <p:nvPr/>
        </p:nvPicPr>
        <p:blipFill>
          <a:blip r:embed="rId3" cstate="print"/>
          <a:stretch>
            <a:fillRect/>
          </a:stretch>
        </p:blipFill>
        <p:spPr>
          <a:xfrm>
            <a:off x="1331640" y="973231"/>
            <a:ext cx="3560859" cy="2608169"/>
          </a:xfrm>
          <a:prstGeom prst="rect">
            <a:avLst/>
          </a:prstGeom>
        </p:spPr>
      </p:pic>
      <p:pic>
        <p:nvPicPr>
          <p:cNvPr id="23" name="Picture 12" descr="CU-ICAR Approved Logo four 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44699" y="1459746"/>
            <a:ext cx="1027245" cy="203299"/>
          </a:xfrm>
          <a:prstGeom prst="rect">
            <a:avLst/>
          </a:prstGeom>
          <a:noFill/>
          <a:ln w="9525">
            <a:noFill/>
            <a:miter lim="800000"/>
            <a:headEnd/>
            <a:tailEnd/>
          </a:ln>
        </p:spPr>
      </p:pic>
      <p:sp>
        <p:nvSpPr>
          <p:cNvPr id="24" name="TextBox 23"/>
          <p:cNvSpPr txBox="1"/>
          <p:nvPr/>
        </p:nvSpPr>
        <p:spPr>
          <a:xfrm>
            <a:off x="1274250" y="3621881"/>
            <a:ext cx="8023275" cy="3693319"/>
          </a:xfrm>
          <a:prstGeom prst="rect">
            <a:avLst/>
          </a:prstGeom>
          <a:noFill/>
        </p:spPr>
        <p:txBody>
          <a:bodyPr wrap="none" rtlCol="0">
            <a:spAutoFit/>
          </a:bodyPr>
          <a:lstStyle/>
          <a:p>
            <a:r>
              <a:rPr lang="en-US" dirty="0" smtClean="0"/>
              <a:t>South Carolina’s economic development strategy is driven by a cluster </a:t>
            </a:r>
            <a:br>
              <a:rPr lang="en-US" dirty="0" smtClean="0"/>
            </a:br>
            <a:r>
              <a:rPr lang="en-US" dirty="0" smtClean="0"/>
              <a:t>approach to improve competitiveness (inspired by Michael Porter from HBS).</a:t>
            </a:r>
          </a:p>
          <a:p>
            <a:endParaRPr lang="en-US" dirty="0" smtClean="0"/>
          </a:p>
          <a:p>
            <a:r>
              <a:rPr lang="en-US" dirty="0" smtClean="0"/>
              <a:t>The foundations of CUICAR (</a:t>
            </a:r>
            <a:r>
              <a:rPr lang="en-US" u="sng" dirty="0" smtClean="0"/>
              <a:t>C</a:t>
            </a:r>
            <a:r>
              <a:rPr lang="en-US" dirty="0" smtClean="0"/>
              <a:t>lemson </a:t>
            </a:r>
            <a:r>
              <a:rPr lang="en-US" u="sng" dirty="0" smtClean="0"/>
              <a:t>U</a:t>
            </a:r>
            <a:r>
              <a:rPr lang="en-US" dirty="0" smtClean="0"/>
              <a:t>niversity </a:t>
            </a:r>
            <a:r>
              <a:rPr lang="en-US" u="sng" dirty="0" smtClean="0"/>
              <a:t>I</a:t>
            </a:r>
            <a:r>
              <a:rPr lang="en-US" dirty="0" smtClean="0"/>
              <a:t>nternational </a:t>
            </a:r>
            <a:r>
              <a:rPr lang="en-US" u="sng" dirty="0" smtClean="0"/>
              <a:t>C</a:t>
            </a:r>
            <a:r>
              <a:rPr lang="en-US" dirty="0" smtClean="0"/>
              <a:t>enter </a:t>
            </a:r>
            <a:br>
              <a:rPr lang="en-US" dirty="0" smtClean="0"/>
            </a:br>
            <a:r>
              <a:rPr lang="en-US" dirty="0" smtClean="0"/>
              <a:t>for </a:t>
            </a:r>
            <a:r>
              <a:rPr lang="en-US" u="sng" dirty="0" smtClean="0"/>
              <a:t>A</a:t>
            </a:r>
            <a:r>
              <a:rPr lang="en-US" dirty="0" smtClean="0"/>
              <a:t>utomotive </a:t>
            </a:r>
            <a:r>
              <a:rPr lang="en-US" u="sng" dirty="0" smtClean="0"/>
              <a:t>R</a:t>
            </a:r>
            <a:r>
              <a:rPr lang="en-US" dirty="0" smtClean="0"/>
              <a:t>esearch, </a:t>
            </a:r>
            <a:r>
              <a:rPr lang="en-US" dirty="0" smtClean="0">
                <a:hlinkClick r:id="rId5"/>
              </a:rPr>
              <a:t>www.cuicar.com</a:t>
            </a:r>
            <a:r>
              <a:rPr lang="en-US" dirty="0" smtClean="0"/>
              <a:t>) have been created in 2003 </a:t>
            </a:r>
            <a:br>
              <a:rPr lang="en-US" dirty="0" smtClean="0"/>
            </a:br>
            <a:r>
              <a:rPr lang="en-US" dirty="0" smtClean="0"/>
              <a:t>(ground breaking) to develop an Automotive cluster, the first campus </a:t>
            </a:r>
            <a:br>
              <a:rPr lang="en-US" dirty="0" smtClean="0"/>
            </a:br>
            <a:r>
              <a:rPr lang="en-US" dirty="0" smtClean="0"/>
              <a:t>facility was built in 2005 (BMW ITRC).</a:t>
            </a:r>
          </a:p>
          <a:p>
            <a:endParaRPr lang="en-US" dirty="0" smtClean="0"/>
          </a:p>
          <a:p>
            <a:r>
              <a:rPr lang="en-US" dirty="0" smtClean="0"/>
              <a:t>CUICAR is the largest dedicated research campus focused on </a:t>
            </a:r>
            <a:br>
              <a:rPr lang="en-US" dirty="0" smtClean="0"/>
            </a:br>
            <a:r>
              <a:rPr lang="en-US" dirty="0" smtClean="0"/>
              <a:t>automotive engineering research in the South East. So far more than </a:t>
            </a:r>
            <a:br>
              <a:rPr lang="en-US" dirty="0" smtClean="0"/>
            </a:br>
            <a:r>
              <a:rPr lang="en-US" dirty="0" smtClean="0"/>
              <a:t>250 million USD have been invested in the public-private partnership.</a:t>
            </a:r>
            <a:br>
              <a:rPr lang="en-US" dirty="0" smtClean="0"/>
            </a:br>
            <a:r>
              <a:rPr lang="en-US" dirty="0" smtClean="0"/>
              <a:t/>
            </a:r>
            <a:br>
              <a:rPr lang="en-US" dirty="0" smtClean="0"/>
            </a:br>
            <a:endParaRPr lang="en-US" dirty="0"/>
          </a:p>
        </p:txBody>
      </p:sp>
      <p:sp>
        <p:nvSpPr>
          <p:cNvPr id="25" name="5-Point Star 24"/>
          <p:cNvSpPr/>
          <p:nvPr/>
        </p:nvSpPr>
        <p:spPr>
          <a:xfrm>
            <a:off x="3303639" y="1367671"/>
            <a:ext cx="152400" cy="16182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12" descr="CU-ICAR Approved Logo four colo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35932" y="2514600"/>
            <a:ext cx="2131610" cy="421861"/>
          </a:xfrm>
          <a:prstGeom prst="rect">
            <a:avLst/>
          </a:prstGeom>
          <a:noFill/>
          <a:ln w="9525">
            <a:noFill/>
            <a:miter lim="800000"/>
            <a:headEnd/>
            <a:tailEnd/>
          </a:ln>
        </p:spPr>
      </p:pic>
      <p:sp>
        <p:nvSpPr>
          <p:cNvPr id="27" name="TextBox 26"/>
          <p:cNvSpPr txBox="1"/>
          <p:nvPr/>
        </p:nvSpPr>
        <p:spPr>
          <a:xfrm>
            <a:off x="2910130" y="1707217"/>
            <a:ext cx="676587" cy="276999"/>
          </a:xfrm>
          <a:prstGeom prst="rect">
            <a:avLst/>
          </a:prstGeom>
          <a:noFill/>
        </p:spPr>
        <p:txBody>
          <a:bodyPr wrap="none" rtlCol="0">
            <a:spAutoFit/>
          </a:bodyPr>
          <a:lstStyle/>
          <a:p>
            <a:r>
              <a:rPr lang="en-US" sz="1200" dirty="0" smtClean="0"/>
              <a:t>Atlanta</a:t>
            </a:r>
            <a:endParaRPr lang="en-US" sz="1200" dirty="0"/>
          </a:p>
        </p:txBody>
      </p:sp>
      <p:sp>
        <p:nvSpPr>
          <p:cNvPr id="28" name="5-Point Star 27"/>
          <p:cNvSpPr/>
          <p:nvPr/>
        </p:nvSpPr>
        <p:spPr>
          <a:xfrm>
            <a:off x="2872398" y="1633738"/>
            <a:ext cx="185893" cy="16182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5-Point Star 28"/>
          <p:cNvSpPr/>
          <p:nvPr/>
        </p:nvSpPr>
        <p:spPr>
          <a:xfrm>
            <a:off x="3444699" y="1182142"/>
            <a:ext cx="185893" cy="16182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576114" y="1139071"/>
            <a:ext cx="809086" cy="276999"/>
          </a:xfrm>
          <a:prstGeom prst="rect">
            <a:avLst/>
          </a:prstGeom>
          <a:noFill/>
        </p:spPr>
        <p:txBody>
          <a:bodyPr wrap="none" rtlCol="0">
            <a:spAutoFit/>
          </a:bodyPr>
          <a:lstStyle/>
          <a:p>
            <a:r>
              <a:rPr lang="en-US" sz="1200" dirty="0" smtClean="0"/>
              <a:t>Charlotte</a:t>
            </a:r>
            <a:endParaRPr lang="en-US" sz="1200" dirty="0"/>
          </a:p>
        </p:txBody>
      </p:sp>
      <p:pic>
        <p:nvPicPr>
          <p:cNvPr id="31" name="Picture 30" descr="CU_ICAR_Oct08_012.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97299" y="990600"/>
            <a:ext cx="2170242" cy="1447800"/>
          </a:xfrm>
          <a:prstGeom prst="rect">
            <a:avLst/>
          </a:prstGeom>
          <a:noFill/>
          <a:ln w="38100" cap="sq">
            <a:noFill/>
            <a:miter lim="800000"/>
            <a:headEnd/>
            <a:tailEnd/>
          </a:ln>
          <a:effectLst>
            <a:outerShdw blurRad="63500" dist="38100" dir="2700000" algn="tl" rotWithShape="0">
              <a:srgbClr val="000000">
                <a:alpha val="42998"/>
              </a:srgbClr>
            </a:outerShdw>
          </a:effectLst>
        </p:spPr>
      </p:pic>
      <p:pic>
        <p:nvPicPr>
          <p:cNvPr id="18" name="Picture 12" descr="CU-ICAR Approved Logo four color"/>
          <p:cNvPicPr>
            <a:picLocks noChangeAspect="1" noChangeArrowheads="1"/>
          </p:cNvPicPr>
          <p:nvPr/>
        </p:nvPicPr>
        <p:blipFill>
          <a:blip r:embed="rId8" cstate="print"/>
          <a:srcRect/>
          <a:stretch>
            <a:fillRect/>
          </a:stretch>
        </p:blipFill>
        <p:spPr bwMode="auto">
          <a:xfrm>
            <a:off x="113808" y="232756"/>
            <a:ext cx="933596" cy="184765"/>
          </a:xfrm>
          <a:prstGeom prst="rect">
            <a:avLst/>
          </a:prstGeom>
          <a:noFill/>
          <a:ln w="9525">
            <a:noFill/>
            <a:miter lim="800000"/>
            <a:headEnd/>
            <a:tailEnd/>
          </a:ln>
        </p:spPr>
      </p:pic>
    </p:spTree>
    <p:extLst>
      <p:ext uri="{BB962C8B-B14F-4D97-AF65-F5344CB8AC3E}">
        <p14:creationId xmlns:p14="http://schemas.microsoft.com/office/powerpoint/2010/main" val="374285915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335088" y="133350"/>
            <a:ext cx="8647112" cy="1101725"/>
          </a:xfrm>
          <a:prstGeom prst="rect">
            <a:avLst/>
          </a:prstGeom>
          <a:noFill/>
          <a:ln w="12700">
            <a:noFill/>
            <a:miter lim="800000"/>
            <a:headEnd/>
            <a:tailEnd/>
          </a:ln>
          <a:effectLst/>
        </p:spPr>
        <p:txBody>
          <a:bodyPr lIns="0" tIns="0" rIns="0" bIns="0"/>
          <a:lstStyle/>
          <a:p>
            <a:pPr defTabSz="896938">
              <a:lnSpc>
                <a:spcPct val="95000"/>
              </a:lnSpc>
            </a:pPr>
            <a:r>
              <a:rPr lang="de-DE" sz="2600" b="1" dirty="0" smtClean="0">
                <a:latin typeface="Arial" pitchFamily="34" charset="0"/>
                <a:cs typeface="Arial" pitchFamily="34" charset="0"/>
              </a:rPr>
              <a:t>CU-ICAR </a:t>
            </a:r>
            <a:r>
              <a:rPr lang="de-DE" sz="2600" b="1" dirty="0" err="1" smtClean="0">
                <a:latin typeface="Arial" pitchFamily="34" charset="0"/>
                <a:cs typeface="Arial" pitchFamily="34" charset="0"/>
              </a:rPr>
              <a:t>campus</a:t>
            </a:r>
            <a:r>
              <a:rPr lang="de-DE" sz="2600" b="1" dirty="0" smtClean="0">
                <a:latin typeface="Arial" pitchFamily="34" charset="0"/>
                <a:cs typeface="Arial" pitchFamily="34" charset="0"/>
              </a:rPr>
              <a:t> </a:t>
            </a:r>
            <a:r>
              <a:rPr lang="de-DE" sz="2600" b="1" dirty="0" err="1" smtClean="0">
                <a:latin typeface="Arial" pitchFamily="34" charset="0"/>
                <a:cs typeface="Arial" pitchFamily="34" charset="0"/>
              </a:rPr>
              <a:t>development</a:t>
            </a:r>
            <a:r>
              <a:rPr lang="de-DE" sz="2600" b="1" dirty="0" smtClean="0">
                <a:latin typeface="Arial" pitchFamily="34" charset="0"/>
                <a:cs typeface="Arial" pitchFamily="34" charset="0"/>
              </a:rPr>
              <a:t/>
            </a:r>
            <a:br>
              <a:rPr lang="de-DE" sz="2600" b="1" dirty="0" smtClean="0">
                <a:latin typeface="Arial" pitchFamily="34" charset="0"/>
                <a:cs typeface="Arial" pitchFamily="34" charset="0"/>
              </a:rPr>
            </a:br>
            <a:endParaRPr lang="de-DE" sz="2600" b="1" dirty="0">
              <a:latin typeface="Arial" pitchFamily="34" charset="0"/>
              <a:cs typeface="Arial" pitchFamily="34" charset="0"/>
            </a:endParaRPr>
          </a:p>
        </p:txBody>
      </p:sp>
      <p:sp>
        <p:nvSpPr>
          <p:cNvPr id="158722" name="AutoShape 2"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4" name="AutoShape 4"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6" name="AutoShape 6"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8" name="AutoShape 8"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30" name="AutoShape 10"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 name="Picture 17" descr="cu_icar_logo2.jpg"/>
          <p:cNvPicPr>
            <a:picLocks noChangeAspect="1"/>
          </p:cNvPicPr>
          <p:nvPr/>
        </p:nvPicPr>
        <p:blipFill>
          <a:blip r:embed="rId3" cstate="print"/>
          <a:stretch>
            <a:fillRect/>
          </a:stretch>
        </p:blipFill>
        <p:spPr>
          <a:xfrm>
            <a:off x="152400" y="228600"/>
            <a:ext cx="1047750" cy="209550"/>
          </a:xfrm>
          <a:prstGeom prst="rect">
            <a:avLst/>
          </a:prstGeom>
        </p:spPr>
      </p:pic>
      <p:pic>
        <p:nvPicPr>
          <p:cNvPr id="2" name="Picture 1"/>
          <p:cNvPicPr>
            <a:picLocks noChangeAspect="1"/>
          </p:cNvPicPr>
          <p:nvPr/>
        </p:nvPicPr>
        <p:blipFill>
          <a:blip r:embed="rId4"/>
          <a:stretch>
            <a:fillRect/>
          </a:stretch>
        </p:blipFill>
        <p:spPr>
          <a:xfrm>
            <a:off x="478027" y="683695"/>
            <a:ext cx="3694505" cy="2237420"/>
          </a:xfrm>
          <a:prstGeom prst="rect">
            <a:avLst/>
          </a:prstGeom>
        </p:spPr>
      </p:pic>
      <p:pic>
        <p:nvPicPr>
          <p:cNvPr id="4" name="Picture 3"/>
          <p:cNvPicPr>
            <a:picLocks noChangeAspect="1"/>
          </p:cNvPicPr>
          <p:nvPr/>
        </p:nvPicPr>
        <p:blipFill>
          <a:blip r:embed="rId5"/>
          <a:stretch>
            <a:fillRect/>
          </a:stretch>
        </p:blipFill>
        <p:spPr>
          <a:xfrm>
            <a:off x="440815" y="3107615"/>
            <a:ext cx="2476500" cy="1460500"/>
          </a:xfrm>
          <a:prstGeom prst="rect">
            <a:avLst/>
          </a:prstGeom>
        </p:spPr>
      </p:pic>
      <p:pic>
        <p:nvPicPr>
          <p:cNvPr id="5" name="Picture 4"/>
          <p:cNvPicPr>
            <a:picLocks noChangeAspect="1"/>
          </p:cNvPicPr>
          <p:nvPr/>
        </p:nvPicPr>
        <p:blipFill>
          <a:blip r:embed="rId6"/>
          <a:stretch>
            <a:fillRect/>
          </a:stretch>
        </p:blipFill>
        <p:spPr>
          <a:xfrm>
            <a:off x="3198735" y="3113965"/>
            <a:ext cx="2476500" cy="1460500"/>
          </a:xfrm>
          <a:prstGeom prst="rect">
            <a:avLst/>
          </a:prstGeom>
        </p:spPr>
      </p:pic>
      <p:pic>
        <p:nvPicPr>
          <p:cNvPr id="7" name="Picture 6"/>
          <p:cNvPicPr>
            <a:picLocks noChangeAspect="1"/>
          </p:cNvPicPr>
          <p:nvPr/>
        </p:nvPicPr>
        <p:blipFill>
          <a:blip r:embed="rId7"/>
          <a:stretch>
            <a:fillRect/>
          </a:stretch>
        </p:blipFill>
        <p:spPr>
          <a:xfrm>
            <a:off x="440815" y="4614915"/>
            <a:ext cx="2476500" cy="1649349"/>
          </a:xfrm>
          <a:prstGeom prst="rect">
            <a:avLst/>
          </a:prstGeom>
        </p:spPr>
      </p:pic>
      <p:pic>
        <p:nvPicPr>
          <p:cNvPr id="8" name="Picture 7"/>
          <p:cNvPicPr>
            <a:picLocks noChangeAspect="1"/>
          </p:cNvPicPr>
          <p:nvPr/>
        </p:nvPicPr>
        <p:blipFill>
          <a:blip r:embed="rId8"/>
          <a:stretch>
            <a:fillRect/>
          </a:stretch>
        </p:blipFill>
        <p:spPr>
          <a:xfrm>
            <a:off x="3190497" y="4614915"/>
            <a:ext cx="2484738" cy="1695210"/>
          </a:xfrm>
          <a:prstGeom prst="rect">
            <a:avLst/>
          </a:prstGeom>
        </p:spPr>
      </p:pic>
      <p:pic>
        <p:nvPicPr>
          <p:cNvPr id="9" name="Picture 8"/>
          <p:cNvPicPr>
            <a:picLocks noChangeAspect="1"/>
          </p:cNvPicPr>
          <p:nvPr/>
        </p:nvPicPr>
        <p:blipFill>
          <a:blip r:embed="rId9"/>
          <a:stretch>
            <a:fillRect/>
          </a:stretch>
        </p:blipFill>
        <p:spPr>
          <a:xfrm>
            <a:off x="5029488" y="683695"/>
            <a:ext cx="3359488" cy="2237419"/>
          </a:xfrm>
          <a:prstGeom prst="rect">
            <a:avLst/>
          </a:prstGeom>
        </p:spPr>
      </p:pic>
      <p:pic>
        <p:nvPicPr>
          <p:cNvPr id="10" name="Picture 9"/>
          <p:cNvPicPr>
            <a:picLocks noChangeAspect="1"/>
          </p:cNvPicPr>
          <p:nvPr/>
        </p:nvPicPr>
        <p:blipFill>
          <a:blip r:embed="rId10"/>
          <a:stretch>
            <a:fillRect/>
          </a:stretch>
        </p:blipFill>
        <p:spPr>
          <a:xfrm>
            <a:off x="5922150" y="3113966"/>
            <a:ext cx="2466826" cy="1454150"/>
          </a:xfrm>
          <a:prstGeom prst="rect">
            <a:avLst/>
          </a:prstGeom>
        </p:spPr>
      </p:pic>
      <p:pic>
        <p:nvPicPr>
          <p:cNvPr id="14" name="Picture 13"/>
          <p:cNvPicPr>
            <a:picLocks noChangeAspect="1"/>
          </p:cNvPicPr>
          <p:nvPr/>
        </p:nvPicPr>
        <p:blipFill>
          <a:blip r:embed="rId11"/>
          <a:stretch>
            <a:fillRect/>
          </a:stretch>
        </p:blipFill>
        <p:spPr>
          <a:xfrm>
            <a:off x="5916106" y="4617332"/>
            <a:ext cx="2472870" cy="1646932"/>
          </a:xfrm>
          <a:prstGeom prst="rect">
            <a:avLst/>
          </a:prstGeom>
        </p:spPr>
      </p:pic>
      <p:sp>
        <p:nvSpPr>
          <p:cNvPr id="15" name="TextBox 14"/>
          <p:cNvSpPr txBox="1"/>
          <p:nvPr/>
        </p:nvSpPr>
        <p:spPr>
          <a:xfrm>
            <a:off x="379538" y="6354325"/>
            <a:ext cx="1852202" cy="369332"/>
          </a:xfrm>
          <a:prstGeom prst="rect">
            <a:avLst/>
          </a:prstGeom>
          <a:noFill/>
        </p:spPr>
        <p:txBody>
          <a:bodyPr wrap="none" rtlCol="0">
            <a:spAutoFit/>
          </a:bodyPr>
          <a:lstStyle/>
          <a:p>
            <a:r>
              <a:rPr lang="en-US" dirty="0" err="1" smtClean="0"/>
              <a:t>www.cuicar.com</a:t>
            </a:r>
            <a:endParaRPr lang="en-US" dirty="0"/>
          </a:p>
        </p:txBody>
      </p:sp>
    </p:spTree>
    <p:extLst>
      <p:ext uri="{BB962C8B-B14F-4D97-AF65-F5344CB8AC3E}">
        <p14:creationId xmlns:p14="http://schemas.microsoft.com/office/powerpoint/2010/main" val="255324304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Perspectives</a:t>
            </a:r>
            <a:endParaRPr lang="en-US" dirty="0"/>
          </a:p>
        </p:txBody>
      </p:sp>
      <p:sp>
        <p:nvSpPr>
          <p:cNvPr id="3" name="Content Placeholder 2"/>
          <p:cNvSpPr>
            <a:spLocks noGrp="1"/>
          </p:cNvSpPr>
          <p:nvPr>
            <p:ph idx="1"/>
          </p:nvPr>
        </p:nvSpPr>
        <p:spPr/>
        <p:txBody>
          <a:bodyPr>
            <a:normAutofit lnSpcReduction="10000"/>
          </a:bodyPr>
          <a:lstStyle/>
          <a:p>
            <a:r>
              <a:rPr lang="en-US" dirty="0" smtClean="0"/>
              <a:t>Those disruptive technologies share one thing: an increased emphasis on software</a:t>
            </a:r>
          </a:p>
          <a:p>
            <a:r>
              <a:rPr lang="en-US" dirty="0" smtClean="0"/>
              <a:t>But, are our </a:t>
            </a:r>
            <a:r>
              <a:rPr lang="en-US" dirty="0" smtClean="0"/>
              <a:t>software development practices</a:t>
            </a:r>
            <a:r>
              <a:rPr lang="en-US" dirty="0" smtClean="0"/>
              <a:t> </a:t>
            </a:r>
            <a:r>
              <a:rPr lang="en-US" dirty="0" smtClean="0"/>
              <a:t>sufficiently robust to take on routinely producing safety critical products</a:t>
            </a:r>
            <a:r>
              <a:rPr lang="en-US" dirty="0" smtClean="0"/>
              <a:t>?</a:t>
            </a:r>
          </a:p>
          <a:p>
            <a:pPr lvl="1"/>
            <a:r>
              <a:rPr lang="en-US" dirty="0"/>
              <a:t>ULS systems</a:t>
            </a:r>
          </a:p>
          <a:p>
            <a:pPr lvl="1"/>
            <a:r>
              <a:rPr lang="en-US" dirty="0"/>
              <a:t>Ecosystems</a:t>
            </a:r>
          </a:p>
          <a:p>
            <a:pPr lvl="1"/>
            <a:r>
              <a:rPr lang="en-US" dirty="0"/>
              <a:t>Safety critical system development</a:t>
            </a:r>
          </a:p>
          <a:p>
            <a:pPr lvl="1"/>
            <a:r>
              <a:rPr lang="en-US" dirty="0"/>
              <a:t>Clemson University’s </a:t>
            </a:r>
            <a:r>
              <a:rPr lang="en-US" dirty="0" smtClean="0"/>
              <a:t>ICAR</a:t>
            </a:r>
            <a:endParaRPr lang="en-US" dirty="0"/>
          </a:p>
        </p:txBody>
      </p:sp>
    </p:spTree>
    <p:extLst>
      <p:ext uri="{BB962C8B-B14F-4D97-AF65-F5344CB8AC3E}">
        <p14:creationId xmlns:p14="http://schemas.microsoft.com/office/powerpoint/2010/main" val="1264467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335088" y="133350"/>
            <a:ext cx="8647112" cy="1101725"/>
          </a:xfrm>
          <a:prstGeom prst="rect">
            <a:avLst/>
          </a:prstGeom>
          <a:noFill/>
          <a:ln w="12700">
            <a:noFill/>
            <a:miter lim="800000"/>
            <a:headEnd/>
            <a:tailEnd/>
          </a:ln>
          <a:effectLst/>
        </p:spPr>
        <p:txBody>
          <a:bodyPr lIns="0" tIns="0" rIns="0" bIns="0"/>
          <a:lstStyle/>
          <a:p>
            <a:pPr defTabSz="896938">
              <a:lnSpc>
                <a:spcPct val="95000"/>
              </a:lnSpc>
            </a:pPr>
            <a:r>
              <a:rPr lang="de-DE" sz="2600" b="1" dirty="0" smtClean="0">
                <a:latin typeface="Arial" pitchFamily="34" charset="0"/>
                <a:cs typeface="Arial" pitchFamily="34" charset="0"/>
              </a:rPr>
              <a:t>CU-ICAR </a:t>
            </a:r>
            <a:r>
              <a:rPr lang="de-DE" sz="2600" b="1" dirty="0" err="1" smtClean="0">
                <a:latin typeface="Arial" pitchFamily="34" charset="0"/>
                <a:cs typeface="Arial" pitchFamily="34" charset="0"/>
              </a:rPr>
              <a:t>fact</a:t>
            </a:r>
            <a:r>
              <a:rPr lang="de-DE" sz="2600" b="1" dirty="0" smtClean="0">
                <a:latin typeface="Arial" pitchFamily="34" charset="0"/>
                <a:cs typeface="Arial" pitchFamily="34" charset="0"/>
              </a:rPr>
              <a:t> </a:t>
            </a:r>
            <a:r>
              <a:rPr lang="de-DE" sz="2600" b="1" dirty="0" err="1" smtClean="0">
                <a:latin typeface="Arial" pitchFamily="34" charset="0"/>
                <a:cs typeface="Arial" pitchFamily="34" charset="0"/>
              </a:rPr>
              <a:t>sheet</a:t>
            </a:r>
            <a:r>
              <a:rPr lang="de-DE" sz="2600" b="1" dirty="0" smtClean="0">
                <a:latin typeface="Arial" pitchFamily="34" charset="0"/>
                <a:cs typeface="Arial" pitchFamily="34" charset="0"/>
              </a:rPr>
              <a:t/>
            </a:r>
            <a:br>
              <a:rPr lang="de-DE" sz="2600" b="1" dirty="0" smtClean="0">
                <a:latin typeface="Arial" pitchFamily="34" charset="0"/>
                <a:cs typeface="Arial" pitchFamily="34" charset="0"/>
              </a:rPr>
            </a:br>
            <a:endParaRPr lang="de-DE" sz="2600" b="1" dirty="0">
              <a:latin typeface="Arial" pitchFamily="34" charset="0"/>
              <a:cs typeface="Arial" pitchFamily="34" charset="0"/>
            </a:endParaRPr>
          </a:p>
        </p:txBody>
      </p:sp>
      <p:sp>
        <p:nvSpPr>
          <p:cNvPr id="158722" name="AutoShape 2"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4" name="AutoShape 4"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6" name="AutoShape 6"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8" name="AutoShape 8"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30" name="AutoShape 10"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 name="Picture 17" descr="cu_icar_logo2.jpg"/>
          <p:cNvPicPr>
            <a:picLocks noChangeAspect="1"/>
          </p:cNvPicPr>
          <p:nvPr/>
        </p:nvPicPr>
        <p:blipFill>
          <a:blip r:embed="rId3" cstate="print"/>
          <a:stretch>
            <a:fillRect/>
          </a:stretch>
        </p:blipFill>
        <p:spPr>
          <a:xfrm>
            <a:off x="152400" y="228600"/>
            <a:ext cx="1047750" cy="209550"/>
          </a:xfrm>
          <a:prstGeom prst="rect">
            <a:avLst/>
          </a:prstGeom>
        </p:spPr>
      </p:pic>
      <p:grpSp>
        <p:nvGrpSpPr>
          <p:cNvPr id="16" name="Group 15"/>
          <p:cNvGrpSpPr/>
          <p:nvPr/>
        </p:nvGrpSpPr>
        <p:grpSpPr>
          <a:xfrm>
            <a:off x="660474" y="548680"/>
            <a:ext cx="7646942" cy="6075675"/>
            <a:chOff x="660473" y="548680"/>
            <a:chExt cx="7871967" cy="6525725"/>
          </a:xfrm>
        </p:grpSpPr>
        <p:pic>
          <p:nvPicPr>
            <p:cNvPr id="3" name="Picture 2"/>
            <p:cNvPicPr>
              <a:picLocks noChangeAspect="1"/>
            </p:cNvPicPr>
            <p:nvPr/>
          </p:nvPicPr>
          <p:blipFill>
            <a:blip r:embed="rId4"/>
            <a:stretch>
              <a:fillRect/>
            </a:stretch>
          </p:blipFill>
          <p:spPr>
            <a:xfrm>
              <a:off x="660474" y="548680"/>
              <a:ext cx="7871965" cy="2180262"/>
            </a:xfrm>
            <a:prstGeom prst="rect">
              <a:avLst/>
            </a:prstGeom>
          </p:spPr>
        </p:pic>
        <p:pic>
          <p:nvPicPr>
            <p:cNvPr id="12" name="Picture 11"/>
            <p:cNvPicPr>
              <a:picLocks noChangeAspect="1"/>
            </p:cNvPicPr>
            <p:nvPr/>
          </p:nvPicPr>
          <p:blipFill>
            <a:blip r:embed="rId5"/>
            <a:stretch>
              <a:fillRect/>
            </a:stretch>
          </p:blipFill>
          <p:spPr>
            <a:xfrm>
              <a:off x="660475" y="2708920"/>
              <a:ext cx="7871965" cy="2162384"/>
            </a:xfrm>
            <a:prstGeom prst="rect">
              <a:avLst/>
            </a:prstGeom>
          </p:spPr>
        </p:pic>
        <p:pic>
          <p:nvPicPr>
            <p:cNvPr id="15" name="Picture 14"/>
            <p:cNvPicPr>
              <a:picLocks noChangeAspect="1"/>
            </p:cNvPicPr>
            <p:nvPr/>
          </p:nvPicPr>
          <p:blipFill>
            <a:blip r:embed="rId6"/>
            <a:stretch>
              <a:fillRect/>
            </a:stretch>
          </p:blipFill>
          <p:spPr>
            <a:xfrm>
              <a:off x="660473" y="4824155"/>
              <a:ext cx="7871965" cy="2250250"/>
            </a:xfrm>
            <a:prstGeom prst="rect">
              <a:avLst/>
            </a:prstGeom>
          </p:spPr>
        </p:pic>
      </p:grpSp>
    </p:spTree>
    <p:extLst>
      <p:ext uri="{BB962C8B-B14F-4D97-AF65-F5344CB8AC3E}">
        <p14:creationId xmlns:p14="http://schemas.microsoft.com/office/powerpoint/2010/main" val="50240847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944688" y="133350"/>
            <a:ext cx="6970712" cy="1101725"/>
          </a:xfrm>
          <a:prstGeom prst="rect">
            <a:avLst/>
          </a:prstGeom>
          <a:noFill/>
          <a:ln w="12700">
            <a:noFill/>
            <a:miter lim="800000"/>
            <a:headEnd/>
            <a:tailEnd/>
          </a:ln>
          <a:effectLst/>
        </p:spPr>
        <p:txBody>
          <a:bodyPr lIns="0" tIns="0" rIns="0" bIns="0"/>
          <a:lstStyle/>
          <a:p>
            <a:pPr defTabSz="896938">
              <a:lnSpc>
                <a:spcPct val="95000"/>
              </a:lnSpc>
            </a:pPr>
            <a:r>
              <a:rPr lang="de-DE" sz="2800" b="1" dirty="0" smtClean="0">
                <a:latin typeface="Arial" pitchFamily="34" charset="0"/>
                <a:cs typeface="Arial" pitchFamily="34" charset="0"/>
              </a:rPr>
              <a:t/>
            </a:r>
            <a:br>
              <a:rPr lang="de-DE" sz="2800" b="1" dirty="0" smtClean="0">
                <a:latin typeface="Arial" pitchFamily="34" charset="0"/>
                <a:cs typeface="Arial" pitchFamily="34" charset="0"/>
              </a:rPr>
            </a:br>
            <a:endParaRPr lang="de-DE" sz="2800" b="1" dirty="0">
              <a:latin typeface="Arial" pitchFamily="34" charset="0"/>
              <a:cs typeface="Arial" pitchFamily="34" charset="0"/>
            </a:endParaRPr>
          </a:p>
        </p:txBody>
      </p:sp>
      <p:pic>
        <p:nvPicPr>
          <p:cNvPr id="5" name="Picture 4" descr="cu_icar_logo2.jpg"/>
          <p:cNvPicPr>
            <a:picLocks noChangeAspect="1"/>
          </p:cNvPicPr>
          <p:nvPr/>
        </p:nvPicPr>
        <p:blipFill>
          <a:blip r:embed="rId3" cstate="print"/>
          <a:stretch>
            <a:fillRect/>
          </a:stretch>
        </p:blipFill>
        <p:spPr>
          <a:xfrm>
            <a:off x="152400" y="236794"/>
            <a:ext cx="1047750" cy="209550"/>
          </a:xfrm>
          <a:prstGeom prst="rect">
            <a:avLst/>
          </a:prstGeom>
        </p:spPr>
      </p:pic>
      <p:pic>
        <p:nvPicPr>
          <p:cNvPr id="6" name="Content Placeholder 7" descr="Official SCTAC logo (horiz).bmp"/>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85800"/>
            <a:ext cx="3276600" cy="909638"/>
          </a:xfrm>
          <a:prstGeom prst="rect">
            <a:avLst/>
          </a:prstGeom>
          <a:noFill/>
          <a:ln w="9525">
            <a:noFill/>
            <a:miter lim="800000"/>
            <a:headEnd/>
            <a:tailEnd/>
          </a:ln>
        </p:spPr>
      </p:pic>
      <p:sp>
        <p:nvSpPr>
          <p:cNvPr id="7" name="TextBox 6"/>
          <p:cNvSpPr txBox="1"/>
          <p:nvPr/>
        </p:nvSpPr>
        <p:spPr>
          <a:xfrm>
            <a:off x="4759035" y="4759035"/>
            <a:ext cx="1864826" cy="369332"/>
          </a:xfrm>
          <a:prstGeom prst="rect">
            <a:avLst/>
          </a:prstGeom>
          <a:noFill/>
        </p:spPr>
        <p:txBody>
          <a:bodyPr wrap="none" rtlCol="0">
            <a:spAutoFit/>
          </a:bodyPr>
          <a:lstStyle/>
          <a:p>
            <a:r>
              <a:rPr lang="en-US" dirty="0" err="1" smtClean="0"/>
              <a:t>www.sc-tac.com</a:t>
            </a:r>
            <a:endParaRPr lang="en-US" dirty="0"/>
          </a:p>
        </p:txBody>
      </p:sp>
      <p:pic>
        <p:nvPicPr>
          <p:cNvPr id="8" name="Picture 2"/>
          <p:cNvPicPr>
            <a:picLocks noChangeAspect="1" noChangeArrowheads="1"/>
          </p:cNvPicPr>
          <p:nvPr/>
        </p:nvPicPr>
        <p:blipFill>
          <a:blip r:embed="rId5" cstate="print"/>
          <a:srcRect/>
          <a:stretch>
            <a:fillRect/>
          </a:stretch>
        </p:blipFill>
        <p:spPr bwMode="auto">
          <a:xfrm>
            <a:off x="4100859" y="685800"/>
            <a:ext cx="3290541" cy="4154828"/>
          </a:xfrm>
          <a:prstGeom prst="rect">
            <a:avLst/>
          </a:prstGeom>
          <a:noFill/>
          <a:ln w="9525">
            <a:noFill/>
            <a:miter lim="800000"/>
            <a:headEnd/>
            <a:tailEnd/>
          </a:ln>
          <a:effectLst/>
        </p:spPr>
      </p:pic>
      <p:sp>
        <p:nvSpPr>
          <p:cNvPr id="9" name="TextBox 8"/>
          <p:cNvSpPr txBox="1"/>
          <p:nvPr/>
        </p:nvSpPr>
        <p:spPr>
          <a:xfrm>
            <a:off x="286892" y="1828800"/>
            <a:ext cx="3765774" cy="2308324"/>
          </a:xfrm>
          <a:prstGeom prst="rect">
            <a:avLst/>
          </a:prstGeom>
          <a:noFill/>
        </p:spPr>
        <p:txBody>
          <a:bodyPr wrap="none" rtlCol="0">
            <a:spAutoFit/>
          </a:bodyPr>
          <a:lstStyle/>
          <a:p>
            <a:r>
              <a:rPr lang="en-US" sz="1600" dirty="0" smtClean="0"/>
              <a:t>SC-TAC is with 2’600 acres and </a:t>
            </a:r>
            <a:br>
              <a:rPr lang="en-US" sz="1600" dirty="0" smtClean="0"/>
            </a:br>
            <a:r>
              <a:rPr lang="en-US" sz="1600" dirty="0" smtClean="0"/>
              <a:t>more than 80 companies one of the </a:t>
            </a:r>
            <a:br>
              <a:rPr lang="en-US" sz="1600" dirty="0" smtClean="0"/>
            </a:br>
            <a:r>
              <a:rPr lang="en-US" sz="1600" dirty="0" smtClean="0"/>
              <a:t>largest industry parks in South Carolina</a:t>
            </a:r>
            <a:br>
              <a:rPr lang="en-US" sz="1600" dirty="0" smtClean="0"/>
            </a:br>
            <a:r>
              <a:rPr lang="en-US" sz="1600" dirty="0" smtClean="0"/>
              <a:t/>
            </a:r>
            <a:br>
              <a:rPr lang="en-US" sz="1600" dirty="0" smtClean="0"/>
            </a:br>
            <a:r>
              <a:rPr lang="en-US" sz="1600" dirty="0" smtClean="0"/>
              <a:t>SC-TAC is a FAA certified airport with </a:t>
            </a:r>
            <a:br>
              <a:rPr lang="en-US" sz="1600" dirty="0" smtClean="0"/>
            </a:br>
            <a:r>
              <a:rPr lang="en-US" sz="1600" dirty="0" smtClean="0"/>
              <a:t>an active 8’000 ft and a 5’000 feet </a:t>
            </a:r>
            <a:br>
              <a:rPr lang="en-US" sz="1600" dirty="0" smtClean="0"/>
            </a:br>
            <a:r>
              <a:rPr lang="en-US" sz="1600" dirty="0" smtClean="0"/>
              <a:t>inactive runway (150 feet wide)</a:t>
            </a:r>
            <a:br>
              <a:rPr lang="en-US" sz="1600" dirty="0" smtClean="0"/>
            </a:br>
            <a:r>
              <a:rPr lang="en-US" sz="1600" dirty="0" smtClean="0"/>
              <a:t/>
            </a:r>
            <a:br>
              <a:rPr lang="en-US" sz="1600" dirty="0" smtClean="0"/>
            </a:br>
            <a:r>
              <a:rPr lang="en-US" sz="1600" dirty="0" smtClean="0"/>
              <a:t>SC-TAC is closely located to CUICAR</a:t>
            </a:r>
            <a:endParaRPr lang="en-US" sz="1600" dirty="0"/>
          </a:p>
        </p:txBody>
      </p:sp>
      <p:grpSp>
        <p:nvGrpSpPr>
          <p:cNvPr id="10" name="Group 24"/>
          <p:cNvGrpSpPr/>
          <p:nvPr/>
        </p:nvGrpSpPr>
        <p:grpSpPr>
          <a:xfrm>
            <a:off x="748059" y="4137123"/>
            <a:ext cx="2528541" cy="2580067"/>
            <a:chOff x="3276600" y="607415"/>
            <a:chExt cx="5390513" cy="5545115"/>
          </a:xfrm>
        </p:grpSpPr>
        <p:pic>
          <p:nvPicPr>
            <p:cNvPr id="1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6600" y="607415"/>
              <a:ext cx="5390513" cy="5545115"/>
            </a:xfrm>
            <a:prstGeom prst="rect">
              <a:avLst/>
            </a:prstGeom>
            <a:noFill/>
            <a:ln w="9525">
              <a:noFill/>
              <a:miter lim="800000"/>
              <a:headEnd/>
              <a:tailEnd/>
            </a:ln>
            <a:effectLst/>
          </p:spPr>
        </p:pic>
        <p:pic>
          <p:nvPicPr>
            <p:cNvPr id="13"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05600" y="2667000"/>
              <a:ext cx="962859" cy="152400"/>
            </a:xfrm>
            <a:prstGeom prst="rect">
              <a:avLst/>
            </a:prstGeom>
            <a:noFill/>
            <a:ln w="9525">
              <a:solidFill>
                <a:schemeClr val="bg1"/>
              </a:solidFill>
              <a:miter lim="800000"/>
              <a:headEnd/>
              <a:tailEnd/>
            </a:ln>
            <a:effectLst/>
          </p:spPr>
        </p:pic>
      </p:grpSp>
      <p:pic>
        <p:nvPicPr>
          <p:cNvPr id="14"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00859" y="5095420"/>
            <a:ext cx="3290542" cy="1633957"/>
          </a:xfrm>
          <a:prstGeom prst="rect">
            <a:avLst/>
          </a:prstGeom>
          <a:noFill/>
          <a:ln w="9525">
            <a:noFill/>
            <a:miter lim="800000"/>
            <a:headEnd/>
            <a:tailEnd/>
          </a:ln>
        </p:spPr>
      </p:pic>
      <p:sp>
        <p:nvSpPr>
          <p:cNvPr id="15" name="Rectangle 2"/>
          <p:cNvSpPr>
            <a:spLocks noChangeArrowheads="1"/>
          </p:cNvSpPr>
          <p:nvPr/>
        </p:nvSpPr>
        <p:spPr bwMode="auto">
          <a:xfrm>
            <a:off x="1488613" y="133350"/>
            <a:ext cx="7808912" cy="1101725"/>
          </a:xfrm>
          <a:prstGeom prst="rect">
            <a:avLst/>
          </a:prstGeom>
          <a:noFill/>
          <a:ln w="12700">
            <a:noFill/>
            <a:miter lim="800000"/>
            <a:headEnd/>
            <a:tailEnd/>
          </a:ln>
          <a:effectLst/>
        </p:spPr>
        <p:txBody>
          <a:bodyPr lIns="0" tIns="0" rIns="0" bIns="0"/>
          <a:lstStyle/>
          <a:p>
            <a:pPr defTabSz="896938">
              <a:lnSpc>
                <a:spcPct val="95000"/>
              </a:lnSpc>
            </a:pPr>
            <a:r>
              <a:rPr lang="de-DE" sz="2600" b="1" dirty="0" smtClean="0"/>
              <a:t>South Carolina Technology </a:t>
            </a:r>
            <a:r>
              <a:rPr lang="de-DE" sz="2600" b="1" dirty="0" err="1" smtClean="0"/>
              <a:t>and</a:t>
            </a:r>
            <a:r>
              <a:rPr lang="de-DE" sz="2600" b="1" dirty="0" smtClean="0"/>
              <a:t> </a:t>
            </a:r>
            <a:r>
              <a:rPr lang="de-DE" sz="2600" b="1" dirty="0" err="1" smtClean="0"/>
              <a:t>Aviation</a:t>
            </a:r>
            <a:r>
              <a:rPr lang="de-DE" sz="2600" b="1" dirty="0" smtClean="0"/>
              <a:t> Center </a:t>
            </a:r>
            <a:r>
              <a:rPr lang="de-DE" sz="2600" b="1" dirty="0"/>
              <a:t/>
            </a:r>
            <a:br>
              <a:rPr lang="de-DE" sz="2600" b="1" dirty="0"/>
            </a:br>
            <a:endParaRPr lang="de-DE" sz="2600" b="1" dirty="0">
              <a:solidFill>
                <a:schemeClr val="bg2"/>
              </a:solidFill>
            </a:endParaRPr>
          </a:p>
        </p:txBody>
      </p:sp>
    </p:spTree>
    <p:extLst>
      <p:ext uri="{BB962C8B-B14F-4D97-AF65-F5344CB8AC3E}">
        <p14:creationId xmlns:p14="http://schemas.microsoft.com/office/powerpoint/2010/main" val="156279142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335088" y="133350"/>
            <a:ext cx="8647112" cy="1101725"/>
          </a:xfrm>
          <a:prstGeom prst="rect">
            <a:avLst/>
          </a:prstGeom>
          <a:noFill/>
          <a:ln w="12700">
            <a:noFill/>
            <a:miter lim="800000"/>
            <a:headEnd/>
            <a:tailEnd/>
          </a:ln>
          <a:effectLst/>
        </p:spPr>
        <p:txBody>
          <a:bodyPr lIns="0" tIns="0" rIns="0" bIns="0"/>
          <a:lstStyle/>
          <a:p>
            <a:pPr defTabSz="896938">
              <a:lnSpc>
                <a:spcPct val="95000"/>
              </a:lnSpc>
            </a:pPr>
            <a:r>
              <a:rPr lang="de-DE" sz="2600" b="1" dirty="0" smtClean="0">
                <a:latin typeface="Arial" pitchFamily="34" charset="0"/>
                <a:cs typeface="Arial" pitchFamily="34" charset="0"/>
              </a:rPr>
              <a:t>The </a:t>
            </a:r>
            <a:r>
              <a:rPr lang="de-DE" sz="2600" b="1" dirty="0" err="1" smtClean="0">
                <a:latin typeface="Arial" pitchFamily="34" charset="0"/>
                <a:cs typeface="Arial" pitchFamily="34" charset="0"/>
              </a:rPr>
              <a:t>vision</a:t>
            </a:r>
            <a:r>
              <a:rPr lang="de-DE" sz="2600" b="1" dirty="0" smtClean="0">
                <a:latin typeface="Arial" pitchFamily="34" charset="0"/>
                <a:cs typeface="Arial" pitchFamily="34" charset="0"/>
              </a:rPr>
              <a:t> </a:t>
            </a:r>
            <a:br>
              <a:rPr lang="de-DE" sz="2600" b="1" dirty="0" smtClean="0">
                <a:latin typeface="Arial" pitchFamily="34" charset="0"/>
                <a:cs typeface="Arial" pitchFamily="34" charset="0"/>
              </a:rPr>
            </a:br>
            <a:endParaRPr lang="de-DE" sz="2600" b="1" dirty="0">
              <a:latin typeface="Arial" pitchFamily="34" charset="0"/>
              <a:cs typeface="Arial" pitchFamily="34" charset="0"/>
            </a:endParaRPr>
          </a:p>
        </p:txBody>
      </p:sp>
      <p:sp>
        <p:nvSpPr>
          <p:cNvPr id="158722" name="AutoShape 2"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4" name="AutoShape 4"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6" name="AutoShape 6"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8" name="AutoShape 8"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30" name="AutoShape 10"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200150" y="3203975"/>
            <a:ext cx="8088735" cy="3416320"/>
          </a:xfrm>
          <a:prstGeom prst="rect">
            <a:avLst/>
          </a:prstGeom>
          <a:noFill/>
        </p:spPr>
        <p:txBody>
          <a:bodyPr wrap="none" rtlCol="0">
            <a:spAutoFit/>
          </a:bodyPr>
          <a:lstStyle/>
          <a:p>
            <a:r>
              <a:rPr lang="en-US" dirty="0" smtClean="0"/>
              <a:t>The vision of Project Green is to redevelop a significant part of an inactive </a:t>
            </a:r>
            <a:br>
              <a:rPr lang="en-US" dirty="0" smtClean="0"/>
            </a:br>
            <a:r>
              <a:rPr lang="en-US" dirty="0" smtClean="0"/>
              <a:t>airport structure (650 acres) into a national and internationally known center </a:t>
            </a:r>
            <a:br>
              <a:rPr lang="en-US" dirty="0" smtClean="0"/>
            </a:br>
            <a:r>
              <a:rPr lang="en-US" dirty="0" smtClean="0"/>
              <a:t>for advanced mobility solutions which can be used for testing of vehicles </a:t>
            </a:r>
            <a:br>
              <a:rPr lang="en-US" dirty="0" smtClean="0"/>
            </a:br>
            <a:r>
              <a:rPr lang="en-US" dirty="0" smtClean="0"/>
              <a:t>and related infrastructure, technology events as well as driving events.</a:t>
            </a:r>
            <a:br>
              <a:rPr lang="en-US" dirty="0" smtClean="0"/>
            </a:br>
            <a:r>
              <a:rPr lang="en-US" dirty="0" smtClean="0"/>
              <a:t/>
            </a:r>
            <a:br>
              <a:rPr lang="en-US" dirty="0" smtClean="0"/>
            </a:br>
            <a:r>
              <a:rPr lang="en-US" dirty="0" smtClean="0"/>
              <a:t>A specific focus will be laid on clean transportation solutions as well as </a:t>
            </a:r>
            <a:br>
              <a:rPr lang="en-US" dirty="0" smtClean="0"/>
            </a:br>
            <a:r>
              <a:rPr lang="en-US" dirty="0" smtClean="0"/>
              <a:t>connected vehicle technology. The center will be utilized by both public </a:t>
            </a:r>
            <a:br>
              <a:rPr lang="en-US" dirty="0" smtClean="0"/>
            </a:br>
            <a:r>
              <a:rPr lang="en-US" dirty="0" smtClean="0"/>
              <a:t>and private stakeholders and will attract more industry R&amp;D related activities </a:t>
            </a:r>
            <a:br>
              <a:rPr lang="en-US" dirty="0" smtClean="0"/>
            </a:br>
            <a:r>
              <a:rPr lang="en-US" dirty="0" smtClean="0"/>
              <a:t>in transportation &amp; logistics into the area. In particular the interaction between </a:t>
            </a:r>
            <a:br>
              <a:rPr lang="en-US" dirty="0" smtClean="0"/>
            </a:br>
            <a:r>
              <a:rPr lang="en-US" dirty="0" smtClean="0"/>
              <a:t>vehicle development and infrastructure development (road, energy, </a:t>
            </a:r>
            <a:br>
              <a:rPr lang="en-US" dirty="0" smtClean="0"/>
            </a:br>
            <a:r>
              <a:rPr lang="en-US" dirty="0" smtClean="0"/>
              <a:t>communication) will play a primary role in the further development of </a:t>
            </a:r>
            <a:br>
              <a:rPr lang="en-US" dirty="0" smtClean="0"/>
            </a:br>
            <a:r>
              <a:rPr lang="en-US" dirty="0" smtClean="0"/>
              <a:t>Project Green.</a:t>
            </a:r>
            <a:endParaRPr lang="en-US" dirty="0"/>
          </a:p>
        </p:txBody>
      </p:sp>
      <p:sp>
        <p:nvSpPr>
          <p:cNvPr id="3" name="Slide Number Placeholder 2"/>
          <p:cNvSpPr>
            <a:spLocks noGrp="1"/>
          </p:cNvSpPr>
          <p:nvPr>
            <p:ph type="sldNum" sz="quarter" idx="12"/>
          </p:nvPr>
        </p:nvSpPr>
        <p:spPr/>
        <p:txBody>
          <a:bodyPr/>
          <a:lstStyle/>
          <a:p>
            <a:fld id="{85403983-06B1-864E-BD52-66F488D23F0E}" type="slidenum">
              <a:rPr lang="en-US" smtClean="0"/>
              <a:pPr/>
              <a:t>42</a:t>
            </a:fld>
            <a:endParaRPr lang="en-US"/>
          </a:p>
        </p:txBody>
      </p:sp>
      <p:pic>
        <p:nvPicPr>
          <p:cNvPr id="18" name="Picture 1" descr="110727_birds eye view.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8518" y="683695"/>
            <a:ext cx="2232461" cy="1682775"/>
          </a:xfrm>
          <a:prstGeom prst="rect">
            <a:avLst/>
          </a:prstGeom>
          <a:noFill/>
          <a:ln w="9525">
            <a:noFill/>
            <a:miter lim="800000"/>
            <a:headEnd/>
            <a:tailEnd/>
          </a:ln>
        </p:spPr>
      </p:pic>
      <p:pic>
        <p:nvPicPr>
          <p:cNvPr id="19" name="Picture 7" descr="Leaf Axon copy.ps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31840" y="990805"/>
            <a:ext cx="2569948" cy="1375665"/>
          </a:xfrm>
          <a:prstGeom prst="rect">
            <a:avLst/>
          </a:prstGeom>
          <a:noFill/>
          <a:ln w="9525">
            <a:noFill/>
            <a:miter lim="800000"/>
            <a:headEnd/>
            <a:tailEnd/>
          </a:ln>
        </p:spPr>
      </p:pic>
      <p:pic>
        <p:nvPicPr>
          <p:cNvPr id="20" name="Picture 7" descr="Tower track copy 2.psd"/>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0979" y="1248678"/>
            <a:ext cx="2310600" cy="1756870"/>
          </a:xfrm>
          <a:prstGeom prst="rect">
            <a:avLst/>
          </a:prstGeom>
          <a:noFill/>
          <a:ln w="9525">
            <a:noFill/>
            <a:miter lim="800000"/>
            <a:headEnd/>
            <a:tailEnd/>
          </a:ln>
        </p:spPr>
      </p:pic>
      <p:pic>
        <p:nvPicPr>
          <p:cNvPr id="21" name="Picture 12" descr="Boulevard Section copy.psd"/>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26895" y="225452"/>
            <a:ext cx="3107897" cy="916401"/>
          </a:xfrm>
          <a:prstGeom prst="rect">
            <a:avLst/>
          </a:prstGeom>
          <a:noFill/>
          <a:ln w="9525">
            <a:noFill/>
            <a:miter lim="800000"/>
            <a:headEnd/>
            <a:tailEnd/>
          </a:ln>
        </p:spPr>
      </p:pic>
      <p:sp>
        <p:nvSpPr>
          <p:cNvPr id="5" name="TextBox 4"/>
          <p:cNvSpPr txBox="1"/>
          <p:nvPr/>
        </p:nvSpPr>
        <p:spPr>
          <a:xfrm>
            <a:off x="1241630" y="2384593"/>
            <a:ext cx="3031749" cy="646331"/>
          </a:xfrm>
          <a:prstGeom prst="rect">
            <a:avLst/>
          </a:prstGeom>
          <a:noFill/>
        </p:spPr>
        <p:txBody>
          <a:bodyPr wrap="none" rtlCol="0">
            <a:spAutoFit/>
          </a:bodyPr>
          <a:lstStyle/>
          <a:p>
            <a:r>
              <a:rPr lang="en-US" b="1" dirty="0" smtClean="0"/>
              <a:t>Test track landscape</a:t>
            </a:r>
            <a:br>
              <a:rPr lang="en-US" b="1" dirty="0" smtClean="0"/>
            </a:br>
            <a:r>
              <a:rPr lang="en-US" b="1" dirty="0" smtClean="0"/>
              <a:t>with unique infrastructure</a:t>
            </a:r>
            <a:endParaRPr lang="en-US" b="1" dirty="0"/>
          </a:p>
        </p:txBody>
      </p:sp>
      <p:sp>
        <p:nvSpPr>
          <p:cNvPr id="22" name="TextBox 21"/>
          <p:cNvSpPr txBox="1"/>
          <p:nvPr/>
        </p:nvSpPr>
        <p:spPr>
          <a:xfrm>
            <a:off x="6597225" y="539388"/>
            <a:ext cx="2403836" cy="369332"/>
          </a:xfrm>
          <a:prstGeom prst="rect">
            <a:avLst/>
          </a:prstGeom>
          <a:noFill/>
        </p:spPr>
        <p:txBody>
          <a:bodyPr wrap="none" rtlCol="0">
            <a:spAutoFit/>
          </a:bodyPr>
          <a:lstStyle/>
          <a:p>
            <a:r>
              <a:rPr lang="en-US" b="1" dirty="0" smtClean="0"/>
              <a:t>R&amp;D project centers</a:t>
            </a:r>
            <a:endParaRPr lang="en-US" b="1" dirty="0"/>
          </a:p>
        </p:txBody>
      </p:sp>
      <p:sp>
        <p:nvSpPr>
          <p:cNvPr id="23" name="TextBox 22"/>
          <p:cNvSpPr txBox="1"/>
          <p:nvPr/>
        </p:nvSpPr>
        <p:spPr>
          <a:xfrm>
            <a:off x="5633131" y="1403775"/>
            <a:ext cx="2609308" cy="369332"/>
          </a:xfrm>
          <a:prstGeom prst="rect">
            <a:avLst/>
          </a:prstGeom>
          <a:noFill/>
        </p:spPr>
        <p:txBody>
          <a:bodyPr wrap="none" rtlCol="0">
            <a:spAutoFit/>
          </a:bodyPr>
          <a:lstStyle/>
          <a:p>
            <a:r>
              <a:rPr lang="en-US" b="1" dirty="0" smtClean="0"/>
              <a:t>Conferences &amp; events</a:t>
            </a:r>
            <a:endParaRPr lang="en-US" b="1" dirty="0"/>
          </a:p>
        </p:txBody>
      </p:sp>
      <p:sp>
        <p:nvSpPr>
          <p:cNvPr id="24" name="TextBox 23"/>
          <p:cNvSpPr txBox="1"/>
          <p:nvPr/>
        </p:nvSpPr>
        <p:spPr>
          <a:xfrm>
            <a:off x="6020818" y="2384593"/>
            <a:ext cx="2736647" cy="369332"/>
          </a:xfrm>
          <a:prstGeom prst="rect">
            <a:avLst/>
          </a:prstGeom>
          <a:noFill/>
        </p:spPr>
        <p:txBody>
          <a:bodyPr wrap="none" rtlCol="0">
            <a:spAutoFit/>
          </a:bodyPr>
          <a:lstStyle/>
          <a:p>
            <a:r>
              <a:rPr lang="en-US" b="1" dirty="0" smtClean="0"/>
              <a:t>Technology experience</a:t>
            </a:r>
            <a:endParaRPr lang="en-US" b="1" dirty="0"/>
          </a:p>
        </p:txBody>
      </p:sp>
      <p:pic>
        <p:nvPicPr>
          <p:cNvPr id="25" name="Picture 12" descr="CU-ICAR Approved Logo four color"/>
          <p:cNvPicPr>
            <a:picLocks noChangeAspect="1" noChangeArrowheads="1"/>
          </p:cNvPicPr>
          <p:nvPr/>
        </p:nvPicPr>
        <p:blipFill>
          <a:blip r:embed="rId7" cstate="print"/>
          <a:srcRect/>
          <a:stretch>
            <a:fillRect/>
          </a:stretch>
        </p:blipFill>
        <p:spPr bwMode="auto">
          <a:xfrm>
            <a:off x="113808" y="232756"/>
            <a:ext cx="933596" cy="184765"/>
          </a:xfrm>
          <a:prstGeom prst="rect">
            <a:avLst/>
          </a:prstGeom>
          <a:noFill/>
          <a:ln w="9525">
            <a:noFill/>
            <a:miter lim="800000"/>
            <a:headEnd/>
            <a:tailEnd/>
          </a:ln>
        </p:spPr>
      </p:pic>
    </p:spTree>
    <p:extLst>
      <p:ext uri="{BB962C8B-B14F-4D97-AF65-F5344CB8AC3E}">
        <p14:creationId xmlns:p14="http://schemas.microsoft.com/office/powerpoint/2010/main" val="24028988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1241630" y="133350"/>
            <a:ext cx="7808912" cy="1101725"/>
          </a:xfrm>
          <a:prstGeom prst="rect">
            <a:avLst/>
          </a:prstGeom>
          <a:noFill/>
          <a:ln w="12700">
            <a:noFill/>
            <a:miter lim="800000"/>
            <a:headEnd/>
            <a:tailEnd/>
          </a:ln>
          <a:effectLst/>
        </p:spPr>
        <p:txBody>
          <a:bodyPr lIns="0" tIns="0" rIns="0" bIns="0"/>
          <a:lstStyle/>
          <a:p>
            <a:pPr defTabSz="896938">
              <a:lnSpc>
                <a:spcPct val="95000"/>
              </a:lnSpc>
            </a:pPr>
            <a:r>
              <a:rPr lang="de-DE" sz="2600" b="1" dirty="0" err="1" smtClean="0"/>
              <a:t>Utilization</a:t>
            </a:r>
            <a:r>
              <a:rPr lang="de-DE" sz="2600" b="1" dirty="0" smtClean="0"/>
              <a:t> </a:t>
            </a:r>
            <a:r>
              <a:rPr lang="de-DE" sz="2600" b="1" dirty="0" err="1" smtClean="0"/>
              <a:t>of</a:t>
            </a:r>
            <a:r>
              <a:rPr lang="de-DE" sz="2600" b="1" dirty="0" smtClean="0"/>
              <a:t> Project Green </a:t>
            </a:r>
            <a:r>
              <a:rPr lang="de-DE" sz="2600" b="1" dirty="0" err="1" smtClean="0"/>
              <a:t>platform</a:t>
            </a:r>
            <a:r>
              <a:rPr lang="de-DE" sz="2600" b="1" dirty="0" smtClean="0"/>
              <a:t> </a:t>
            </a:r>
            <a:r>
              <a:rPr lang="de-DE" sz="2600" b="1" dirty="0" err="1" smtClean="0"/>
              <a:t>to</a:t>
            </a:r>
            <a:r>
              <a:rPr lang="de-DE" sz="2600" b="1" dirty="0" smtClean="0"/>
              <a:t> </a:t>
            </a:r>
            <a:br>
              <a:rPr lang="de-DE" sz="2600" b="1" dirty="0" smtClean="0"/>
            </a:br>
            <a:r>
              <a:rPr lang="de-DE" sz="2600" b="1" dirty="0" err="1" smtClean="0"/>
              <a:t>support</a:t>
            </a:r>
            <a:r>
              <a:rPr lang="de-DE" sz="2600" b="1" dirty="0" smtClean="0"/>
              <a:t> </a:t>
            </a:r>
            <a:r>
              <a:rPr lang="de-DE" sz="2600" b="1" dirty="0" err="1" smtClean="0"/>
              <a:t>sustainable</a:t>
            </a:r>
            <a:r>
              <a:rPr lang="de-DE" sz="2600" b="1" dirty="0" smtClean="0"/>
              <a:t> </a:t>
            </a:r>
            <a:r>
              <a:rPr lang="de-DE" sz="2600" b="1" dirty="0" err="1" smtClean="0"/>
              <a:t>mobility</a:t>
            </a:r>
            <a:r>
              <a:rPr lang="de-DE" sz="2600" b="1" dirty="0" smtClean="0"/>
              <a:t> </a:t>
            </a:r>
            <a:r>
              <a:rPr lang="de-DE" sz="2600" b="1" dirty="0" err="1" smtClean="0"/>
              <a:t>and</a:t>
            </a:r>
            <a:r>
              <a:rPr lang="de-DE" sz="2600" b="1" dirty="0" smtClean="0"/>
              <a:t> </a:t>
            </a:r>
            <a:r>
              <a:rPr lang="de-DE" sz="2600" b="1" dirty="0" err="1" smtClean="0"/>
              <a:t>connected</a:t>
            </a:r>
            <a:r>
              <a:rPr lang="de-DE" sz="2600" b="1" dirty="0" smtClean="0"/>
              <a:t> </a:t>
            </a:r>
            <a:r>
              <a:rPr lang="de-DE" sz="2600" b="1" dirty="0" err="1" smtClean="0"/>
              <a:t>vehicle</a:t>
            </a:r>
            <a:r>
              <a:rPr lang="de-DE" sz="2600" b="1" dirty="0" smtClean="0"/>
              <a:t> </a:t>
            </a:r>
            <a:r>
              <a:rPr lang="de-DE" sz="2600" b="1" dirty="0" err="1" smtClean="0"/>
              <a:t>research</a:t>
            </a:r>
            <a:r>
              <a:rPr lang="de-DE" sz="2600" b="1" dirty="0"/>
              <a:t/>
            </a:r>
            <a:br>
              <a:rPr lang="de-DE" sz="2600" b="1" dirty="0"/>
            </a:br>
            <a:endParaRPr lang="de-DE" sz="2600" b="1" dirty="0">
              <a:solidFill>
                <a:schemeClr val="bg2"/>
              </a:solidFill>
            </a:endParaRPr>
          </a:p>
        </p:txBody>
      </p:sp>
      <p:grpSp>
        <p:nvGrpSpPr>
          <p:cNvPr id="2" name="Group 11"/>
          <p:cNvGrpSpPr/>
          <p:nvPr/>
        </p:nvGrpSpPr>
        <p:grpSpPr>
          <a:xfrm>
            <a:off x="7629525" y="5819015"/>
            <a:ext cx="1371600" cy="895350"/>
            <a:chOff x="7629525" y="5486400"/>
            <a:chExt cx="1371600" cy="895350"/>
          </a:xfrm>
        </p:grpSpPr>
        <p:pic>
          <p:nvPicPr>
            <p:cNvPr id="8" name="Picture 7" descr="sc_tac_logo.jpg"/>
            <p:cNvPicPr>
              <a:picLocks noChangeAspect="1"/>
            </p:cNvPicPr>
            <p:nvPr/>
          </p:nvPicPr>
          <p:blipFill>
            <a:blip r:embed="rId3" cstate="print"/>
            <a:stretch>
              <a:fillRect/>
            </a:stretch>
          </p:blipFill>
          <p:spPr>
            <a:xfrm>
              <a:off x="7629525" y="5486400"/>
              <a:ext cx="1371600" cy="619125"/>
            </a:xfrm>
            <a:prstGeom prst="rect">
              <a:avLst/>
            </a:prstGeom>
          </p:spPr>
        </p:pic>
        <p:pic>
          <p:nvPicPr>
            <p:cNvPr id="9" name="Picture 8" descr="cu_icar_logo2.jpg"/>
            <p:cNvPicPr>
              <a:picLocks noChangeAspect="1"/>
            </p:cNvPicPr>
            <p:nvPr/>
          </p:nvPicPr>
          <p:blipFill>
            <a:blip r:embed="rId4" cstate="print"/>
            <a:stretch>
              <a:fillRect/>
            </a:stretch>
          </p:blipFill>
          <p:spPr>
            <a:xfrm>
              <a:off x="7791450" y="6172200"/>
              <a:ext cx="1047750" cy="209550"/>
            </a:xfrm>
            <a:prstGeom prst="rect">
              <a:avLst/>
            </a:prstGeom>
          </p:spPr>
        </p:pic>
      </p:grpSp>
      <p:pic>
        <p:nvPicPr>
          <p:cNvPr id="21" name="Picture 12" descr="CU-ICAR Approved Logo four color"/>
          <p:cNvPicPr>
            <a:picLocks noChangeAspect="1" noChangeArrowheads="1"/>
          </p:cNvPicPr>
          <p:nvPr/>
        </p:nvPicPr>
        <p:blipFill>
          <a:blip r:embed="rId5" cstate="print"/>
          <a:srcRect/>
          <a:stretch>
            <a:fillRect/>
          </a:stretch>
        </p:blipFill>
        <p:spPr bwMode="auto">
          <a:xfrm>
            <a:off x="113808" y="232756"/>
            <a:ext cx="933596" cy="184765"/>
          </a:xfrm>
          <a:prstGeom prst="rect">
            <a:avLst/>
          </a:prstGeom>
          <a:noFill/>
          <a:ln w="9525">
            <a:noFill/>
            <a:miter lim="800000"/>
            <a:headEnd/>
            <a:tailEnd/>
          </a:ln>
        </p:spPr>
      </p:pic>
      <p:sp>
        <p:nvSpPr>
          <p:cNvPr id="5" name="TextBox 4"/>
          <p:cNvSpPr txBox="1"/>
          <p:nvPr/>
        </p:nvSpPr>
        <p:spPr>
          <a:xfrm>
            <a:off x="5877384" y="1515830"/>
            <a:ext cx="2520041" cy="646331"/>
          </a:xfrm>
          <a:prstGeom prst="rect">
            <a:avLst/>
          </a:prstGeom>
          <a:noFill/>
        </p:spPr>
        <p:txBody>
          <a:bodyPr wrap="none" rtlCol="0">
            <a:spAutoFit/>
          </a:bodyPr>
          <a:lstStyle/>
          <a:p>
            <a:r>
              <a:rPr lang="en-US" dirty="0" smtClean="0"/>
              <a:t>Testing of vehicles and </a:t>
            </a:r>
            <a:br>
              <a:rPr lang="en-US" dirty="0" smtClean="0"/>
            </a:br>
            <a:r>
              <a:rPr lang="en-US" dirty="0" smtClean="0"/>
              <a:t>related infrastructure</a:t>
            </a:r>
            <a:endParaRPr lang="en-US" dirty="0"/>
          </a:p>
        </p:txBody>
      </p:sp>
      <p:pic>
        <p:nvPicPr>
          <p:cNvPr id="6" name="Picture 5"/>
          <p:cNvPicPr>
            <a:picLocks noChangeAspect="1"/>
          </p:cNvPicPr>
          <p:nvPr/>
        </p:nvPicPr>
        <p:blipFill>
          <a:blip r:embed="rId6"/>
          <a:stretch>
            <a:fillRect/>
          </a:stretch>
        </p:blipFill>
        <p:spPr>
          <a:xfrm>
            <a:off x="1325263" y="1707170"/>
            <a:ext cx="2185406" cy="1636945"/>
          </a:xfrm>
          <a:prstGeom prst="rect">
            <a:avLst/>
          </a:prstGeom>
        </p:spPr>
      </p:pic>
      <p:sp>
        <p:nvSpPr>
          <p:cNvPr id="26" name="TextBox 25"/>
          <p:cNvSpPr txBox="1"/>
          <p:nvPr/>
        </p:nvSpPr>
        <p:spPr>
          <a:xfrm>
            <a:off x="5832140" y="2787516"/>
            <a:ext cx="3071173" cy="3416320"/>
          </a:xfrm>
          <a:prstGeom prst="rect">
            <a:avLst/>
          </a:prstGeom>
          <a:noFill/>
        </p:spPr>
        <p:txBody>
          <a:bodyPr wrap="none" rtlCol="0">
            <a:spAutoFit/>
          </a:bodyPr>
          <a:lstStyle/>
          <a:p>
            <a:r>
              <a:rPr lang="en-US" dirty="0" smtClean="0"/>
              <a:t>Testing of wireless networks</a:t>
            </a:r>
            <a:br>
              <a:rPr lang="en-US" dirty="0" smtClean="0"/>
            </a:br>
            <a:r>
              <a:rPr lang="en-US" dirty="0" smtClean="0"/>
              <a:t>for the connected vehicle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Testing of energy transfer</a:t>
            </a:r>
            <a:br>
              <a:rPr lang="en-US" dirty="0" smtClean="0"/>
            </a:br>
            <a:r>
              <a:rPr lang="en-US" dirty="0" smtClean="0"/>
              <a:t>infrastructure</a:t>
            </a:r>
            <a:br>
              <a:rPr lang="en-US" dirty="0" smtClean="0"/>
            </a:br>
            <a:r>
              <a:rPr lang="en-US" dirty="0" smtClean="0"/>
              <a:t/>
            </a:r>
            <a:br>
              <a:rPr lang="en-US" dirty="0" smtClean="0"/>
            </a:br>
            <a:r>
              <a:rPr lang="en-US" dirty="0" smtClean="0"/>
              <a:t/>
            </a:r>
            <a:br>
              <a:rPr lang="en-US" dirty="0" smtClean="0"/>
            </a:br>
            <a:r>
              <a:rPr lang="en-US" dirty="0" smtClean="0"/>
              <a:t>Testing of autonomous and </a:t>
            </a:r>
            <a:br>
              <a:rPr lang="en-US" dirty="0" smtClean="0"/>
            </a:br>
            <a:r>
              <a:rPr lang="en-US" dirty="0" smtClean="0"/>
              <a:t>remotely controlled </a:t>
            </a:r>
            <a:br>
              <a:rPr lang="en-US" dirty="0" smtClean="0"/>
            </a:br>
            <a:r>
              <a:rPr lang="en-US" dirty="0" smtClean="0"/>
              <a:t>vehicles</a:t>
            </a:r>
            <a:endParaRPr lang="en-US" dirty="0"/>
          </a:p>
        </p:txBody>
      </p:sp>
      <p:pic>
        <p:nvPicPr>
          <p:cNvPr id="20" name="Picture 19"/>
          <p:cNvPicPr>
            <a:picLocks noChangeAspect="1"/>
          </p:cNvPicPr>
          <p:nvPr/>
        </p:nvPicPr>
        <p:blipFill>
          <a:blip r:embed="rId7"/>
          <a:stretch>
            <a:fillRect/>
          </a:stretch>
        </p:blipFill>
        <p:spPr>
          <a:xfrm>
            <a:off x="206515" y="3474005"/>
            <a:ext cx="3011293" cy="1665185"/>
          </a:xfrm>
          <a:prstGeom prst="rect">
            <a:avLst/>
          </a:prstGeom>
        </p:spPr>
      </p:pic>
      <p:pic>
        <p:nvPicPr>
          <p:cNvPr id="23" name="Picture 22"/>
          <p:cNvPicPr>
            <a:picLocks noChangeAspect="1"/>
          </p:cNvPicPr>
          <p:nvPr/>
        </p:nvPicPr>
        <p:blipFill>
          <a:blip r:embed="rId8"/>
          <a:stretch>
            <a:fillRect/>
          </a:stretch>
        </p:blipFill>
        <p:spPr>
          <a:xfrm>
            <a:off x="2134142" y="5276320"/>
            <a:ext cx="2211683" cy="1531795"/>
          </a:xfrm>
          <a:prstGeom prst="rect">
            <a:avLst/>
          </a:prstGeom>
        </p:spPr>
      </p:pic>
      <p:pic>
        <p:nvPicPr>
          <p:cNvPr id="34" name="Picture 33"/>
          <p:cNvPicPr>
            <a:picLocks noChangeAspect="1"/>
          </p:cNvPicPr>
          <p:nvPr/>
        </p:nvPicPr>
        <p:blipFill>
          <a:blip r:embed="rId9"/>
          <a:stretch>
            <a:fillRect/>
          </a:stretch>
        </p:blipFill>
        <p:spPr>
          <a:xfrm>
            <a:off x="3736268" y="1380815"/>
            <a:ext cx="1970475" cy="1236376"/>
          </a:xfrm>
          <a:prstGeom prst="rect">
            <a:avLst/>
          </a:prstGeom>
        </p:spPr>
      </p:pic>
      <p:pic>
        <p:nvPicPr>
          <p:cNvPr id="3" name="Picture 2"/>
          <p:cNvPicPr>
            <a:picLocks noChangeAspect="1"/>
          </p:cNvPicPr>
          <p:nvPr/>
        </p:nvPicPr>
        <p:blipFill>
          <a:blip r:embed="rId10"/>
          <a:stretch>
            <a:fillRect/>
          </a:stretch>
        </p:blipFill>
        <p:spPr>
          <a:xfrm>
            <a:off x="3423335" y="4014065"/>
            <a:ext cx="2283648" cy="1374930"/>
          </a:xfrm>
          <a:prstGeom prst="rect">
            <a:avLst/>
          </a:prstGeom>
        </p:spPr>
      </p:pic>
      <p:pic>
        <p:nvPicPr>
          <p:cNvPr id="10" name="Picture 9"/>
          <p:cNvPicPr>
            <a:picLocks noChangeAspect="1"/>
          </p:cNvPicPr>
          <p:nvPr/>
        </p:nvPicPr>
        <p:blipFill>
          <a:blip r:embed="rId11"/>
          <a:stretch>
            <a:fillRect/>
          </a:stretch>
        </p:blipFill>
        <p:spPr>
          <a:xfrm>
            <a:off x="3239984" y="2507670"/>
            <a:ext cx="2263708" cy="1506395"/>
          </a:xfrm>
          <a:prstGeom prst="rect">
            <a:avLst/>
          </a:prstGeom>
        </p:spPr>
      </p:pic>
    </p:spTree>
    <p:extLst>
      <p:ext uri="{BB962C8B-B14F-4D97-AF65-F5344CB8AC3E}">
        <p14:creationId xmlns:p14="http://schemas.microsoft.com/office/powerpoint/2010/main" val="287740390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335088" y="133350"/>
            <a:ext cx="8647112" cy="1101725"/>
          </a:xfrm>
          <a:prstGeom prst="rect">
            <a:avLst/>
          </a:prstGeom>
          <a:noFill/>
          <a:ln w="12700">
            <a:noFill/>
            <a:miter lim="800000"/>
            <a:headEnd/>
            <a:tailEnd/>
          </a:ln>
          <a:effectLst/>
        </p:spPr>
        <p:txBody>
          <a:bodyPr lIns="0" tIns="0" rIns="0" bIns="0"/>
          <a:lstStyle/>
          <a:p>
            <a:pPr defTabSz="896938">
              <a:lnSpc>
                <a:spcPct val="95000"/>
              </a:lnSpc>
            </a:pPr>
            <a:r>
              <a:rPr lang="de-DE" sz="2600" b="1" dirty="0" smtClean="0">
                <a:latin typeface="Arial" pitchFamily="34" charset="0"/>
                <a:cs typeface="Arial" pitchFamily="34" charset="0"/>
              </a:rPr>
              <a:t>Project Green – </a:t>
            </a:r>
            <a:r>
              <a:rPr lang="de-DE" sz="2600" b="1" dirty="0" err="1" smtClean="0">
                <a:latin typeface="Arial" pitchFamily="34" charset="0"/>
                <a:cs typeface="Arial" pitchFamily="34" charset="0"/>
              </a:rPr>
              <a:t>wireless</a:t>
            </a:r>
            <a:r>
              <a:rPr lang="de-DE" sz="2600" b="1" dirty="0" smtClean="0">
                <a:latin typeface="Arial" pitchFamily="34" charset="0"/>
                <a:cs typeface="Arial" pitchFamily="34" charset="0"/>
              </a:rPr>
              <a:t> </a:t>
            </a:r>
            <a:r>
              <a:rPr lang="de-DE" sz="2600" b="1" dirty="0" err="1" smtClean="0">
                <a:latin typeface="Arial" pitchFamily="34" charset="0"/>
                <a:cs typeface="Arial" pitchFamily="34" charset="0"/>
              </a:rPr>
              <a:t>charging</a:t>
            </a:r>
            <a:r>
              <a:rPr lang="de-DE" sz="2600" b="1" dirty="0" smtClean="0">
                <a:latin typeface="Arial" pitchFamily="34" charset="0"/>
                <a:cs typeface="Arial" pitchFamily="34" charset="0"/>
              </a:rPr>
              <a:t> </a:t>
            </a:r>
            <a:r>
              <a:rPr lang="de-DE" sz="2600" b="1" dirty="0" err="1" smtClean="0">
                <a:latin typeface="Arial" pitchFamily="34" charset="0"/>
                <a:cs typeface="Arial" pitchFamily="34" charset="0"/>
              </a:rPr>
              <a:t>test</a:t>
            </a:r>
            <a:r>
              <a:rPr lang="de-DE" sz="2600" b="1" dirty="0" smtClean="0">
                <a:latin typeface="Arial" pitchFamily="34" charset="0"/>
                <a:cs typeface="Arial" pitchFamily="34" charset="0"/>
              </a:rPr>
              <a:t> </a:t>
            </a:r>
            <a:r>
              <a:rPr lang="de-DE" sz="2600" b="1" dirty="0" err="1" smtClean="0">
                <a:latin typeface="Arial" pitchFamily="34" charset="0"/>
                <a:cs typeface="Arial" pitchFamily="34" charset="0"/>
              </a:rPr>
              <a:t>locations</a:t>
            </a:r>
            <a:endParaRPr lang="de-DE" sz="2600" b="1" dirty="0">
              <a:latin typeface="Arial" pitchFamily="34" charset="0"/>
              <a:cs typeface="Arial" pitchFamily="34" charset="0"/>
            </a:endParaRPr>
          </a:p>
        </p:txBody>
      </p:sp>
      <p:sp>
        <p:nvSpPr>
          <p:cNvPr id="158722" name="AutoShape 2"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4" name="AutoShape 4"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6" name="AutoShape 6"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28" name="AutoShape 8"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8730" name="AutoShape 10" descr="http://www.bmwgroup.com/d/0_0_www_bmwgroup_com/forschung_entwicklung/science_club/veroeffentlichte_artikel/_img/TUM_klein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p:cNvSpPr>
            <a:spLocks noGrp="1"/>
          </p:cNvSpPr>
          <p:nvPr>
            <p:ph type="sldNum" sz="quarter" idx="12"/>
          </p:nvPr>
        </p:nvSpPr>
        <p:spPr/>
        <p:txBody>
          <a:bodyPr/>
          <a:lstStyle/>
          <a:p>
            <a:fld id="{85403983-06B1-864E-BD52-66F488D23F0E}" type="slidenum">
              <a:rPr lang="en-US" smtClean="0"/>
              <a:pPr/>
              <a:t>44</a:t>
            </a:fld>
            <a:endParaRPr lang="en-US"/>
          </a:p>
        </p:txBody>
      </p:sp>
      <p:pic>
        <p:nvPicPr>
          <p:cNvPr id="22" name="Picture 12" descr="CU-ICAR Approved Logo four color"/>
          <p:cNvPicPr>
            <a:picLocks noChangeAspect="1" noChangeArrowheads="1"/>
          </p:cNvPicPr>
          <p:nvPr/>
        </p:nvPicPr>
        <p:blipFill>
          <a:blip r:embed="rId3" cstate="print"/>
          <a:srcRect/>
          <a:stretch>
            <a:fillRect/>
          </a:stretch>
        </p:blipFill>
        <p:spPr bwMode="auto">
          <a:xfrm>
            <a:off x="113808" y="232756"/>
            <a:ext cx="933596" cy="184765"/>
          </a:xfrm>
          <a:prstGeom prst="rect">
            <a:avLst/>
          </a:prstGeom>
          <a:noFill/>
          <a:ln w="9525">
            <a:noFill/>
            <a:miter lim="800000"/>
            <a:headEnd/>
            <a:tailEnd/>
          </a:ln>
        </p:spPr>
      </p:pic>
      <p:pic>
        <p:nvPicPr>
          <p:cNvPr id="2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7359" t="41227" r="13322" b="5110"/>
          <a:stretch/>
        </p:blipFill>
        <p:spPr bwMode="auto">
          <a:xfrm>
            <a:off x="1" y="1219200"/>
            <a:ext cx="3124200" cy="536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rot="20815971">
            <a:off x="1201914" y="2256430"/>
            <a:ext cx="850899" cy="226132"/>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18678" y="1401166"/>
            <a:ext cx="2887533" cy="707886"/>
          </a:xfrm>
          <a:prstGeom prst="rect">
            <a:avLst/>
          </a:prstGeom>
          <a:solidFill>
            <a:schemeClr val="bg1">
              <a:alpha val="65000"/>
            </a:schemeClr>
          </a:solidFill>
        </p:spPr>
        <p:txBody>
          <a:bodyPr wrap="square" rtlCol="0">
            <a:spAutoFit/>
          </a:bodyPr>
          <a:lstStyle/>
          <a:p>
            <a:r>
              <a:rPr lang="en-US" sz="2000" b="1" u="sng" dirty="0" smtClean="0">
                <a:solidFill>
                  <a:schemeClr val="accent6">
                    <a:lumMod val="75000"/>
                  </a:schemeClr>
                </a:solidFill>
              </a:rPr>
              <a:t>Static &amp; Quasi-Dynamic</a:t>
            </a:r>
            <a:r>
              <a:rPr lang="en-US" sz="2000" b="1" dirty="0" smtClean="0">
                <a:solidFill>
                  <a:schemeClr val="accent6">
                    <a:lumMod val="75000"/>
                  </a:schemeClr>
                </a:solidFill>
              </a:rPr>
              <a:t> Wireless Charging Testing</a:t>
            </a:r>
          </a:p>
        </p:txBody>
      </p:sp>
      <p:sp>
        <p:nvSpPr>
          <p:cNvPr id="26" name="Oval 25"/>
          <p:cNvSpPr/>
          <p:nvPr/>
        </p:nvSpPr>
        <p:spPr>
          <a:xfrm rot="20930554">
            <a:off x="2059062" y="2217414"/>
            <a:ext cx="439920" cy="414226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TextBox 26"/>
          <p:cNvSpPr txBox="1"/>
          <p:nvPr/>
        </p:nvSpPr>
        <p:spPr>
          <a:xfrm>
            <a:off x="104990" y="4605187"/>
            <a:ext cx="2063089" cy="707886"/>
          </a:xfrm>
          <a:prstGeom prst="rect">
            <a:avLst/>
          </a:prstGeom>
          <a:solidFill>
            <a:schemeClr val="bg1">
              <a:alpha val="60000"/>
            </a:schemeClr>
          </a:solidFill>
        </p:spPr>
        <p:txBody>
          <a:bodyPr wrap="square" rtlCol="0">
            <a:spAutoFit/>
          </a:bodyPr>
          <a:lstStyle/>
          <a:p>
            <a:r>
              <a:rPr lang="en-US" sz="2000" b="1" u="sng" dirty="0" smtClean="0">
                <a:solidFill>
                  <a:srgbClr val="7030A0"/>
                </a:solidFill>
              </a:rPr>
              <a:t>Dynamic</a:t>
            </a:r>
            <a:r>
              <a:rPr lang="en-US" sz="2000" b="1" dirty="0" smtClean="0">
                <a:solidFill>
                  <a:srgbClr val="7030A0"/>
                </a:solidFill>
              </a:rPr>
              <a:t> Wireless Charging Testing</a:t>
            </a:r>
          </a:p>
        </p:txBody>
      </p:sp>
      <p:sp>
        <p:nvSpPr>
          <p:cNvPr id="28" name="Oval 27"/>
          <p:cNvSpPr/>
          <p:nvPr/>
        </p:nvSpPr>
        <p:spPr>
          <a:xfrm rot="20930554">
            <a:off x="2550900" y="2243126"/>
            <a:ext cx="190479" cy="397529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4111" t="18519" b="4444"/>
          <a:stretch/>
        </p:blipFill>
        <p:spPr bwMode="auto">
          <a:xfrm>
            <a:off x="3657600" y="3171359"/>
            <a:ext cx="5488269" cy="3534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Oval 29"/>
          <p:cNvSpPr/>
          <p:nvPr/>
        </p:nvSpPr>
        <p:spPr>
          <a:xfrm rot="20967920">
            <a:off x="4308298" y="3980472"/>
            <a:ext cx="1166894" cy="635325"/>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364480" y="3316069"/>
            <a:ext cx="2026920" cy="646331"/>
          </a:xfrm>
          <a:prstGeom prst="rect">
            <a:avLst/>
          </a:prstGeom>
          <a:solidFill>
            <a:schemeClr val="bg1">
              <a:alpha val="75000"/>
            </a:schemeClr>
          </a:solidFill>
        </p:spPr>
        <p:txBody>
          <a:bodyPr wrap="square" rtlCol="0">
            <a:spAutoFit/>
          </a:bodyPr>
          <a:lstStyle/>
          <a:p>
            <a:r>
              <a:rPr lang="en-US" b="1" u="sng" dirty="0" smtClean="0">
                <a:solidFill>
                  <a:srgbClr val="00B0F0"/>
                </a:solidFill>
              </a:rPr>
              <a:t>Static</a:t>
            </a:r>
            <a:r>
              <a:rPr lang="en-US" b="1" dirty="0" smtClean="0">
                <a:solidFill>
                  <a:srgbClr val="00B0F0"/>
                </a:solidFill>
              </a:rPr>
              <a:t> Wireless Charging Testing</a:t>
            </a:r>
            <a:endParaRPr lang="en-US" b="1" dirty="0">
              <a:solidFill>
                <a:srgbClr val="00B0F0"/>
              </a:solidFill>
            </a:endParaRPr>
          </a:p>
        </p:txBody>
      </p:sp>
      <p:sp>
        <p:nvSpPr>
          <p:cNvPr id="32" name="Oval 31"/>
          <p:cNvSpPr/>
          <p:nvPr/>
        </p:nvSpPr>
        <p:spPr>
          <a:xfrm rot="21098608">
            <a:off x="3711969" y="4315140"/>
            <a:ext cx="5450419" cy="4265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624306" y="5067320"/>
            <a:ext cx="3028692" cy="646331"/>
          </a:xfrm>
          <a:prstGeom prst="rect">
            <a:avLst/>
          </a:prstGeom>
          <a:solidFill>
            <a:schemeClr val="bg1">
              <a:alpha val="43000"/>
            </a:schemeClr>
          </a:solidFill>
        </p:spPr>
        <p:txBody>
          <a:bodyPr wrap="square" rtlCol="0">
            <a:spAutoFit/>
          </a:bodyPr>
          <a:lstStyle/>
          <a:p>
            <a:r>
              <a:rPr lang="en-US" b="1" u="sng" dirty="0" smtClean="0">
                <a:solidFill>
                  <a:srgbClr val="FF0000"/>
                </a:solidFill>
              </a:rPr>
              <a:t>Quasi-Dynamic</a:t>
            </a:r>
            <a:r>
              <a:rPr lang="en-US" b="1" dirty="0" smtClean="0">
                <a:solidFill>
                  <a:srgbClr val="FF0000"/>
                </a:solidFill>
              </a:rPr>
              <a:t> Wireless Charging Testing</a:t>
            </a:r>
            <a:endParaRPr lang="en-US" b="1" dirty="0">
              <a:solidFill>
                <a:srgbClr val="FF0000"/>
              </a:solidFill>
            </a:endParaRPr>
          </a:p>
        </p:txBody>
      </p:sp>
      <p:cxnSp>
        <p:nvCxnSpPr>
          <p:cNvPr id="34" name="Straight Arrow Connector 33"/>
          <p:cNvCxnSpPr/>
          <p:nvPr/>
        </p:nvCxnSpPr>
        <p:spPr>
          <a:xfrm>
            <a:off x="6248400" y="2262264"/>
            <a:ext cx="0" cy="785736"/>
          </a:xfrm>
          <a:prstGeom prst="straightConnector1">
            <a:avLst/>
          </a:prstGeom>
          <a:ln w="38100">
            <a:solidFill>
              <a:schemeClr val="accent6">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2067360" y="2213996"/>
            <a:ext cx="4181040" cy="0"/>
          </a:xfrm>
          <a:prstGeom prst="line">
            <a:avLst/>
          </a:prstGeom>
          <a:ln w="3810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49388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p>
        </p:txBody>
      </p:sp>
      <p:pic>
        <p:nvPicPr>
          <p:cNvPr id="3074" name="Picture 2" descr="C:\Users\McGregor\AppData\Local\Microsoft\Windows\Temporary Internet Files\Content.IE5\XJWLYU17\MC900441428[1].png"/>
          <p:cNvPicPr>
            <a:picLocks noChangeAspect="1" noChangeArrowheads="1"/>
          </p:cNvPicPr>
          <p:nvPr/>
        </p:nvPicPr>
        <p:blipFill>
          <a:blip r:embed="rId2" cstate="print"/>
          <a:srcRect/>
          <a:stretch>
            <a:fillRect/>
          </a:stretch>
        </p:blipFill>
        <p:spPr bwMode="auto">
          <a:xfrm>
            <a:off x="2514600" y="1828800"/>
            <a:ext cx="3657143" cy="365714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Ultra-large scale systems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Scale changes EVERYTHING</a:t>
            </a:r>
            <a:r>
              <a:rPr lang="en-US" dirty="0" smtClean="0"/>
              <a:t>.</a:t>
            </a:r>
          </a:p>
          <a:p>
            <a:endParaRPr lang="en-US" dirty="0"/>
          </a:p>
          <a:p>
            <a:pPr marL="0" indent="0">
              <a:buNone/>
            </a:pPr>
            <a:r>
              <a:rPr lang="en-US" dirty="0"/>
              <a:t>ULS systems are interdependent webs of software-reliant systems, people, policies, cultures, and economics</a:t>
            </a:r>
            <a:r>
              <a:rPr lang="en-US" dirty="0" smtClean="0"/>
              <a:t>. </a:t>
            </a:r>
            <a:endParaRPr lang="en-U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7" y="4076700"/>
            <a:ext cx="42973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975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Ultra-large scale systems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752600"/>
            <a:ext cx="4854615" cy="262149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353" y="4114801"/>
            <a:ext cx="4880647" cy="2743200"/>
          </a:xfrm>
          <a:prstGeom prst="rect">
            <a:avLst/>
          </a:prstGeom>
        </p:spPr>
      </p:pic>
    </p:spTree>
    <p:extLst>
      <p:ext uri="{BB962C8B-B14F-4D97-AF65-F5344CB8AC3E}">
        <p14:creationId xmlns:p14="http://schemas.microsoft.com/office/powerpoint/2010/main" val="2604110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Ultra-large scale </a:t>
            </a:r>
            <a:r>
              <a:rPr lang="en-US" dirty="0" smtClean="0"/>
              <a:t>systems - 2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24000"/>
            <a:ext cx="4191000" cy="288940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1" y="3581376"/>
            <a:ext cx="4038600" cy="3268742"/>
          </a:xfrm>
          <a:prstGeom prst="rect">
            <a:avLst/>
          </a:prstGeom>
        </p:spPr>
      </p:pic>
    </p:spTree>
    <p:extLst>
      <p:ext uri="{BB962C8B-B14F-4D97-AF65-F5344CB8AC3E}">
        <p14:creationId xmlns:p14="http://schemas.microsoft.com/office/powerpoint/2010/main" val="2263123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ULS Systems</a:t>
            </a:r>
            <a:endParaRPr lang="en-US" dirty="0"/>
          </a:p>
        </p:txBody>
      </p:sp>
      <p:sp>
        <p:nvSpPr>
          <p:cNvPr id="3" name="Content Placeholder 2"/>
          <p:cNvSpPr>
            <a:spLocks noGrp="1"/>
          </p:cNvSpPr>
          <p:nvPr>
            <p:ph idx="1"/>
          </p:nvPr>
        </p:nvSpPr>
        <p:spPr/>
        <p:txBody>
          <a:bodyPr/>
          <a:lstStyle/>
          <a:p>
            <a:r>
              <a:rPr lang="en-US" dirty="0" smtClean="0"/>
              <a:t>Decentralized</a:t>
            </a:r>
          </a:p>
          <a:p>
            <a:r>
              <a:rPr lang="en-US" dirty="0" smtClean="0"/>
              <a:t>Conflicting, diverse, unknowable requirements</a:t>
            </a:r>
          </a:p>
          <a:p>
            <a:r>
              <a:rPr lang="en-US" dirty="0" smtClean="0"/>
              <a:t>Continuous evolution</a:t>
            </a:r>
          </a:p>
          <a:p>
            <a:r>
              <a:rPr lang="en-US" dirty="0" smtClean="0"/>
              <a:t>Heterogeneous elements</a:t>
            </a:r>
          </a:p>
          <a:p>
            <a:r>
              <a:rPr lang="en-US" dirty="0" smtClean="0"/>
              <a:t>Erosion of people/system boundary</a:t>
            </a:r>
          </a:p>
          <a:p>
            <a:r>
              <a:rPr lang="en-US" dirty="0" smtClean="0"/>
              <a:t>Failure as the norm</a:t>
            </a:r>
          </a:p>
          <a:p>
            <a:r>
              <a:rPr lang="en-US" dirty="0" smtClean="0"/>
              <a:t>New paradigms for control and policy</a:t>
            </a:r>
            <a:endParaRPr lang="en-US" dirty="0"/>
          </a:p>
        </p:txBody>
      </p:sp>
    </p:spTree>
    <p:extLst>
      <p:ext uri="{BB962C8B-B14F-4D97-AF65-F5344CB8AC3E}">
        <p14:creationId xmlns:p14="http://schemas.microsoft.com/office/powerpoint/2010/main" val="665974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Decentralized</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47251" y="1600200"/>
            <a:ext cx="6449497" cy="4525963"/>
          </a:xfrm>
        </p:spPr>
      </p:pic>
    </p:spTree>
    <p:extLst>
      <p:ext uri="{BB962C8B-B14F-4D97-AF65-F5344CB8AC3E}">
        <p14:creationId xmlns:p14="http://schemas.microsoft.com/office/powerpoint/2010/main" val="1422533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36833</TotalTime>
  <Words>1594</Words>
  <Application>Microsoft Office PowerPoint</Application>
  <PresentationFormat>On-screen Show (4:3)</PresentationFormat>
  <Paragraphs>322</Paragraphs>
  <Slides>45</Slides>
  <Notes>33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An Ultra-large Scale Perspective on Autonomous Vehicles </vt:lpstr>
      <vt:lpstr>My path</vt:lpstr>
      <vt:lpstr>Motivation – disruptive technologies</vt:lpstr>
      <vt:lpstr>Perspectives</vt:lpstr>
      <vt:lpstr>Ultra-large scale systems</vt:lpstr>
      <vt:lpstr>Ultra-large scale systems</vt:lpstr>
      <vt:lpstr>Ultra-large scale systems - 2</vt:lpstr>
      <vt:lpstr>Characteristics of ULS Systems</vt:lpstr>
      <vt:lpstr>Decentralized</vt:lpstr>
      <vt:lpstr>From vehicle to V2V to …</vt:lpstr>
      <vt:lpstr>Conflicting, diverse, unknowable requirements</vt:lpstr>
      <vt:lpstr>Continuous evolution</vt:lpstr>
      <vt:lpstr>Continuous development</vt:lpstr>
      <vt:lpstr>Heterogeneous elements</vt:lpstr>
      <vt:lpstr>Erosion of people/system boundary</vt:lpstr>
      <vt:lpstr>Failure as the norm, but localized</vt:lpstr>
      <vt:lpstr>New paradigms for control and policy</vt:lpstr>
      <vt:lpstr>Socio-technical ecosystems</vt:lpstr>
      <vt:lpstr>Which ecosystems to support is a strategic decision</vt:lpstr>
      <vt:lpstr>Platform Definition</vt:lpstr>
      <vt:lpstr>Boeing 787</vt:lpstr>
      <vt:lpstr>Model your ecosystem</vt:lpstr>
      <vt:lpstr>Emergent behavior in ecosystem</vt:lpstr>
      <vt:lpstr>Architecture-based Safety Critical Development</vt:lpstr>
      <vt:lpstr>Where are defects injected and detected?</vt:lpstr>
      <vt:lpstr>Need immediate feedback for short iterations</vt:lpstr>
      <vt:lpstr>Architecture Analysis and Design Language (AADL) - 2</vt:lpstr>
      <vt:lpstr>Behavior Annex Example</vt:lpstr>
      <vt:lpstr>Error Flows</vt:lpstr>
      <vt:lpstr>Error Annex Example</vt:lpstr>
      <vt:lpstr>Open Source AADL Tool Environment (OSATE)</vt:lpstr>
      <vt:lpstr>Properties can be simulated and evaluated</vt:lpstr>
      <vt:lpstr>Architecture Focused Testing</vt:lpstr>
      <vt:lpstr>Manage the software supply chain</vt:lpstr>
      <vt:lpstr>Integrate then Build</vt:lpstr>
      <vt:lpstr>Distributed Model-driven Development</vt:lpstr>
      <vt:lpstr>When testing alone simply won’t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266</cp:revision>
  <dcterms:created xsi:type="dcterms:W3CDTF">2013-08-22T12:07:26Z</dcterms:created>
  <dcterms:modified xsi:type="dcterms:W3CDTF">2014-03-08T15:55:59Z</dcterms:modified>
</cp:coreProperties>
</file>