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43" r:id="rId2"/>
    <p:sldId id="325" r:id="rId3"/>
    <p:sldId id="300" r:id="rId4"/>
    <p:sldId id="301" r:id="rId5"/>
    <p:sldId id="305" r:id="rId6"/>
    <p:sldId id="326" r:id="rId7"/>
    <p:sldId id="327" r:id="rId8"/>
    <p:sldId id="285" r:id="rId9"/>
    <p:sldId id="293" r:id="rId10"/>
    <p:sldId id="319" r:id="rId11"/>
    <p:sldId id="294" r:id="rId12"/>
    <p:sldId id="295" r:id="rId13"/>
    <p:sldId id="331" r:id="rId14"/>
    <p:sldId id="296" r:id="rId15"/>
    <p:sldId id="297" r:id="rId16"/>
    <p:sldId id="332" r:id="rId17"/>
    <p:sldId id="299" r:id="rId18"/>
    <p:sldId id="323" r:id="rId19"/>
    <p:sldId id="337" r:id="rId20"/>
    <p:sldId id="338" r:id="rId21"/>
    <p:sldId id="335" r:id="rId22"/>
    <p:sldId id="344" r:id="rId23"/>
    <p:sldId id="340" r:id="rId24"/>
    <p:sldId id="321" r:id="rId25"/>
    <p:sldId id="302" r:id="rId26"/>
    <p:sldId id="307" r:id="rId27"/>
    <p:sldId id="308" r:id="rId28"/>
    <p:sldId id="309" r:id="rId29"/>
    <p:sldId id="312" r:id="rId30"/>
    <p:sldId id="311" r:id="rId31"/>
    <p:sldId id="313" r:id="rId32"/>
    <p:sldId id="314" r:id="rId33"/>
    <p:sldId id="339" r:id="rId34"/>
    <p:sldId id="315" r:id="rId35"/>
    <p:sldId id="341" r:id="rId36"/>
    <p:sldId id="342" r:id="rId37"/>
    <p:sldId id="333" r:id="rId38"/>
    <p:sldId id="316" r:id="rId39"/>
    <p:sldId id="34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9599" autoAdjust="0"/>
  </p:normalViewPr>
  <p:slideViewPr>
    <p:cSldViewPr>
      <p:cViewPr varScale="1">
        <p:scale>
          <a:sx n="48" d="100"/>
          <a:sy n="48" d="100"/>
        </p:scale>
        <p:origin x="-117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24"/>
    </p:cViewPr>
  </p:sorterViewPr>
  <p:notesViewPr>
    <p:cSldViewPr>
      <p:cViewPr varScale="1">
        <p:scale>
          <a:sx n="37" d="100"/>
          <a:sy n="37" d="100"/>
        </p:scale>
        <p:origin x="-2285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02816-26D2-44A9-B2CD-08B4A592CB97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0F219-BEB9-4D8B-9270-FF96972D2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3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grid2030.com/?page_id=44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zdnet.com/the-internet-of-things-sizing-up-the-business-opportunities-7000009301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nnectedvehicle.challengepost.com/submissions/2892-connected-vehicle-intelligent-drive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hys.org/news/2010-10-smart-traffics-fuel-usage-emissions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FA5608-FB1D-4DF2-A89C-2004C948F9D8}" type="slidenum">
              <a:rPr lang="en-US">
                <a:latin typeface="Arial" pitchFamily="34" charset="0"/>
                <a:ea typeface="ヒラギノ角ゴ Pro W3" charset="-128"/>
              </a:rPr>
              <a:pPr/>
              <a:t>1</a:t>
            </a:fld>
            <a:endParaRPr lang="en-US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http://drivingintelligence.wordpress.com/driving-intelligence-defined/</a:t>
            </a:r>
          </a:p>
          <a:p>
            <a:r>
              <a:rPr lang="en-US" dirty="0" smtClean="0"/>
              <a:t>http://www.trafficquagmire.com/2010/04/21/traffic-light-history/</a:t>
            </a:r>
          </a:p>
          <a:p>
            <a:r>
              <a:rPr lang="en-US" dirty="0" smtClean="0"/>
              <a:t>http://www.techtransfer.berkeley.edu/newsletter/07-4/traffic_signals.php</a:t>
            </a:r>
          </a:p>
          <a:p>
            <a:endParaRPr lang="en-US" dirty="0" smtClean="0"/>
          </a:p>
          <a:p>
            <a:r>
              <a:rPr lang="en-US" dirty="0" smtClean="0"/>
              <a:t>Infotainment can </a:t>
            </a:r>
          </a:p>
          <a:p>
            <a:r>
              <a:rPr lang="en-US" dirty="0" smtClean="0"/>
              <a:t>   move faster than </a:t>
            </a:r>
          </a:p>
          <a:p>
            <a:r>
              <a:rPr lang="en-US" dirty="0" smtClean="0"/>
              <a:t>    powertrain.</a:t>
            </a:r>
          </a:p>
          <a:p>
            <a:r>
              <a:rPr lang="en-US" dirty="0" smtClean="0"/>
              <a:t>Emergent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23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8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http://www.reocities.com/Heartland/3641/homemade_english.html</a:t>
            </a:r>
          </a:p>
          <a:p>
            <a:endParaRPr lang="en-US" dirty="0" smtClean="0"/>
          </a:p>
          <a:p>
            <a:r>
              <a:rPr lang="en-US" dirty="0" smtClean="0"/>
              <a:t>A function performed by a traditional electro-mechanical system in one product may be handled by all software in another.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Nhtsa.gov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9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http://www.theguardian.com/world/2013/sep/05/shepney-bridge-crash-100-vehicle</a:t>
            </a:r>
          </a:p>
          <a:p>
            <a:endParaRPr lang="en-US" dirty="0" smtClean="0"/>
          </a:p>
          <a:p>
            <a:r>
              <a:rPr lang="en-US" dirty="0" smtClean="0"/>
              <a:t>No, the rate of failures does not increase. </a:t>
            </a:r>
          </a:p>
          <a:p>
            <a:r>
              <a:rPr lang="en-US" dirty="0" smtClean="0"/>
              <a:t>But the population explodes and the actual number of failures increases.</a:t>
            </a:r>
          </a:p>
          <a:p>
            <a:r>
              <a:rPr lang="en-US" dirty="0" smtClean="0"/>
              <a:t>Failure may not ripple across the entire ULS but it will influence a wide area.</a:t>
            </a:r>
          </a:p>
          <a:p>
            <a:r>
              <a:rPr lang="en-US" dirty="0" smtClean="0"/>
              <a:t>Failure must be localized since there is no central authority.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7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smtClean="0"/>
              <a:t>sqt-fantasy-sci-fi-girl.blogspot.com/2010/04/autopilot.html</a:t>
            </a:r>
          </a:p>
          <a:p>
            <a:endParaRPr lang="en-US" dirty="0" smtClean="0"/>
          </a:p>
          <a:p>
            <a:r>
              <a:rPr lang="en-US" dirty="0" smtClean="0"/>
              <a:t>Airbus and Boeing have different policies about automation . It is the default on Airbus while the</a:t>
            </a:r>
            <a:r>
              <a:rPr lang="en-US" baseline="0" dirty="0" smtClean="0"/>
              <a:t> human pilot is the default for Boeing.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0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http://sg.renesas.com/applications/automotive/technology/autosar/index.jsp</a:t>
            </a:r>
          </a:p>
          <a:p>
            <a:r>
              <a:rPr lang="en-US" dirty="0" smtClean="0"/>
              <a:t>The use of a platform strategy provides several benefits:[5]</a:t>
            </a:r>
          </a:p>
          <a:p>
            <a:endParaRPr lang="en-US" dirty="0" smtClean="0"/>
          </a:p>
          <a:p>
            <a:r>
              <a:rPr lang="en-US" dirty="0" smtClean="0"/>
              <a:t>    Greater flexibility between plants (the possibility of transferring production from one plant to another due to standardization),</a:t>
            </a:r>
          </a:p>
          <a:p>
            <a:r>
              <a:rPr lang="en-US" dirty="0" smtClean="0"/>
              <a:t>    Cost reduction achieved through using resources on a global scale,</a:t>
            </a:r>
          </a:p>
          <a:p>
            <a:r>
              <a:rPr lang="en-US" dirty="0" smtClean="0"/>
              <a:t>    Increased use of plants (higher productivity due to the reduction in the number of differences), and</a:t>
            </a:r>
          </a:p>
          <a:p>
            <a:r>
              <a:rPr lang="en-US" dirty="0" smtClean="0"/>
              <a:t>    Reduction of the number of platforms as a result of their localization on a worldwide basis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96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http://www.sei.cmu.edu/library/assets/presentations/mcgregor-saturn2013.pdf</a:t>
            </a:r>
          </a:p>
          <a:p>
            <a:endParaRPr lang="en-US" dirty="0" smtClean="0"/>
          </a:p>
          <a:p>
            <a:r>
              <a:rPr lang="en-US" dirty="0" smtClean="0"/>
              <a:t>Collaborators,</a:t>
            </a:r>
            <a:r>
              <a:rPr lang="en-US" baseline="0" dirty="0" smtClean="0"/>
              <a:t> competitors, suppliers, buyers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Viewpoint – business</a:t>
            </a:r>
          </a:p>
          <a:p>
            <a:r>
              <a:rPr lang="en-US" dirty="0" smtClean="0"/>
              <a:t>	B2B connections</a:t>
            </a:r>
            <a:endParaRPr lang="en-US" dirty="0" smtClean="0"/>
          </a:p>
          <a:p>
            <a:r>
              <a:rPr lang="en-US" dirty="0" smtClean="0"/>
              <a:t>	Supply chains</a:t>
            </a:r>
            <a:endParaRPr lang="en-US" dirty="0" smtClean="0"/>
          </a:p>
          <a:p>
            <a:r>
              <a:rPr lang="en-US" dirty="0" smtClean="0"/>
              <a:t>Viewpoint – software</a:t>
            </a:r>
          </a:p>
          <a:p>
            <a:r>
              <a:rPr lang="en-US" dirty="0" smtClean="0"/>
              <a:t>	Dependencies </a:t>
            </a:r>
            <a:r>
              <a:rPr lang="en-US" dirty="0" smtClean="0"/>
              <a:t>among products </a:t>
            </a:r>
            <a:r>
              <a:rPr lang="en-US" dirty="0" smtClean="0"/>
              <a:t>and</a:t>
            </a:r>
            <a:r>
              <a:rPr lang="en-US" baseline="0" dirty="0" smtClean="0"/>
              <a:t> versions of products</a:t>
            </a:r>
            <a:endParaRPr lang="en-US" dirty="0" smtClean="0"/>
          </a:p>
          <a:p>
            <a:r>
              <a:rPr lang="en-US" dirty="0" smtClean="0"/>
              <a:t>	Software </a:t>
            </a:r>
            <a:r>
              <a:rPr lang="en-US" dirty="0" smtClean="0"/>
              <a:t>architecture </a:t>
            </a:r>
            <a:r>
              <a:rPr lang="en-US" dirty="0" smtClean="0"/>
              <a:t>view provides basis for variation management</a:t>
            </a:r>
            <a:endParaRPr lang="en-US" dirty="0" smtClean="0"/>
          </a:p>
          <a:p>
            <a:r>
              <a:rPr lang="en-US" dirty="0" smtClean="0"/>
              <a:t>Viewpoint – innovation</a:t>
            </a:r>
          </a:p>
          <a:p>
            <a:r>
              <a:rPr lang="en-US" dirty="0" smtClean="0"/>
              <a:t>	New </a:t>
            </a:r>
            <a:r>
              <a:rPr lang="en-US" dirty="0" smtClean="0"/>
              <a:t>feature </a:t>
            </a:r>
            <a:r>
              <a:rPr lang="en-US" dirty="0" smtClean="0"/>
              <a:t>proposals</a:t>
            </a:r>
            <a:endParaRPr lang="en-US" dirty="0" smtClean="0"/>
          </a:p>
          <a:p>
            <a:r>
              <a:rPr lang="en-US" dirty="0" smtClean="0"/>
              <a:t>	New </a:t>
            </a:r>
            <a:r>
              <a:rPr lang="en-US" dirty="0" smtClean="0"/>
              <a:t>business </a:t>
            </a:r>
            <a:r>
              <a:rPr lang="en-US" dirty="0" smtClean="0"/>
              <a:t>models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47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http://informationstrategyrsm.wordpress.com/2013/10/08/the-war-on-ecosystems/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0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platform gives a head start on development through reuse but also</a:t>
            </a:r>
            <a:r>
              <a:rPr lang="en-US" baseline="0" dirty="0" smtClean="0"/>
              <a:t> increases the possibility of a single defect affecting multiple products.</a:t>
            </a:r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The platform is the infrastructure</a:t>
            </a:r>
            <a:r>
              <a:rPr lang="en-US" baseline="0" dirty="0" smtClean="0"/>
              <a:t> beneath the “apps.” A different skill set is needed to create the platform from that needed to create apps.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real-time embedded systems community will have to expand to have the capacity to produce the amount of software needed for automotive ecosystems.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represents an evolution of the current automotive software ecosystem to a new ecosystem with different demands on quality.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3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http://blogs.visaliatimesdelta.com/alternatingcurrents/2013/07/30/your-old-cell-phone-is-not-a-toy/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23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popular way of</a:t>
            </a:r>
            <a:r>
              <a:rPr lang="en-US" baseline="0" dirty="0" smtClean="0"/>
              <a:t> looking at the platform is as part of a continuum from Infrastructure as a service to Platform as a service to Software as a service.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deeper you go the more essential the need for rigor.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0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http://www.boeing.com/commercial/aeromagazine/articles/2012_q1/3/</a:t>
            </a:r>
          </a:p>
          <a:p>
            <a:endParaRPr lang="en-US" dirty="0" smtClean="0"/>
          </a:p>
          <a:p>
            <a:r>
              <a:rPr lang="en-US" dirty="0" smtClean="0"/>
              <a:t>http://selair.selkirk.bc.ca/Training/systems/power-point/787Dreamliner.pdf</a:t>
            </a:r>
          </a:p>
          <a:p>
            <a:endParaRPr lang="en-US" dirty="0" smtClean="0"/>
          </a:p>
          <a:p>
            <a:r>
              <a:rPr lang="en-US" dirty="0" smtClean="0"/>
              <a:t>Carriker.5</a:t>
            </a:r>
          </a:p>
          <a:p>
            <a:r>
              <a:rPr lang="en-US" dirty="0" smtClean="0"/>
              <a:t>Copyright © 2006 the Boeing Company</a:t>
            </a:r>
          </a:p>
          <a:p>
            <a:r>
              <a:rPr lang="en-US" dirty="0" smtClean="0"/>
              <a:t>The Boeing Flight Deck Philosophy</a:t>
            </a:r>
          </a:p>
          <a:p>
            <a:r>
              <a:rPr lang="en-US" dirty="0" smtClean="0"/>
              <a:t>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Reduces costs in the long term but may raise costs in the short term (more testing for a more abstract interface)</a:t>
            </a:r>
          </a:p>
          <a:p>
            <a:endParaRPr lang="en-US" dirty="0" smtClean="0"/>
          </a:p>
          <a:p>
            <a:r>
              <a:rPr lang="en-US" dirty="0" smtClean="0"/>
              <a:t>Both crew members are ultimately</a:t>
            </a:r>
          </a:p>
          <a:p>
            <a:r>
              <a:rPr lang="en-US" dirty="0" smtClean="0"/>
              <a:t>responsible for the safe conduct of</a:t>
            </a:r>
          </a:p>
          <a:p>
            <a:r>
              <a:rPr lang="en-US" dirty="0" smtClean="0"/>
              <a:t>the flight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Flight crew tasks, in order of priority,</a:t>
            </a:r>
          </a:p>
          <a:p>
            <a:r>
              <a:rPr lang="en-US" dirty="0" smtClean="0"/>
              <a:t>are: safety, passenger comfort,</a:t>
            </a:r>
          </a:p>
          <a:p>
            <a:r>
              <a:rPr lang="en-US" dirty="0" smtClean="0"/>
              <a:t>and efficiency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Design for crew operations based</a:t>
            </a:r>
          </a:p>
          <a:p>
            <a:r>
              <a:rPr lang="en-US" dirty="0" smtClean="0"/>
              <a:t>on pilots’ past training and</a:t>
            </a:r>
          </a:p>
          <a:p>
            <a:r>
              <a:rPr lang="en-US" dirty="0" smtClean="0"/>
              <a:t>operational experience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Design systems to be error-tolerant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The hierarchy of design alternatives</a:t>
            </a:r>
          </a:p>
          <a:p>
            <a:r>
              <a:rPr lang="en-US" dirty="0" smtClean="0"/>
              <a:t>is: simplicity, redundancy,</a:t>
            </a:r>
          </a:p>
          <a:p>
            <a:r>
              <a:rPr lang="en-US" dirty="0" smtClean="0"/>
              <a:t>and automation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Both crew members are ultimately</a:t>
            </a:r>
          </a:p>
          <a:p>
            <a:r>
              <a:rPr lang="en-US" dirty="0" smtClean="0"/>
              <a:t>responsible for the safe conduct of</a:t>
            </a:r>
          </a:p>
          <a:p>
            <a:r>
              <a:rPr lang="en-US" dirty="0" smtClean="0"/>
              <a:t>the flight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Flight crew tasks, in order of priority,</a:t>
            </a:r>
          </a:p>
          <a:p>
            <a:r>
              <a:rPr lang="en-US" dirty="0" smtClean="0"/>
              <a:t>are: safety, passenger comfort,</a:t>
            </a:r>
          </a:p>
          <a:p>
            <a:r>
              <a:rPr lang="en-US" dirty="0" smtClean="0"/>
              <a:t>and efficiency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Design for crew operations based</a:t>
            </a:r>
          </a:p>
          <a:p>
            <a:r>
              <a:rPr lang="en-US" dirty="0" smtClean="0"/>
              <a:t>on pilots’ past training and</a:t>
            </a:r>
          </a:p>
          <a:p>
            <a:r>
              <a:rPr lang="en-US" dirty="0" smtClean="0"/>
              <a:t>operational experience</a:t>
            </a:r>
          </a:p>
          <a:p>
            <a:r>
              <a:rPr lang="en-US" dirty="0" smtClean="0"/>
              <a:t>•</a:t>
            </a:r>
          </a:p>
          <a:p>
            <a:r>
              <a:rPr lang="en-US" dirty="0" smtClean="0"/>
              <a:t>Moving to paperless operation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6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http://www.pcworld.com/article/2103143/how-the-internet-of-things-opens-your-home-to-cyber-threats.html</a:t>
            </a:r>
          </a:p>
          <a:p>
            <a:r>
              <a:rPr lang="en-US" dirty="0"/>
              <a:t>A criminal who can hack your smart metering utility system can identify when usage drops and assume that means nobody is home.</a:t>
            </a:r>
          </a:p>
          <a:p>
            <a:r>
              <a:rPr lang="en-US" dirty="0"/>
              <a:t>http://www.analog.com/library/analogdialogue/archives/43-01/smart_metering.html</a:t>
            </a:r>
          </a:p>
          <a:p>
            <a:r>
              <a:rPr lang="en-US" dirty="0"/>
              <a:t>http://</a:t>
            </a:r>
            <a:r>
              <a:rPr lang="en-US" dirty="0" smtClean="0"/>
              <a:t>www.enware.com.au/Mobile-Meter-Reading/default.aspx</a:t>
            </a:r>
          </a:p>
          <a:p>
            <a:endParaRPr lang="en-US" dirty="0" smtClean="0"/>
          </a:p>
          <a:p>
            <a:r>
              <a:rPr lang="en-US" dirty="0" smtClean="0"/>
              <a:t>“emergent behavior” is the unexpected</a:t>
            </a:r>
            <a:r>
              <a:rPr lang="en-US" baseline="0" dirty="0" smtClean="0"/>
              <a:t> behavior that emerges as a product is composed by interacting modules, some of which were not necessarily intended to work in this environment.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7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http://houseminority.wordpress.com/2012/01/19/ward-unveils-legislation-for-future-highway-safety-and-energy-conservation-driverless-cars/</a:t>
            </a:r>
          </a:p>
          <a:p>
            <a:r>
              <a:rPr lang="en-US" dirty="0" smtClean="0"/>
              <a:t>http://www.whosm.com/robotic-surgery</a:t>
            </a:r>
          </a:p>
          <a:p>
            <a:r>
              <a:rPr lang="en-US" dirty="0" smtClean="0"/>
              <a:t>http://www.safran-group.com/site-safran-en/aerospace/aerospace-propulsion/commercial-aircraft-engines/sam-146/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86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C53E-1FC9-4EE4-94E3-214583E496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9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http://www.forbes.com/sites/stevedenning/2013/01/21/what-went-wrong-at-boeing/</a:t>
            </a:r>
          </a:p>
          <a:p>
            <a:endParaRPr lang="en-US" dirty="0" smtClean="0"/>
          </a:p>
          <a:p>
            <a:r>
              <a:rPr lang="en-US" dirty="0" smtClean="0"/>
              <a:t> “Boeing sent hundreds of its engineers to the sites of various Tier-1, Tier-2, or Tier-3 suppliers worldwide to solve various technical problems that appeared to be the root cause of the delay in the 787′s development. Ultimately, Boeing had to redesign the entire aircraft sub-assembly process.”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61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http://savi.avsi.aero/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http://r.umn.edu/campus-resources/it/about/staff/web-software-development/</a:t>
            </a:r>
          </a:p>
          <a:p>
            <a:r>
              <a:rPr lang="en-US" dirty="0" smtClean="0"/>
              <a:t>http://hellometa.com/denver-go-language-user-group/</a:t>
            </a:r>
          </a:p>
          <a:p>
            <a:endParaRPr lang="en-US" dirty="0" smtClean="0"/>
          </a:p>
          <a:p>
            <a:r>
              <a:rPr lang="en-US" dirty="0" smtClean="0"/>
              <a:t>All development groups check their work into the model repository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4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C53E-1FC9-4EE4-94E3-214583E496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3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9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5175" cy="3430587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81"/>
            <a:ext cx="5487041" cy="411582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integrated health information system that ties together general practitioners with specialists, hospitals, drug stores, …</a:t>
            </a:r>
          </a:p>
          <a:p>
            <a:r>
              <a:rPr lang="en-US" dirty="0" smtClean="0"/>
              <a:t>The Smart Grid</a:t>
            </a:r>
          </a:p>
          <a:p>
            <a:r>
              <a:rPr lang="en-US" dirty="0" smtClean="0"/>
              <a:t>The Internet of Things</a:t>
            </a:r>
          </a:p>
          <a:p>
            <a:r>
              <a:rPr lang="en-US" dirty="0" smtClean="0"/>
              <a:t>Connected, autonomous vehicles on a smart highway</a:t>
            </a:r>
          </a:p>
          <a:p>
            <a:r>
              <a:rPr lang="en-US" dirty="0" smtClean="0"/>
              <a:t>What is different about such systems and how do we approach this scale of opportunity.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Smart grid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://www.smartgrid2030.com/?</a:t>
            </a:r>
            <a:r>
              <a:rPr lang="en-US" dirty="0" smtClean="0">
                <a:hlinkClick r:id="rId3"/>
              </a:rPr>
              <a:t>page_id=445</a:t>
            </a:r>
            <a:endParaRPr lang="en-US" dirty="0" smtClean="0"/>
          </a:p>
          <a:p>
            <a:endParaRPr lang="en-US" dirty="0"/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Internet of Things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://www.zdnet.com/the-internet-of-things-sizing-up-the-business-opportunities-7000009301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5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connectedvehicle.challengepost.com/submissions/2892-connected-vehicle-intelligent-driver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phys.org/news/2010-10-smart-traffics-fuel-usage-emissions.html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http://compliance.safetysmart.com/articles-insight/latest-headlines/infographic-state-by-state-laws-for-texting-while-driving</a:t>
            </a:r>
          </a:p>
          <a:p>
            <a:endParaRPr lang="en-US" dirty="0" smtClean="0"/>
          </a:p>
          <a:p>
            <a:r>
              <a:rPr lang="en-US" dirty="0" smtClean="0"/>
              <a:t>Similar innovations are made in many places at the same time</a:t>
            </a:r>
          </a:p>
          <a:p>
            <a:r>
              <a:rPr lang="en-US" dirty="0" smtClean="0"/>
              <a:t>visionary leaders</a:t>
            </a:r>
          </a:p>
          <a:p>
            <a:r>
              <a:rPr lang="en-US" dirty="0" smtClean="0"/>
              <a:t>Local management means local success</a:t>
            </a:r>
          </a:p>
          <a:p>
            <a:r>
              <a:rPr lang="en-US" dirty="0" smtClean="0"/>
              <a:t>Local failure  not equal </a:t>
            </a:r>
          </a:p>
          <a:p>
            <a:r>
              <a:rPr lang="en-US" dirty="0" smtClean="0"/>
              <a:t>to global failure</a:t>
            </a:r>
          </a:p>
          <a:p>
            <a:r>
              <a:rPr lang="en-US" dirty="0" smtClean="0"/>
              <a:t>Forces the use of </a:t>
            </a:r>
          </a:p>
          <a:p>
            <a:r>
              <a:rPr lang="en-US" dirty="0" smtClean="0"/>
              <a:t>Innovation 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0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http://people.sabanciuniv.edu/~onat/Files/NCS_intro.htm</a:t>
            </a:r>
          </a:p>
          <a:p>
            <a:r>
              <a:rPr lang="en-US" dirty="0"/>
              <a:t>http://www.car-to-car.org/</a:t>
            </a:r>
          </a:p>
          <a:p>
            <a:r>
              <a:rPr lang="en-US" dirty="0"/>
              <a:t>http://www.theverge.com/2012/12/29/3814720/the-census-dotmap-one-dot-for-every-person-living-in-us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http://www.inspirational-quotes-short-funny-stuff.com/funny-traffic-signs.html</a:t>
            </a:r>
          </a:p>
          <a:p>
            <a:endParaRPr lang="en-US" dirty="0" smtClean="0"/>
          </a:p>
          <a:p>
            <a:r>
              <a:rPr lang="en-US" dirty="0" smtClean="0"/>
              <a:t>Isolated groups will make different assumptions</a:t>
            </a:r>
          </a:p>
          <a:p>
            <a:r>
              <a:rPr lang="en-US" dirty="0" smtClean="0"/>
              <a:t>Not only will we solve the same problem differently we will solve different problems with different scopes</a:t>
            </a:r>
          </a:p>
          <a:p>
            <a:r>
              <a:rPr lang="en-US" dirty="0" smtClean="0"/>
              <a:t>Static/dynamic charging</a:t>
            </a:r>
          </a:p>
          <a:p>
            <a:r>
              <a:rPr lang="en-US" dirty="0" smtClean="0"/>
              <a:t>Autonomous/remote </a:t>
            </a:r>
          </a:p>
          <a:p>
            <a:r>
              <a:rPr lang="en-US" dirty="0" smtClean="0"/>
              <a:t>	controlled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0F219-BEB9-4D8B-9270-FF96972D2C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8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4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8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2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9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AFE27-8C6F-4CE1-88E3-77AD1F129780}" type="datetimeFigureOut">
              <a:rPr lang="en-US" smtClean="0"/>
              <a:t>3/8/2014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79ABD-4E49-4B2E-8E7A-10B4397FA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://www.cuicar.com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9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57.png"/><Relationship Id="rId10" Type="http://schemas.openxmlformats.org/officeDocument/2006/relationships/image" Target="../media/image85.png"/><Relationship Id="rId4" Type="http://schemas.openxmlformats.org/officeDocument/2006/relationships/image" Target="../media/image59.jpe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524000" y="4770438"/>
            <a:ext cx="67818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381000" y="22860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381000" y="1524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381000" y="1219200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81000" y="1273175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9" name="Picture 10" descr="academicSymbolWdm_cop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42913"/>
            <a:ext cx="25701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05800" cy="2060575"/>
          </a:xfrm>
        </p:spPr>
        <p:txBody>
          <a:bodyPr>
            <a:normAutofit/>
          </a:bodyPr>
          <a:lstStyle/>
          <a:p>
            <a:r>
              <a:rPr lang="fr-FR" sz="3600" b="1" dirty="0"/>
              <a:t>An Ultra-large </a:t>
            </a:r>
            <a:r>
              <a:rPr lang="fr-FR" sz="3600" b="1" dirty="0" err="1"/>
              <a:t>Scale</a:t>
            </a:r>
            <a:r>
              <a:rPr lang="fr-FR" sz="3600" b="1" dirty="0"/>
              <a:t> Perspective on </a:t>
            </a:r>
            <a:r>
              <a:rPr lang="fr-FR" sz="3600" b="1" dirty="0" err="1"/>
              <a:t>Autonomous</a:t>
            </a:r>
            <a:r>
              <a:rPr lang="fr-FR" sz="3600" b="1" dirty="0"/>
              <a:t> </a:t>
            </a:r>
            <a:r>
              <a:rPr lang="fr-FR" sz="3600" b="1" dirty="0" err="1"/>
              <a:t>Vehicles</a:t>
            </a:r>
            <a:r>
              <a:rPr lang="fr-FR" sz="3600" b="1" dirty="0"/>
              <a:t> </a:t>
            </a:r>
            <a:endParaRPr lang="en-US" sz="3600" dirty="0"/>
          </a:p>
        </p:txBody>
      </p:sp>
      <p:sp>
        <p:nvSpPr>
          <p:cNvPr id="33801" name="Subtitle 2"/>
          <p:cNvSpPr>
            <a:spLocks noGrp="1"/>
          </p:cNvSpPr>
          <p:nvPr>
            <p:ph type="subTitle" idx="1"/>
          </p:nvPr>
        </p:nvSpPr>
        <p:spPr>
          <a:xfrm>
            <a:off x="1113631" y="4495006"/>
            <a:ext cx="6840538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John D. McGregor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johnmc@clemson.edu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6458-F23B-405C-8F21-21F697F72E8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</a:t>
            </a:r>
            <a:r>
              <a:rPr lang="en-US" dirty="0" smtClean="0"/>
              <a:t>vehicle, V2V, V2I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60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Vehicles connected via various </a:t>
            </a:r>
            <a:r>
              <a:rPr lang="en-US" dirty="0" smtClean="0"/>
              <a:t>protocols – WAVE 802.11p; multi-hop broadcast protocols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4848225"/>
            <a:ext cx="381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346982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71625"/>
            <a:ext cx="3810000" cy="25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5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Conflicting, diverse, unknowable </a:t>
            </a:r>
            <a:r>
              <a:rPr lang="en-US" sz="3600" dirty="0" smtClean="0"/>
              <a:t>requirements – distracted driver regulations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4724565" cy="4847404"/>
          </a:xfrm>
        </p:spPr>
      </p:pic>
    </p:spTree>
    <p:extLst>
      <p:ext uri="{BB962C8B-B14F-4D97-AF65-F5344CB8AC3E}">
        <p14:creationId xmlns:p14="http://schemas.microsoft.com/office/powerpoint/2010/main" val="42869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Continuous </a:t>
            </a:r>
            <a:r>
              <a:rPr lang="en-US" sz="3200" b="1" dirty="0" smtClean="0"/>
              <a:t>evolution – by the time one innovation has been propagated it is being replaced with a new idea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roduct lines </a:t>
            </a:r>
            <a:r>
              <a:rPr lang="en-US" dirty="0" smtClean="0"/>
              <a:t>follow </a:t>
            </a:r>
            <a:r>
              <a:rPr lang="en-US" dirty="0" smtClean="0"/>
              <a:t>multiple</a:t>
            </a:r>
            <a:r>
              <a:rPr lang="en-US" dirty="0" smtClean="0"/>
              <a:t> </a:t>
            </a:r>
            <a:r>
              <a:rPr lang="en-US" dirty="0" smtClean="0"/>
              <a:t>evolutionary trajectories </a:t>
            </a:r>
            <a:r>
              <a:rPr lang="en-US" dirty="0" smtClean="0"/>
              <a:t>that operate </a:t>
            </a:r>
            <a:r>
              <a:rPr lang="en-US" dirty="0" smtClean="0"/>
              <a:t>at vastly different </a:t>
            </a:r>
            <a:r>
              <a:rPr lang="en-US" dirty="0" smtClean="0"/>
              <a:t>speeds across products and within product content.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62587"/>
            <a:ext cx="4095751" cy="3076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" y="4172160"/>
            <a:ext cx="2000093" cy="2666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876625"/>
            <a:ext cx="1333616" cy="20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35" y="1969447"/>
            <a:ext cx="6096529" cy="3787468"/>
          </a:xfrm>
        </p:spPr>
      </p:pic>
      <p:sp>
        <p:nvSpPr>
          <p:cNvPr id="5" name="TextBox 4"/>
          <p:cNvSpPr txBox="1"/>
          <p:nvPr/>
        </p:nvSpPr>
        <p:spPr>
          <a:xfrm>
            <a:off x="1143000" y="6336268"/>
            <a:ext cx="702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http://commons.wikimedia.org/wiki/File:Golden_Gate_Bridge_Aerial.jpg</a:t>
            </a:r>
          </a:p>
        </p:txBody>
      </p:sp>
    </p:spTree>
    <p:extLst>
      <p:ext uri="{BB962C8B-B14F-4D97-AF65-F5344CB8AC3E}">
        <p14:creationId xmlns:p14="http://schemas.microsoft.com/office/powerpoint/2010/main" val="1616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Heterogeneous </a:t>
            </a:r>
            <a:r>
              <a:rPr lang="en-US" sz="2800" b="1" dirty="0" smtClean="0"/>
              <a:t>elements </a:t>
            </a:r>
            <a:r>
              <a:rPr lang="en-US" sz="2800" dirty="0" smtClean="0"/>
              <a:t>– for a long time to come some vehicles will be only partially automated while others will have more automation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566041" cy="4420160"/>
          </a:xfrm>
        </p:spPr>
      </p:pic>
    </p:spTree>
    <p:extLst>
      <p:ext uri="{BB962C8B-B14F-4D97-AF65-F5344CB8AC3E}">
        <p14:creationId xmlns:p14="http://schemas.microsoft.com/office/powerpoint/2010/main" val="26878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Erosion of people/system </a:t>
            </a:r>
            <a:r>
              <a:rPr lang="en-US" dirty="0" smtClean="0"/>
              <a:t>boundary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8580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Function-specific Automation (Level 1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/>
              <a:t>Combined Function Automation (Level 2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People are a part of the system with requirements as to how quickly they must react form here on.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Limited Self-Driving Automation (Level 3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/>
              <a:t>Full Self-Driving Automation (Level 4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NHTSA.gov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958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Failure as the norm, </a:t>
            </a:r>
            <a:r>
              <a:rPr lang="en-US" dirty="0" smtClean="0"/>
              <a:t>traffic signals fail, sensors fail, fault tolerance is essential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24497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New paradigms for control and </a:t>
            </a:r>
            <a:r>
              <a:rPr lang="en-US" sz="3200" dirty="0" smtClean="0"/>
              <a:t>policy – might the car take control from an impaired driver?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Warning -&gt; Assist -&gt; Control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91" y="5438775"/>
            <a:ext cx="3219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06" y="2265045"/>
            <a:ext cx="5402094" cy="31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Socio-technical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 dirty="0" smtClean="0"/>
              <a:t>One way to think of ULS systems in a manageable manner is as a set of overlapping, interacting, socio-technical ecosystems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 socio-technical ecosystem is an </a:t>
            </a:r>
            <a:r>
              <a:rPr lang="en-US" sz="2800" dirty="0"/>
              <a:t>ecosystem whose elements are groups of people together with their computational and physical environments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70" y="4114800"/>
            <a:ext cx="339477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834"/>
            <a:ext cx="3581400" cy="26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Capturing all aspects of the</a:t>
            </a:r>
            <a:r>
              <a:rPr lang="en-US" dirty="0" smtClean="0"/>
              <a:t> </a:t>
            </a:r>
            <a:r>
              <a:rPr lang="en-US" dirty="0" smtClean="0"/>
              <a:t>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080A-960D-4451-9B3F-76CB7E6F1BD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077913"/>
            <a:ext cx="7956550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3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28" y="1523999"/>
            <a:ext cx="4114800" cy="5326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2070538"/>
            <a:ext cx="1734589" cy="21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9" y="4187057"/>
            <a:ext cx="2155499" cy="21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41" y="5105088"/>
            <a:ext cx="4072759" cy="221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08988"/>
            <a:ext cx="1143099" cy="1143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0" y="3450816"/>
            <a:ext cx="1371719" cy="9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ecosystems to </a:t>
            </a:r>
            <a:r>
              <a:rPr lang="en-US" dirty="0" smtClean="0"/>
              <a:t>join</a:t>
            </a:r>
            <a:r>
              <a:rPr lang="en-US" dirty="0" smtClean="0"/>
              <a:t> </a:t>
            </a:r>
            <a:r>
              <a:rPr lang="en-US" dirty="0" smtClean="0"/>
              <a:t>is a strategic decision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94262"/>
            <a:ext cx="6969684" cy="5244688"/>
          </a:xfrm>
        </p:spPr>
      </p:pic>
    </p:spTree>
    <p:extLst>
      <p:ext uri="{BB962C8B-B14F-4D97-AF65-F5344CB8AC3E}">
        <p14:creationId xmlns:p14="http://schemas.microsoft.com/office/powerpoint/2010/main" val="24283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platform is a set of resources that give users of the platform a head start toward a completed product. </a:t>
            </a:r>
          </a:p>
          <a:p>
            <a:r>
              <a:rPr lang="en-US" dirty="0" smtClean="0"/>
              <a:t>The resources usually include an architecture for some class of products including constraints and patterns, code assets, tools, and other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080A-960D-4451-9B3F-76CB7E6F1BD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8370" name="Picture 2" descr="View detai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502920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Services of different levels of criticality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afety critical infrastructure requires more rigor and abstraction than most apps,</a:t>
            </a:r>
          </a:p>
          <a:p>
            <a:r>
              <a:rPr lang="en-US" dirty="0" smtClean="0"/>
              <a:t>But are more human centered than most current infrastructure.</a:t>
            </a:r>
          </a:p>
          <a:p>
            <a:r>
              <a:rPr lang="en-US" dirty="0" smtClean="0"/>
              <a:t>Ecosystem evolution!</a:t>
            </a:r>
          </a:p>
          <a:p>
            <a:r>
              <a:rPr lang="en-US" dirty="0" smtClean="0"/>
              <a:t>Clemson’s ICAR is a catalyst.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87" y="4190999"/>
            <a:ext cx="3595700" cy="269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Boeing 787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Flight deck systems on several recent aircraft are “platforms” that support extensibility.</a:t>
            </a:r>
          </a:p>
          <a:p>
            <a:r>
              <a:rPr lang="en-US" dirty="0"/>
              <a:t>“This redundancy improves dispatch safety and reliability and also provides a platform for growth to support future air traffic </a:t>
            </a:r>
            <a:r>
              <a:rPr lang="en-US" dirty="0" smtClean="0"/>
              <a:t>initiatives”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701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http://www.boeing.com/commercial/aeromagazine/articles/2012_q1/3/</a:t>
            </a:r>
          </a:p>
        </p:txBody>
      </p:sp>
    </p:spTree>
    <p:extLst>
      <p:ext uri="{BB962C8B-B14F-4D97-AF65-F5344CB8AC3E}">
        <p14:creationId xmlns:p14="http://schemas.microsoft.com/office/powerpoint/2010/main" val="29445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behavior in ecosystem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3817878" cy="26510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4572001" cy="1905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105400" y="1981200"/>
            <a:ext cx="1981200" cy="990600"/>
          </a:xfrm>
          <a:prstGeom prst="cloudCallout">
            <a:avLst>
              <a:gd name="adj1" fmla="val -63804"/>
              <a:gd name="adj2" fmla="val 65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Savings on meter reading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457200" y="4114800"/>
            <a:ext cx="3429000" cy="1676400"/>
          </a:xfrm>
          <a:prstGeom prst="cloudCallout">
            <a:avLst>
              <a:gd name="adj1" fmla="val 69493"/>
              <a:gd name="adj2" fmla="val 423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Thief sees low level of activity on meter as indication you are 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Architecture-based Safety Critical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0"/>
            <a:ext cx="4234822" cy="28078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447800"/>
            <a:ext cx="3520745" cy="3033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99873"/>
            <a:ext cx="2895600" cy="23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defects injected and detected?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8153400" cy="5109463"/>
          </a:xfrm>
        </p:spPr>
      </p:pic>
      <p:grpSp>
        <p:nvGrpSpPr>
          <p:cNvPr id="4" name="Group 3"/>
          <p:cNvGrpSpPr/>
          <p:nvPr/>
        </p:nvGrpSpPr>
        <p:grpSpPr>
          <a:xfrm>
            <a:off x="798168" y="3751730"/>
            <a:ext cx="7459777" cy="152400"/>
            <a:chOff x="1146602" y="3827930"/>
            <a:chExt cx="7459777" cy="152400"/>
          </a:xfrm>
        </p:grpSpPr>
        <p:sp>
          <p:nvSpPr>
            <p:cNvPr id="3" name="Cube 2"/>
            <p:cNvSpPr/>
            <p:nvPr/>
          </p:nvSpPr>
          <p:spPr>
            <a:xfrm rot="19934934">
              <a:off x="1291179" y="3827930"/>
              <a:ext cx="7315200" cy="152400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ube 4"/>
            <p:cNvSpPr/>
            <p:nvPr/>
          </p:nvSpPr>
          <p:spPr>
            <a:xfrm rot="1885098">
              <a:off x="1146602" y="3827930"/>
              <a:ext cx="7315200" cy="152400"/>
            </a:xfrm>
            <a:prstGeom prst="cub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27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immediate feedback for short iterations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2" y="1600200"/>
            <a:ext cx="72210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rved Right Arrow 4"/>
          <p:cNvSpPr/>
          <p:nvPr/>
        </p:nvSpPr>
        <p:spPr>
          <a:xfrm>
            <a:off x="616168" y="2133600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1083220" y="2966545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1533184" y="3833648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9033226">
            <a:off x="2070408" y="1894490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9033226">
            <a:off x="2484545" y="2585545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 rot="9033226">
            <a:off x="2989831" y="3391100"/>
            <a:ext cx="450631" cy="7620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Architecture Analysis and Design Language (AADL)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 smtClean="0"/>
              <a:t>package Demo</a:t>
            </a:r>
          </a:p>
          <a:p>
            <a:pPr marL="0" indent="0">
              <a:buNone/>
            </a:pPr>
            <a:r>
              <a:rPr lang="en-US" sz="1100" dirty="0" smtClean="0"/>
              <a:t>public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smtClean="0"/>
              <a:t>with platform;</a:t>
            </a:r>
          </a:p>
          <a:p>
            <a:pPr marL="0" indent="0">
              <a:buNone/>
            </a:pPr>
            <a:r>
              <a:rPr lang="en-US" sz="1100" dirty="0" smtClean="0"/>
              <a:t>with Client;</a:t>
            </a:r>
          </a:p>
          <a:p>
            <a:pPr marL="0" indent="0">
              <a:buNone/>
            </a:pPr>
            <a:r>
              <a:rPr lang="en-US" sz="1100" dirty="0" smtClean="0"/>
              <a:t>with </a:t>
            </a:r>
            <a:r>
              <a:rPr lang="en-US" sz="1100" dirty="0" err="1" smtClean="0"/>
              <a:t>ServerType</a:t>
            </a:r>
            <a:r>
              <a:rPr lang="en-US" sz="1100" dirty="0" smtClean="0"/>
              <a:t>;</a:t>
            </a:r>
          </a:p>
          <a:p>
            <a:pPr marL="0" indent="0">
              <a:buNone/>
            </a:pPr>
            <a:r>
              <a:rPr lang="en-US" sz="1100" dirty="0" smtClean="0"/>
              <a:t>system </a:t>
            </a:r>
            <a:r>
              <a:rPr lang="en-US" sz="1100" dirty="0" err="1" smtClean="0"/>
              <a:t>DemoSystem</a:t>
            </a:r>
            <a:r>
              <a:rPr lang="en-US" sz="1100" dirty="0" smtClean="0"/>
              <a:t> </a:t>
            </a:r>
          </a:p>
          <a:p>
            <a:pPr marL="0" indent="0">
              <a:buNone/>
            </a:pPr>
            <a:r>
              <a:rPr lang="en-US" sz="1100" dirty="0" smtClean="0"/>
              <a:t>end </a:t>
            </a:r>
            <a:r>
              <a:rPr lang="en-US" sz="1100" dirty="0" err="1" smtClean="0"/>
              <a:t>DemoSystem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system implementation </a:t>
            </a:r>
            <a:r>
              <a:rPr lang="en-US" sz="1100" dirty="0" err="1" smtClean="0"/>
              <a:t>DemoSystem.impl</a:t>
            </a:r>
            <a:r>
              <a:rPr lang="en-US" sz="1100" dirty="0" smtClean="0"/>
              <a:t> </a:t>
            </a:r>
          </a:p>
          <a:p>
            <a:pPr marL="0" indent="0">
              <a:buNone/>
            </a:pPr>
            <a:r>
              <a:rPr lang="en-US" sz="1100" dirty="0" smtClean="0"/>
              <a:t>	subcomponents </a:t>
            </a:r>
          </a:p>
          <a:p>
            <a:pPr marL="0" indent="0">
              <a:buNone/>
            </a:pPr>
            <a:r>
              <a:rPr lang="en-US" sz="1100" dirty="0" smtClean="0"/>
              <a:t>		clientProcessor1 : processor platform::</a:t>
            </a:r>
            <a:r>
              <a:rPr lang="en-US" sz="1100" dirty="0" err="1" smtClean="0"/>
              <a:t>DefaultProcessor.impl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		clientProcess1 : process Client::</a:t>
            </a:r>
            <a:r>
              <a:rPr lang="en-US" sz="1100" dirty="0" err="1" smtClean="0"/>
              <a:t>DefaultClientProcess.impl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		clientMemory1 : memory platform::</a:t>
            </a:r>
            <a:r>
              <a:rPr lang="en-US" sz="1100" dirty="0" err="1" smtClean="0"/>
              <a:t>DefaultMemory.impl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		clientBus1 : bus platform::</a:t>
            </a:r>
            <a:r>
              <a:rPr lang="en-US" sz="1100" dirty="0" err="1" smtClean="0"/>
              <a:t>DefaultBus.impl</a:t>
            </a:r>
            <a:r>
              <a:rPr lang="en-US" sz="1100" dirty="0" smtClean="0"/>
              <a:t> ;</a:t>
            </a:r>
          </a:p>
          <a:p>
            <a:pPr marL="0" indent="0">
              <a:buNone/>
            </a:pPr>
            <a:r>
              <a:rPr lang="en-US" sz="1100" dirty="0" smtClean="0"/>
              <a:t>		serverProcessor1 : processor platform::</a:t>
            </a:r>
            <a:r>
              <a:rPr lang="en-US" sz="1100" dirty="0" err="1" smtClean="0"/>
              <a:t>DefaultProcessor.impl</a:t>
            </a:r>
            <a:r>
              <a:rPr lang="en-US" sz="1100" dirty="0" smtClean="0"/>
              <a:t> ;</a:t>
            </a:r>
          </a:p>
          <a:p>
            <a:pPr marL="0" indent="0">
              <a:buNone/>
            </a:pPr>
            <a:r>
              <a:rPr lang="en-US" sz="1100" dirty="0" smtClean="0"/>
              <a:t>		serverProcess1 : process </a:t>
            </a:r>
            <a:r>
              <a:rPr lang="en-US" sz="1100" dirty="0" err="1" smtClean="0"/>
              <a:t>ServerType</a:t>
            </a:r>
            <a:r>
              <a:rPr lang="en-US" sz="1100" dirty="0" smtClean="0"/>
              <a:t>::</a:t>
            </a:r>
            <a:r>
              <a:rPr lang="en-US" sz="1100" dirty="0" err="1" smtClean="0"/>
              <a:t>DefaultServerProcess.impl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	connections</a:t>
            </a:r>
          </a:p>
          <a:p>
            <a:pPr marL="0" indent="0">
              <a:buNone/>
            </a:pPr>
            <a:r>
              <a:rPr lang="en-US" sz="1100" dirty="0" smtClean="0"/>
              <a:t>		connection1 : port clientProcess1.get -&gt; serverProcess1.put {Latency=&gt;5ms..9ms};</a:t>
            </a:r>
          </a:p>
          <a:p>
            <a:pPr marL="0" indent="0">
              <a:buNone/>
            </a:pPr>
            <a:r>
              <a:rPr lang="en-US" sz="1100" dirty="0" smtClean="0"/>
              <a:t>		connection4 : bus access clientBus1 &lt;-&gt; clientMemory1.busAcc;</a:t>
            </a:r>
          </a:p>
          <a:p>
            <a:pPr marL="0" indent="0">
              <a:buNone/>
            </a:pPr>
            <a:r>
              <a:rPr lang="en-US" sz="1100" dirty="0" smtClean="0"/>
              <a:t>	properties </a:t>
            </a:r>
          </a:p>
          <a:p>
            <a:pPr marL="0" indent="0">
              <a:buNone/>
            </a:pPr>
            <a:r>
              <a:rPr lang="en-US" sz="1100" dirty="0" smtClean="0"/>
              <a:t>		</a:t>
            </a:r>
            <a:r>
              <a:rPr lang="en-US" sz="1100" dirty="0" err="1" smtClean="0"/>
              <a:t>Actual_Memory_Binding</a:t>
            </a:r>
            <a:r>
              <a:rPr lang="en-US" sz="1100" dirty="0" smtClean="0"/>
              <a:t> =&gt; (reference (clientMemory1 )) applies to clientProcess1 ; </a:t>
            </a:r>
          </a:p>
          <a:p>
            <a:pPr marL="0" indent="0">
              <a:buNone/>
            </a:pPr>
            <a:r>
              <a:rPr lang="en-US" sz="1100" dirty="0" smtClean="0"/>
              <a:t>		</a:t>
            </a:r>
            <a:r>
              <a:rPr lang="en-US" sz="1100" dirty="0" err="1" smtClean="0"/>
              <a:t>Actual_Processor_Binding</a:t>
            </a:r>
            <a:r>
              <a:rPr lang="en-US" sz="1100" dirty="0" smtClean="0"/>
              <a:t> =&gt; (reference (clientProcessor1)) applies to clientProcess1.clientThread ;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smtClean="0"/>
              <a:t>	Period =&gt; 120ms; </a:t>
            </a:r>
          </a:p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1100" dirty="0" smtClean="0"/>
              <a:t>	</a:t>
            </a:r>
            <a:r>
              <a:rPr lang="en-US" sz="1100" dirty="0" err="1" smtClean="0"/>
              <a:t>Compute_Execution_Time</a:t>
            </a:r>
            <a:r>
              <a:rPr lang="en-US" sz="1100" dirty="0" smtClean="0"/>
              <a:t> =&gt; 30ms .. 40ms; </a:t>
            </a:r>
          </a:p>
          <a:p>
            <a:pPr marL="0" indent="0">
              <a:buNone/>
            </a:pPr>
            <a:r>
              <a:rPr lang="en-US" sz="1100" dirty="0" smtClean="0"/>
              <a:t>		</a:t>
            </a:r>
            <a:r>
              <a:rPr lang="en-US" sz="1100" dirty="0" err="1" smtClean="0"/>
              <a:t>Dispatch_Protocol</a:t>
            </a:r>
            <a:r>
              <a:rPr lang="en-US" sz="1100" dirty="0" smtClean="0"/>
              <a:t> =&gt; Periodic; </a:t>
            </a:r>
          </a:p>
          <a:p>
            <a:pPr marL="0" indent="0">
              <a:buNone/>
            </a:pPr>
            <a:r>
              <a:rPr lang="en-US" sz="1100" dirty="0" smtClean="0"/>
              <a:t>end </a:t>
            </a:r>
            <a:r>
              <a:rPr lang="en-US" sz="1100" dirty="0" err="1" smtClean="0"/>
              <a:t>DemoSystem.impl</a:t>
            </a:r>
            <a:r>
              <a:rPr lang="en-US" sz="1100" dirty="0" smtClean="0"/>
              <a:t> ; </a:t>
            </a:r>
          </a:p>
          <a:p>
            <a:pPr marL="0" indent="0">
              <a:buNone/>
            </a:pPr>
            <a:r>
              <a:rPr lang="en-US" sz="1100" dirty="0" smtClean="0"/>
              <a:t>end Demo;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54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Annex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thread implementation test . default</a:t>
            </a:r>
          </a:p>
          <a:p>
            <a:pPr marL="0" indent="0">
              <a:buNone/>
            </a:pPr>
            <a:r>
              <a:rPr lang="en-US" dirty="0" smtClean="0"/>
              <a:t>subcomponents</a:t>
            </a:r>
          </a:p>
          <a:p>
            <a:pPr marL="0" indent="0">
              <a:buNone/>
            </a:pPr>
            <a:r>
              <a:rPr lang="en-US" dirty="0" smtClean="0"/>
              <a:t>	x : data Behavior : : integer ;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nnex behavior</a:t>
            </a:r>
            <a:r>
              <a:rPr lang="en-US" dirty="0"/>
              <a:t> </a:t>
            </a:r>
            <a:r>
              <a:rPr lang="en-US" dirty="0" smtClean="0"/>
              <a:t>specification{∗∗</a:t>
            </a:r>
          </a:p>
          <a:p>
            <a:pPr marL="0" indent="0">
              <a:buNone/>
            </a:pPr>
            <a:r>
              <a:rPr lang="en-US" dirty="0" smtClean="0"/>
              <a:t>states</a:t>
            </a:r>
          </a:p>
          <a:p>
            <a:pPr marL="0" indent="0">
              <a:buNone/>
            </a:pPr>
            <a:r>
              <a:rPr lang="en-US" dirty="0" smtClean="0"/>
              <a:t>	s0 : initial final state ;</a:t>
            </a:r>
          </a:p>
          <a:p>
            <a:pPr marL="0" indent="0">
              <a:buNone/>
            </a:pPr>
            <a:r>
              <a:rPr lang="en-US" dirty="0" smtClean="0"/>
              <a:t>transitions</a:t>
            </a:r>
          </a:p>
          <a:p>
            <a:pPr marL="0" indent="0">
              <a:buNone/>
            </a:pPr>
            <a:r>
              <a:rPr lang="en-US" dirty="0" smtClean="0"/>
              <a:t>	s0−[p</a:t>
            </a:r>
            <a:r>
              <a:rPr lang="en-US" dirty="0"/>
              <a:t> </a:t>
            </a:r>
            <a:r>
              <a:rPr lang="en-US" dirty="0" smtClean="0"/>
              <a:t>in ? (x)]→s0{p</a:t>
            </a:r>
            <a:r>
              <a:rPr lang="en-US" dirty="0"/>
              <a:t> </a:t>
            </a:r>
            <a:r>
              <a:rPr lang="en-US" dirty="0" smtClean="0"/>
              <a:t>out ! (x+1);};</a:t>
            </a:r>
          </a:p>
          <a:p>
            <a:pPr marL="0" indent="0">
              <a:buNone/>
            </a:pPr>
            <a:r>
              <a:rPr lang="en-US" dirty="0" smtClean="0"/>
              <a:t>∗∗};</a:t>
            </a:r>
          </a:p>
          <a:p>
            <a:pPr marL="0" indent="0">
              <a:buNone/>
            </a:pPr>
            <a:r>
              <a:rPr lang="en-US" dirty="0" smtClean="0"/>
              <a:t>end</a:t>
            </a:r>
          </a:p>
          <a:p>
            <a:pPr marL="0" indent="0">
              <a:buNone/>
            </a:pPr>
            <a:r>
              <a:rPr lang="en-US" dirty="0" smtClean="0"/>
              <a:t>test . default 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 – disruptive technologies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3" y="1600200"/>
            <a:ext cx="76471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260068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Dr. Joachim </a:t>
            </a:r>
            <a:r>
              <a:rPr lang="en-US" dirty="0" err="1" smtClean="0"/>
              <a:t>Taiber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flows provide a basis for testing whether the system will do anything it is not supposed to do.</a:t>
            </a:r>
          </a:p>
          <a:p>
            <a:r>
              <a:rPr lang="en-US" dirty="0" smtClean="0"/>
              <a:t>We can trace the propagation of an error to determine that it is handled appropriately.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4" y="4876800"/>
            <a:ext cx="88035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Annex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annex </a:t>
            </a:r>
            <a:r>
              <a:rPr lang="en-US" dirty="0" err="1" smtClean="0"/>
              <a:t>Error_Model</a:t>
            </a:r>
            <a:r>
              <a:rPr lang="en-US" dirty="0" smtClean="0"/>
              <a:t> {** </a:t>
            </a:r>
          </a:p>
          <a:p>
            <a:r>
              <a:rPr lang="en-US" dirty="0" smtClean="0"/>
              <a:t>    error behavior Example</a:t>
            </a:r>
          </a:p>
          <a:p>
            <a:r>
              <a:rPr lang="en-US" dirty="0" smtClean="0"/>
              <a:t>    events  -- both events will have mode-specific occurrence values for </a:t>
            </a:r>
            <a:r>
              <a:rPr lang="en-US" dirty="0" err="1" smtClean="0"/>
              <a:t>powered,unpowered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SelfCheckedFault</a:t>
            </a:r>
            <a:r>
              <a:rPr lang="en-US" dirty="0" smtClean="0"/>
              <a:t>: error event;   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UncoveredFault</a:t>
            </a:r>
            <a:r>
              <a:rPr lang="en-US" dirty="0" smtClean="0"/>
              <a:t>: error event;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SelfRepair</a:t>
            </a:r>
            <a:r>
              <a:rPr lang="en-US" dirty="0" smtClean="0"/>
              <a:t>: recover event;</a:t>
            </a:r>
          </a:p>
          <a:p>
            <a:r>
              <a:rPr lang="en-US" dirty="0" smtClean="0"/>
              <a:t>         Fix: repair event;</a:t>
            </a:r>
          </a:p>
          <a:p>
            <a:r>
              <a:rPr lang="en-US" dirty="0" smtClean="0"/>
              <a:t>   states</a:t>
            </a:r>
          </a:p>
          <a:p>
            <a:r>
              <a:rPr lang="en-US" dirty="0" smtClean="0"/>
              <a:t>    Operational: initial state 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FailStopped</a:t>
            </a:r>
            <a:r>
              <a:rPr lang="en-US" dirty="0" smtClean="0"/>
              <a:t>: state;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FailTransient</a:t>
            </a:r>
            <a:r>
              <a:rPr lang="en-US" dirty="0" smtClean="0"/>
              <a:t>: state;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FailUnknown</a:t>
            </a:r>
            <a:r>
              <a:rPr lang="en-US" dirty="0" smtClean="0"/>
              <a:t>: state;</a:t>
            </a:r>
          </a:p>
          <a:p>
            <a:r>
              <a:rPr lang="en-US" dirty="0" smtClean="0"/>
              <a:t>  transitions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SelfFail</a:t>
            </a:r>
            <a:r>
              <a:rPr lang="en-US" dirty="0" smtClean="0"/>
              <a:t>: Operational -[</a:t>
            </a:r>
            <a:r>
              <a:rPr lang="en-US" dirty="0" err="1" smtClean="0"/>
              <a:t>SelfCheckedFault</a:t>
            </a:r>
            <a:r>
              <a:rPr lang="en-US" dirty="0" smtClean="0"/>
              <a:t>]-&gt; (</a:t>
            </a:r>
            <a:r>
              <a:rPr lang="en-US" dirty="0" err="1" smtClean="0"/>
              <a:t>FailStopped</a:t>
            </a:r>
            <a:r>
              <a:rPr lang="en-US" dirty="0" smtClean="0"/>
              <a:t> with 0.7, </a:t>
            </a:r>
            <a:r>
              <a:rPr lang="en-US" dirty="0" err="1" smtClean="0"/>
              <a:t>FailTransient</a:t>
            </a:r>
            <a:r>
              <a:rPr lang="en-US" dirty="0" smtClean="0"/>
              <a:t> with 0.3);</a:t>
            </a:r>
          </a:p>
          <a:p>
            <a:r>
              <a:rPr lang="en-US" dirty="0" smtClean="0"/>
              <a:t>     Recover: </a:t>
            </a:r>
            <a:r>
              <a:rPr lang="en-US" dirty="0" err="1" smtClean="0"/>
              <a:t>FailTransient</a:t>
            </a:r>
            <a:r>
              <a:rPr lang="en-US" dirty="0" smtClean="0"/>
              <a:t> -[</a:t>
            </a:r>
            <a:r>
              <a:rPr lang="en-US" dirty="0" err="1" smtClean="0"/>
              <a:t>SelfRepair</a:t>
            </a:r>
            <a:r>
              <a:rPr lang="en-US" dirty="0" smtClean="0"/>
              <a:t>]-&gt; Operational;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UncoveredFail</a:t>
            </a:r>
            <a:r>
              <a:rPr lang="en-US" dirty="0" smtClean="0"/>
              <a:t>: Operational -[</a:t>
            </a:r>
            <a:r>
              <a:rPr lang="en-US" dirty="0" err="1" smtClean="0"/>
              <a:t>UncoveredFault</a:t>
            </a:r>
            <a:r>
              <a:rPr lang="en-US" dirty="0" smtClean="0"/>
              <a:t>]-&gt; </a:t>
            </a:r>
            <a:r>
              <a:rPr lang="en-US" dirty="0" err="1" smtClean="0"/>
              <a:t>FailUnknown</a:t>
            </a:r>
            <a:r>
              <a:rPr lang="en-US" dirty="0" smtClean="0"/>
              <a:t>;</a:t>
            </a:r>
          </a:p>
          <a:p>
            <a:r>
              <a:rPr lang="en-US" dirty="0" smtClean="0"/>
              <a:t>end behavior;</a:t>
            </a:r>
          </a:p>
          <a:p>
            <a:r>
              <a:rPr lang="en-US" dirty="0" smtClean="0"/>
              <a:t>**};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Source AADL Tool Environment (OSATE)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" y="2246773"/>
            <a:ext cx="9092092" cy="3571628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971800" y="1905000"/>
            <a:ext cx="0" cy="457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21909"/>
            <a:ext cx="1889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21909"/>
            <a:ext cx="1889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1889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Properties can be simulated and evaluated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29092"/>
            <a:ext cx="8229600" cy="18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521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Focused Testing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399"/>
            <a:ext cx="8153400" cy="5190791"/>
          </a:xfrm>
        </p:spPr>
      </p:pic>
      <p:sp>
        <p:nvSpPr>
          <p:cNvPr id="3" name="Oval 2"/>
          <p:cNvSpPr/>
          <p:nvPr/>
        </p:nvSpPr>
        <p:spPr>
          <a:xfrm>
            <a:off x="457200" y="1676400"/>
            <a:ext cx="2286000" cy="114300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the software supply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“Failure to adequately manage and coordinate  suppliers has led to major rework.”</a:t>
            </a:r>
          </a:p>
          <a:p>
            <a:pPr marL="0" indent="0">
              <a:buNone/>
            </a:pPr>
            <a:r>
              <a:rPr lang="en-US" dirty="0" smtClean="0"/>
              <a:t>A well-defined architecture provides clear interface specifications that guide suppliers.</a:t>
            </a:r>
          </a:p>
          <a:p>
            <a:pPr marL="0" indent="0">
              <a:buNone/>
            </a:pPr>
            <a:r>
              <a:rPr lang="en-US" dirty="0" smtClean="0"/>
              <a:t>The virtual integration approach supports the “Continuous” integration of models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53096"/>
            <a:ext cx="2512142" cy="250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701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http://www.boeing.com/commercial/aeromagazine/articles/2012_q1/3/</a:t>
            </a:r>
          </a:p>
        </p:txBody>
      </p:sp>
    </p:spTree>
    <p:extLst>
      <p:ext uri="{BB962C8B-B14F-4D97-AF65-F5344CB8AC3E}">
        <p14:creationId xmlns:p14="http://schemas.microsoft.com/office/powerpoint/2010/main" val="31704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Integrate then Build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Architecture Virtual Integration (SAVI)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170444"/>
            <a:ext cx="3289300" cy="368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843"/>
            <a:ext cx="548687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Model-driven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74" y="1522858"/>
            <a:ext cx="2896158" cy="192801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3846"/>
            <a:ext cx="2590800" cy="193510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4876800" cy="223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>
            <a:stCxn id="4" idx="1"/>
          </p:cNvCxnSpPr>
          <p:nvPr/>
        </p:nvCxnSpPr>
        <p:spPr>
          <a:xfrm flipH="1">
            <a:off x="5257800" y="2486865"/>
            <a:ext cx="609274" cy="637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1"/>
          </p:cNvCxnSpPr>
          <p:nvPr/>
        </p:nvCxnSpPr>
        <p:spPr>
          <a:xfrm flipH="1" flipV="1">
            <a:off x="3581400" y="5050108"/>
            <a:ext cx="990600" cy="821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Callout 20"/>
          <p:cNvSpPr/>
          <p:nvPr/>
        </p:nvSpPr>
        <p:spPr>
          <a:xfrm>
            <a:off x="228600" y="990600"/>
            <a:ext cx="2057400" cy="1143000"/>
          </a:xfrm>
          <a:prstGeom prst="cloudCallout">
            <a:avLst>
              <a:gd name="adj1" fmla="val 17574"/>
              <a:gd name="adj2" fmla="val 10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Single source of truth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68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3615"/>
            <a:ext cx="86026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testing alone simply won’t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Techniques such as these just shown have been validated in domains such as US Army helicopters but they must be validated for the more commercially competitive environment.</a:t>
            </a:r>
          </a:p>
          <a:p>
            <a:r>
              <a:rPr lang="en-US" dirty="0" smtClean="0"/>
              <a:t>Clemson’s International Center for Automotive Research provides the environment in which such a validation can be accomplished.</a:t>
            </a:r>
          </a:p>
          <a:p>
            <a:r>
              <a:rPr lang="en-US" dirty="0" smtClean="0"/>
              <a:t>Project Green is currently validating wireless charging technologies.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1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Those disruptive technologies share one thing: an increased emphasis on software</a:t>
            </a:r>
          </a:p>
          <a:p>
            <a:r>
              <a:rPr lang="en-US" dirty="0" smtClean="0"/>
              <a:t>But, are our software development practices sufficiently robust to take on routinely producing safety critical products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Talk outline</a:t>
            </a:r>
            <a:endParaRPr lang="en-US" dirty="0" smtClean="0"/>
          </a:p>
          <a:p>
            <a:pPr lvl="1"/>
            <a:r>
              <a:rPr lang="en-US" dirty="0"/>
              <a:t>ULS systems</a:t>
            </a:r>
          </a:p>
          <a:p>
            <a:pPr lvl="1"/>
            <a:r>
              <a:rPr lang="en-US" dirty="0"/>
              <a:t>Ecosystems</a:t>
            </a:r>
          </a:p>
          <a:p>
            <a:pPr lvl="1"/>
            <a:r>
              <a:rPr lang="en-US" dirty="0"/>
              <a:t>Safety critical system development</a:t>
            </a:r>
          </a:p>
          <a:p>
            <a:pPr lvl="1"/>
            <a:r>
              <a:rPr lang="en-US" dirty="0"/>
              <a:t>Clemson University’s </a:t>
            </a:r>
            <a:r>
              <a:rPr lang="en-US" dirty="0" smtClean="0"/>
              <a:t>ICAR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5088" y="133350"/>
            <a:ext cx="86471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Clemson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University International Center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sz="2600" b="1" dirty="0" smtClean="0">
                <a:latin typeface="Arial" pitchFamily="34" charset="0"/>
                <a:cs typeface="Arial" pitchFamily="34" charset="0"/>
              </a:rPr>
            </a:b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Automotive Research (CU-ICAR)</a:t>
            </a:r>
            <a:endParaRPr lang="de-DE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2" name="AutoShape 2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4" name="AutoShape 4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6" name="AutoShape 6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AutoShape 8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AutoShape 10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southeast_U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73231"/>
            <a:ext cx="3560859" cy="2608169"/>
          </a:xfrm>
          <a:prstGeom prst="rect">
            <a:avLst/>
          </a:prstGeom>
        </p:spPr>
      </p:pic>
      <p:pic>
        <p:nvPicPr>
          <p:cNvPr id="23" name="Picture 12" descr="CU-ICAR Approved Logo four col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699" y="1459746"/>
            <a:ext cx="1027245" cy="20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274250" y="3621881"/>
            <a:ext cx="802327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Carolina’s economic development strategy is driven by a cluster </a:t>
            </a:r>
            <a:br>
              <a:rPr lang="en-US" dirty="0" smtClean="0"/>
            </a:br>
            <a:r>
              <a:rPr lang="en-US" dirty="0" smtClean="0"/>
              <a:t>approach to improve competitiveness (inspired by Michael Porter from HBS).</a:t>
            </a:r>
          </a:p>
          <a:p>
            <a:endParaRPr lang="en-US" dirty="0" smtClean="0"/>
          </a:p>
          <a:p>
            <a:r>
              <a:rPr lang="en-US" dirty="0" smtClean="0"/>
              <a:t>The foundations of CUICAR (</a:t>
            </a:r>
            <a:r>
              <a:rPr lang="en-US" u="sng" dirty="0" smtClean="0"/>
              <a:t>C</a:t>
            </a:r>
            <a:r>
              <a:rPr lang="en-US" dirty="0" smtClean="0"/>
              <a:t>lemson </a:t>
            </a:r>
            <a:r>
              <a:rPr lang="en-US" u="sng" dirty="0" smtClean="0"/>
              <a:t>U</a:t>
            </a:r>
            <a:r>
              <a:rPr lang="en-US" dirty="0" smtClean="0"/>
              <a:t>niversity </a:t>
            </a:r>
            <a:r>
              <a:rPr lang="en-US" u="sng" dirty="0" smtClean="0"/>
              <a:t>I</a:t>
            </a:r>
            <a:r>
              <a:rPr lang="en-US" dirty="0" smtClean="0"/>
              <a:t>nternational </a:t>
            </a:r>
            <a:r>
              <a:rPr lang="en-US" u="sng" dirty="0" smtClean="0"/>
              <a:t>C</a:t>
            </a:r>
            <a:r>
              <a:rPr lang="en-US" dirty="0" smtClean="0"/>
              <a:t>enter 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u="sng" dirty="0" smtClean="0"/>
              <a:t>A</a:t>
            </a:r>
            <a:r>
              <a:rPr lang="en-US" dirty="0" smtClean="0"/>
              <a:t>utomotive </a:t>
            </a:r>
            <a:r>
              <a:rPr lang="en-US" u="sng" dirty="0" smtClean="0"/>
              <a:t>R</a:t>
            </a:r>
            <a:r>
              <a:rPr lang="en-US" dirty="0" smtClean="0"/>
              <a:t>esearch, </a:t>
            </a:r>
            <a:r>
              <a:rPr lang="en-US" dirty="0" smtClean="0">
                <a:hlinkClick r:id="rId5"/>
              </a:rPr>
              <a:t>www.cuicar.com</a:t>
            </a:r>
            <a:r>
              <a:rPr lang="en-US" dirty="0" smtClean="0"/>
              <a:t>) have been created in 2003 </a:t>
            </a:r>
            <a:br>
              <a:rPr lang="en-US" dirty="0" smtClean="0"/>
            </a:br>
            <a:r>
              <a:rPr lang="en-US" dirty="0" smtClean="0"/>
              <a:t>(ground breaking) to develop an Automotive cluster, the first campus </a:t>
            </a:r>
            <a:br>
              <a:rPr lang="en-US" dirty="0" smtClean="0"/>
            </a:br>
            <a:r>
              <a:rPr lang="en-US" dirty="0" smtClean="0"/>
              <a:t>facility was built in 2005 (BMW ITRC).</a:t>
            </a:r>
          </a:p>
          <a:p>
            <a:endParaRPr lang="en-US" dirty="0" smtClean="0"/>
          </a:p>
          <a:p>
            <a:r>
              <a:rPr lang="en-US" dirty="0" smtClean="0"/>
              <a:t>CUICAR is the largest dedicated research campus focused on </a:t>
            </a:r>
            <a:br>
              <a:rPr lang="en-US" dirty="0" smtClean="0"/>
            </a:br>
            <a:r>
              <a:rPr lang="en-US" dirty="0" smtClean="0"/>
              <a:t>automotive engineering research in the South East. So far more than </a:t>
            </a:r>
            <a:br>
              <a:rPr lang="en-US" dirty="0" smtClean="0"/>
            </a:br>
            <a:r>
              <a:rPr lang="en-US" dirty="0" smtClean="0"/>
              <a:t>250 million USD have been invested in the public-private partnership.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>
            <a:off x="3303639" y="1367671"/>
            <a:ext cx="152400" cy="1618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CU-ICAR Approved Logo four colo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5932" y="2514600"/>
            <a:ext cx="2131610" cy="42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910130" y="1707217"/>
            <a:ext cx="676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Atlanta</a:t>
            </a:r>
            <a:endParaRPr lang="en-US" sz="1200" dirty="0"/>
          </a:p>
        </p:txBody>
      </p:sp>
      <p:sp>
        <p:nvSpPr>
          <p:cNvPr id="28" name="5-Point Star 27"/>
          <p:cNvSpPr/>
          <p:nvPr/>
        </p:nvSpPr>
        <p:spPr>
          <a:xfrm>
            <a:off x="2872398" y="1633738"/>
            <a:ext cx="185893" cy="1618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3444699" y="1182142"/>
            <a:ext cx="185893" cy="16182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76114" y="1139071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Charlotte</a:t>
            </a:r>
            <a:endParaRPr lang="en-US" sz="1200" dirty="0"/>
          </a:p>
        </p:txBody>
      </p:sp>
      <p:pic>
        <p:nvPicPr>
          <p:cNvPr id="31" name="Picture 30" descr="CU_ICAR_Oct08_01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299" y="990600"/>
            <a:ext cx="2170242" cy="14478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18" name="Picture 12" descr="CU-ICAR Approved Logo four colo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808" y="232756"/>
            <a:ext cx="933596" cy="1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8168"/>
            <a:ext cx="27987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859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5088" y="133350"/>
            <a:ext cx="86471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CU-ICAR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campus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600" b="1" dirty="0" smtClean="0">
                <a:latin typeface="Arial" pitchFamily="34" charset="0"/>
                <a:cs typeface="Arial" pitchFamily="34" charset="0"/>
              </a:rPr>
            </a:br>
            <a:endParaRPr lang="de-DE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2" name="AutoShape 2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4" name="AutoShape 4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6" name="AutoShape 6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AutoShape 8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AutoShape 10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cu_icar_log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1047750" cy="209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7" y="683695"/>
            <a:ext cx="3694505" cy="2237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15" y="3107615"/>
            <a:ext cx="2476500" cy="146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735" y="3113965"/>
            <a:ext cx="2476500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15" y="4614915"/>
            <a:ext cx="2476500" cy="1649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497" y="4614915"/>
            <a:ext cx="2484738" cy="1695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488" y="683695"/>
            <a:ext cx="3359488" cy="2237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2150" y="3113966"/>
            <a:ext cx="2466826" cy="1454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6106" y="4617332"/>
            <a:ext cx="2472870" cy="16469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9538" y="6354325"/>
            <a:ext cx="185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www.cuicar.com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81" y="6229944"/>
            <a:ext cx="27987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243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5088" y="133350"/>
            <a:ext cx="86471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CU-ICAR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fact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sheet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600" b="1" dirty="0" smtClean="0">
                <a:latin typeface="Arial" pitchFamily="34" charset="0"/>
                <a:cs typeface="Arial" pitchFamily="34" charset="0"/>
              </a:rPr>
            </a:br>
            <a:endParaRPr lang="de-DE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2" name="AutoShape 2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4" name="AutoShape 4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6" name="AutoShape 6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AutoShape 8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AutoShape 10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cu_icar_log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1047750" cy="2095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60474" y="548680"/>
            <a:ext cx="7646942" cy="6075675"/>
            <a:chOff x="660473" y="548680"/>
            <a:chExt cx="7871967" cy="65257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474" y="548680"/>
              <a:ext cx="7871965" cy="21802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75" y="2708920"/>
              <a:ext cx="7871965" cy="21623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473" y="4824155"/>
              <a:ext cx="7871965" cy="225025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31" y="6377498"/>
            <a:ext cx="27987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408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44688" y="133350"/>
            <a:ext cx="69707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800" b="1" dirty="0" smtClean="0">
                <a:latin typeface="Arial" pitchFamily="34" charset="0"/>
                <a:cs typeface="Arial" pitchFamily="34" charset="0"/>
              </a:rPr>
            </a:br>
            <a:endParaRPr lang="de-DE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u_icar_log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36794"/>
            <a:ext cx="1047750" cy="209550"/>
          </a:xfrm>
          <a:prstGeom prst="rect">
            <a:avLst/>
          </a:prstGeom>
        </p:spPr>
      </p:pic>
      <p:pic>
        <p:nvPicPr>
          <p:cNvPr id="6" name="Content Placeholder 7" descr="Official SCTAC logo (horiz).bmp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27660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59035" y="4759035"/>
            <a:ext cx="186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www.sc-tac.com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0859" y="685800"/>
            <a:ext cx="3290541" cy="415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6892" y="1828800"/>
            <a:ext cx="37657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SC-TAC is with 2’600 acres and </a:t>
            </a:r>
            <a:br>
              <a:rPr lang="en-US" sz="1600" dirty="0" smtClean="0"/>
            </a:br>
            <a:r>
              <a:rPr lang="en-US" sz="1600" dirty="0" smtClean="0"/>
              <a:t>more than 80 companies one of the </a:t>
            </a:r>
            <a:br>
              <a:rPr lang="en-US" sz="1600" dirty="0" smtClean="0"/>
            </a:br>
            <a:r>
              <a:rPr lang="en-US" sz="1600" dirty="0" smtClean="0"/>
              <a:t>largest industry parks in South Carolina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SC-TAC is a FAA certified airport with </a:t>
            </a:r>
            <a:br>
              <a:rPr lang="en-US" sz="1600" dirty="0" smtClean="0"/>
            </a:br>
            <a:r>
              <a:rPr lang="en-US" sz="1600" dirty="0" smtClean="0"/>
              <a:t>an active 8’000 ft and a 5’000 feet </a:t>
            </a:r>
            <a:br>
              <a:rPr lang="en-US" sz="1600" dirty="0" smtClean="0"/>
            </a:br>
            <a:r>
              <a:rPr lang="en-US" sz="1600" dirty="0" smtClean="0"/>
              <a:t>inactive runway (150 feet wide)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SC-TAC is closely located to CUICAR</a:t>
            </a:r>
            <a:endParaRPr lang="en-US" sz="1600" dirty="0"/>
          </a:p>
        </p:txBody>
      </p:sp>
      <p:grpSp>
        <p:nvGrpSpPr>
          <p:cNvPr id="10" name="Group 24"/>
          <p:cNvGrpSpPr/>
          <p:nvPr/>
        </p:nvGrpSpPr>
        <p:grpSpPr>
          <a:xfrm>
            <a:off x="748059" y="4137123"/>
            <a:ext cx="2528541" cy="2580067"/>
            <a:chOff x="3276600" y="607415"/>
            <a:chExt cx="5390513" cy="554511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607415"/>
              <a:ext cx="5390513" cy="554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667000"/>
              <a:ext cx="962859" cy="152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859" y="5095420"/>
            <a:ext cx="3290542" cy="163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488613" y="133350"/>
            <a:ext cx="78089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smtClean="0"/>
              <a:t>South Carolina Technology </a:t>
            </a:r>
            <a:r>
              <a:rPr lang="de-DE" sz="2600" b="1" dirty="0" err="1" smtClean="0"/>
              <a:t>and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Aviation</a:t>
            </a:r>
            <a:r>
              <a:rPr lang="de-DE" sz="2600" b="1" dirty="0" smtClean="0"/>
              <a:t> Center </a:t>
            </a:r>
            <a:r>
              <a:rPr lang="de-DE" sz="2600" b="1" dirty="0"/>
              <a:t/>
            </a:r>
            <a:br>
              <a:rPr lang="de-DE" sz="2600" b="1" dirty="0"/>
            </a:br>
            <a:endParaRPr lang="de-DE" sz="26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2139" y="5242490"/>
            <a:ext cx="1628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Dr. </a:t>
            </a:r>
          </a:p>
          <a:p>
            <a:r>
              <a:rPr lang="en-US" dirty="0" smtClean="0"/>
              <a:t>Joachim </a:t>
            </a:r>
            <a:r>
              <a:rPr lang="en-US" dirty="0" err="1" smtClean="0"/>
              <a:t>Taiber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91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5088" y="133350"/>
            <a:ext cx="86471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vision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sz="2600" b="1" dirty="0" smtClean="0">
                <a:latin typeface="Arial" pitchFamily="34" charset="0"/>
                <a:cs typeface="Arial" pitchFamily="34" charset="0"/>
              </a:rPr>
            </a:br>
            <a:endParaRPr lang="de-DE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2" name="AutoShape 2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4" name="AutoShape 4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6" name="AutoShape 6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AutoShape 8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AutoShape 10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00150" y="3203975"/>
            <a:ext cx="80887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vision of Project Green is to redevelop a significant part of an inactive </a:t>
            </a:r>
            <a:br>
              <a:rPr lang="en-US" dirty="0" smtClean="0"/>
            </a:br>
            <a:r>
              <a:rPr lang="en-US" dirty="0" smtClean="0"/>
              <a:t>airport structure (650 acres) into a national and internationally known center </a:t>
            </a:r>
            <a:br>
              <a:rPr lang="en-US" dirty="0" smtClean="0"/>
            </a:br>
            <a:r>
              <a:rPr lang="en-US" dirty="0" smtClean="0"/>
              <a:t>for advanced mobility solutions which can be used for testing of vehicles </a:t>
            </a:r>
            <a:br>
              <a:rPr lang="en-US" dirty="0" smtClean="0"/>
            </a:br>
            <a:r>
              <a:rPr lang="en-US" dirty="0" smtClean="0"/>
              <a:t>and related infrastructure, technology events as well as driving events.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specific focus will be laid on clean transportation solutions as well as </a:t>
            </a:r>
            <a:br>
              <a:rPr lang="en-US" dirty="0" smtClean="0"/>
            </a:br>
            <a:r>
              <a:rPr lang="en-US" dirty="0" smtClean="0"/>
              <a:t>connected vehicle technology. The center will be utilized by both public </a:t>
            </a:r>
            <a:br>
              <a:rPr lang="en-US" dirty="0" smtClean="0"/>
            </a:br>
            <a:r>
              <a:rPr lang="en-US" dirty="0" smtClean="0"/>
              <a:t>and private stakeholders and will attract more industry R&amp;D related activities </a:t>
            </a:r>
            <a:br>
              <a:rPr lang="en-US" dirty="0" smtClean="0"/>
            </a:br>
            <a:r>
              <a:rPr lang="en-US" dirty="0" smtClean="0"/>
              <a:t>in transportation &amp; logistics into the area. In particular the interaction between </a:t>
            </a:r>
            <a:br>
              <a:rPr lang="en-US" dirty="0" smtClean="0"/>
            </a:br>
            <a:r>
              <a:rPr lang="en-US" dirty="0" smtClean="0"/>
              <a:t>vehicle development and infrastructure development (road, energy, </a:t>
            </a:r>
            <a:br>
              <a:rPr lang="en-US" dirty="0" smtClean="0"/>
            </a:br>
            <a:r>
              <a:rPr lang="en-US" dirty="0" smtClean="0"/>
              <a:t>communication) will play a primary role in the further development of </a:t>
            </a:r>
            <a:br>
              <a:rPr lang="en-US" dirty="0" smtClean="0"/>
            </a:br>
            <a:r>
              <a:rPr lang="en-US" dirty="0" smtClean="0"/>
              <a:t>Project Green.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3983-06B1-864E-BD52-66F488D23F0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8" name="Picture 1" descr="110727_birds eye view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518" y="683695"/>
            <a:ext cx="2232461" cy="16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Leaf Axon copy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990805"/>
            <a:ext cx="2569948" cy="137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Tower track copy 2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979" y="1248678"/>
            <a:ext cx="2310600" cy="175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Boulevard Section copy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895" y="225452"/>
            <a:ext cx="3107897" cy="91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41630" y="2384593"/>
            <a:ext cx="3031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Test track landscape</a:t>
            </a:r>
            <a:br>
              <a:rPr lang="en-US" b="1" dirty="0" smtClean="0"/>
            </a:br>
            <a:r>
              <a:rPr lang="en-US" b="1" dirty="0" smtClean="0"/>
              <a:t>with unique infrastructure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97225" y="539388"/>
            <a:ext cx="24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R&amp;D project centers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3131" y="1403775"/>
            <a:ext cx="260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Conferences &amp; events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20818" y="238459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Technology experience</a:t>
            </a:r>
            <a:endParaRPr lang="en-US" b="1" dirty="0"/>
          </a:p>
        </p:txBody>
      </p:sp>
      <p:pic>
        <p:nvPicPr>
          <p:cNvPr id="25" name="Picture 12" descr="CU-ICAR Approved Logo four col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08" y="232756"/>
            <a:ext cx="933596" cy="1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244517" y="6488668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Dr. Joachim </a:t>
            </a:r>
            <a:r>
              <a:rPr lang="en-US" dirty="0" err="1" smtClean="0"/>
              <a:t>Taiber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9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1241630" y="133350"/>
            <a:ext cx="78089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err="1" smtClean="0"/>
              <a:t>Utilization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of</a:t>
            </a:r>
            <a:r>
              <a:rPr lang="de-DE" sz="2600" b="1" dirty="0" smtClean="0"/>
              <a:t> Project Green </a:t>
            </a:r>
            <a:r>
              <a:rPr lang="de-DE" sz="2600" b="1" dirty="0" err="1" smtClean="0"/>
              <a:t>platform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to</a:t>
            </a:r>
            <a:r>
              <a:rPr lang="de-DE" sz="2600" b="1" dirty="0" smtClean="0"/>
              <a:t> </a:t>
            </a:r>
            <a:br>
              <a:rPr lang="de-DE" sz="2600" b="1" dirty="0" smtClean="0"/>
            </a:br>
            <a:r>
              <a:rPr lang="de-DE" sz="2600" b="1" dirty="0" err="1" smtClean="0"/>
              <a:t>support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sustainable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mobility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and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connected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vehicle</a:t>
            </a:r>
            <a:r>
              <a:rPr lang="de-DE" sz="2600" b="1" dirty="0" smtClean="0"/>
              <a:t> </a:t>
            </a:r>
            <a:r>
              <a:rPr lang="de-DE" sz="2600" b="1" dirty="0" err="1" smtClean="0"/>
              <a:t>research</a:t>
            </a:r>
            <a:r>
              <a:rPr lang="de-DE" sz="2600" b="1" dirty="0"/>
              <a:t/>
            </a:r>
            <a:br>
              <a:rPr lang="de-DE" sz="2600" b="1" dirty="0"/>
            </a:br>
            <a:endParaRPr lang="de-DE" sz="2600" b="1" dirty="0">
              <a:solidFill>
                <a:schemeClr val="bg2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629525" y="5819015"/>
            <a:ext cx="1371600" cy="895350"/>
            <a:chOff x="7629525" y="5486400"/>
            <a:chExt cx="1371600" cy="895350"/>
          </a:xfrm>
        </p:grpSpPr>
        <p:pic>
          <p:nvPicPr>
            <p:cNvPr id="8" name="Picture 7" descr="sc_tac_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9525" y="5486400"/>
              <a:ext cx="1371600" cy="619125"/>
            </a:xfrm>
            <a:prstGeom prst="rect">
              <a:avLst/>
            </a:prstGeom>
          </p:spPr>
        </p:pic>
        <p:pic>
          <p:nvPicPr>
            <p:cNvPr id="9" name="Picture 8" descr="cu_icar_logo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1450" y="6172200"/>
              <a:ext cx="1047750" cy="209550"/>
            </a:xfrm>
            <a:prstGeom prst="rect">
              <a:avLst/>
            </a:prstGeom>
          </p:spPr>
        </p:pic>
      </p:grpSp>
      <p:pic>
        <p:nvPicPr>
          <p:cNvPr id="21" name="Picture 12" descr="CU-ICAR Approved Logo four 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808" y="232756"/>
            <a:ext cx="933596" cy="1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77384" y="1515830"/>
            <a:ext cx="252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of vehicles and </a:t>
            </a:r>
            <a:br>
              <a:rPr lang="en-US" dirty="0" smtClean="0"/>
            </a:br>
            <a:r>
              <a:rPr lang="en-US" dirty="0" smtClean="0"/>
              <a:t>related infrastructure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63" y="1707170"/>
            <a:ext cx="2185406" cy="16369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32140" y="2787516"/>
            <a:ext cx="30711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of wireless networks</a:t>
            </a:r>
            <a:br>
              <a:rPr lang="en-US" dirty="0" smtClean="0"/>
            </a:br>
            <a:r>
              <a:rPr lang="en-US" dirty="0" smtClean="0"/>
              <a:t>for the connected vehicle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Testing of energy transfer</a:t>
            </a:r>
            <a:br>
              <a:rPr lang="en-US" dirty="0" smtClean="0"/>
            </a:br>
            <a:r>
              <a:rPr lang="en-US" dirty="0" smtClean="0"/>
              <a:t>infrastructure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Testing of autonomous and </a:t>
            </a:r>
            <a:br>
              <a:rPr lang="en-US" dirty="0" smtClean="0"/>
            </a:br>
            <a:r>
              <a:rPr lang="en-US" dirty="0" smtClean="0"/>
              <a:t>remotely controlled </a:t>
            </a:r>
            <a:br>
              <a:rPr lang="en-US" dirty="0" smtClean="0"/>
            </a:br>
            <a:r>
              <a:rPr lang="en-US" dirty="0" smtClean="0"/>
              <a:t>vehicles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15" y="3474005"/>
            <a:ext cx="3011293" cy="16651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142" y="5276320"/>
            <a:ext cx="2211683" cy="15317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268" y="1380815"/>
            <a:ext cx="1970475" cy="1236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3335" y="4014065"/>
            <a:ext cx="2283648" cy="1374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9984" y="2507670"/>
            <a:ext cx="2263708" cy="15063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1505" y="6444734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Dr. Joachim </a:t>
            </a:r>
            <a:r>
              <a:rPr lang="en-US" dirty="0" err="1" smtClean="0"/>
              <a:t>Taiber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03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35088" y="133350"/>
            <a:ext cx="8647112" cy="1101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6938">
              <a:lnSpc>
                <a:spcPct val="95000"/>
              </a:lnSpc>
            </a:pP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Project Green –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wireless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charging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test</a:t>
            </a:r>
            <a:r>
              <a:rPr lang="de-DE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err="1" smtClean="0">
                <a:latin typeface="Arial" pitchFamily="34" charset="0"/>
                <a:cs typeface="Arial" pitchFamily="34" charset="0"/>
              </a:rPr>
              <a:t>locations</a:t>
            </a:r>
            <a:endParaRPr lang="de-DE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722" name="AutoShape 2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4" name="AutoShape 4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6" name="AutoShape 6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AutoShape 8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AutoShape 10" descr="http://www.bmwgroup.com/d/0_0_www_bmwgroup_com/forschung_entwicklung/science_club/veroeffentlichte_artikel/_img/TUM_klei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3983-06B1-864E-BD52-66F488D23F0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2" name="Picture 12" descr="CU-ICAR Approved Logo four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08" y="232756"/>
            <a:ext cx="933596" cy="1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9" t="41227" r="13322" b="5110"/>
          <a:stretch/>
        </p:blipFill>
        <p:spPr bwMode="auto">
          <a:xfrm>
            <a:off x="1" y="1219200"/>
            <a:ext cx="3124200" cy="53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/>
          <p:cNvSpPr/>
          <p:nvPr/>
        </p:nvSpPr>
        <p:spPr>
          <a:xfrm rot="20815971">
            <a:off x="1201914" y="2256430"/>
            <a:ext cx="850899" cy="22613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8678" y="1401166"/>
            <a:ext cx="2887533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6">
                    <a:lumMod val="75000"/>
                  </a:schemeClr>
                </a:solidFill>
              </a:rPr>
              <a:t>Static &amp; Quasi-Dynamic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Wireless Charging Testing</a:t>
            </a:r>
          </a:p>
        </p:txBody>
      </p:sp>
      <p:sp>
        <p:nvSpPr>
          <p:cNvPr id="26" name="Oval 25"/>
          <p:cNvSpPr/>
          <p:nvPr/>
        </p:nvSpPr>
        <p:spPr>
          <a:xfrm rot="20930554">
            <a:off x="2059062" y="2217414"/>
            <a:ext cx="439920" cy="414226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990" y="4605187"/>
            <a:ext cx="2063089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7030A0"/>
                </a:solidFill>
              </a:rPr>
              <a:t>Dynamic</a:t>
            </a:r>
            <a:r>
              <a:rPr lang="en-US" sz="2000" b="1" dirty="0" smtClean="0">
                <a:solidFill>
                  <a:srgbClr val="7030A0"/>
                </a:solidFill>
              </a:rPr>
              <a:t> Wireless Charging Testing</a:t>
            </a:r>
          </a:p>
        </p:txBody>
      </p:sp>
      <p:sp>
        <p:nvSpPr>
          <p:cNvPr id="28" name="Oval 27"/>
          <p:cNvSpPr/>
          <p:nvPr/>
        </p:nvSpPr>
        <p:spPr>
          <a:xfrm rot="20930554">
            <a:off x="2550900" y="2243126"/>
            <a:ext cx="190479" cy="397529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1" t="18519" b="4444"/>
          <a:stretch/>
        </p:blipFill>
        <p:spPr bwMode="auto">
          <a:xfrm>
            <a:off x="3657600" y="3171359"/>
            <a:ext cx="5488269" cy="353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 rot="20967920">
            <a:off x="4308298" y="3980472"/>
            <a:ext cx="1166894" cy="63532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364480" y="3316069"/>
            <a:ext cx="2026920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B0F0"/>
                </a:solidFill>
              </a:rPr>
              <a:t>Static</a:t>
            </a:r>
            <a:r>
              <a:rPr lang="en-US" b="1" dirty="0" smtClean="0">
                <a:solidFill>
                  <a:srgbClr val="00B0F0"/>
                </a:solidFill>
              </a:rPr>
              <a:t> Wireless Charging Testing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21098608">
            <a:off x="3711969" y="4315140"/>
            <a:ext cx="5450419" cy="426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24306" y="5067320"/>
            <a:ext cx="3028692" cy="64633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Quasi-Dynamic</a:t>
            </a:r>
            <a:r>
              <a:rPr lang="en-US" b="1" dirty="0" smtClean="0">
                <a:solidFill>
                  <a:srgbClr val="FF0000"/>
                </a:solidFill>
              </a:rPr>
              <a:t> Wireless Charging Testing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48400" y="2262264"/>
            <a:ext cx="0" cy="78573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67360" y="2213996"/>
            <a:ext cx="41810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38173" y="6552700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Dr. Joachim </a:t>
            </a:r>
            <a:r>
              <a:rPr lang="en-US" dirty="0" err="1" smtClean="0"/>
              <a:t>Taiber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93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074" name="Picture 2" descr="C:\Users\McGregor\AppData\Local\Microsoft\Windows\Temporary Internet Files\Content.IE5\XJWLYU17\MC90044142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828800"/>
            <a:ext cx="3657143" cy="3657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Ultra-large </a:t>
            </a:r>
            <a:r>
              <a:rPr lang="en-US" dirty="0" smtClean="0"/>
              <a:t>scale (ULS)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Scale changes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ULS systems are interdependent webs of software-reliant systems, people, policies, cultures, and economics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Billions of lines of code</a:t>
            </a:r>
          </a:p>
          <a:p>
            <a:pPr marL="0" indent="0">
              <a:buNone/>
            </a:pPr>
            <a:r>
              <a:rPr lang="en-US" dirty="0" smtClean="0"/>
              <a:t>Millions of users</a:t>
            </a: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7" y="4076700"/>
            <a:ext cx="42973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9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Ultra-large scale systems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854615" cy="26214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53" y="4114801"/>
            <a:ext cx="48806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Ultra-large scale </a:t>
            </a:r>
            <a:r>
              <a:rPr lang="en-US" dirty="0" smtClean="0"/>
              <a:t>systems - 2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4191000" cy="28894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581376"/>
            <a:ext cx="4038600" cy="326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ULS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Decentralized</a:t>
            </a:r>
          </a:p>
          <a:p>
            <a:r>
              <a:rPr lang="en-US" dirty="0" smtClean="0"/>
              <a:t>Conflicting, diverse, unknowable requirements</a:t>
            </a:r>
          </a:p>
          <a:p>
            <a:r>
              <a:rPr lang="en-US" dirty="0" smtClean="0"/>
              <a:t>Continuous evolution</a:t>
            </a:r>
          </a:p>
          <a:p>
            <a:r>
              <a:rPr lang="en-US" dirty="0" smtClean="0"/>
              <a:t>Heterogeneous elements</a:t>
            </a:r>
          </a:p>
          <a:p>
            <a:r>
              <a:rPr lang="en-US" dirty="0" smtClean="0"/>
              <a:t>Erosion of people/system boundary</a:t>
            </a:r>
          </a:p>
          <a:p>
            <a:r>
              <a:rPr lang="en-US" dirty="0" smtClean="0"/>
              <a:t>Failure as the norm</a:t>
            </a:r>
          </a:p>
          <a:p>
            <a:r>
              <a:rPr lang="en-US" dirty="0" smtClean="0"/>
              <a:t>New paradigms for control and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Decentralized – Laws about autonomous driving will evolve in many directions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51" y="1600200"/>
            <a:ext cx="6449497" cy="4525963"/>
          </a:xfrm>
        </p:spPr>
      </p:pic>
    </p:spTree>
    <p:extLst>
      <p:ext uri="{BB962C8B-B14F-4D97-AF65-F5344CB8AC3E}">
        <p14:creationId xmlns:p14="http://schemas.microsoft.com/office/powerpoint/2010/main" val="14225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39520</TotalTime>
  <Words>1873</Words>
  <Application>Microsoft Office PowerPoint</Application>
  <PresentationFormat>On-screen Show (4:3)</PresentationFormat>
  <Paragraphs>372</Paragraphs>
  <Slides>47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An Ultra-large Scale Perspective on Autonomous Vehicles </vt:lpstr>
      <vt:lpstr>My background</vt:lpstr>
      <vt:lpstr>Motivation – disruptive technologies</vt:lpstr>
      <vt:lpstr>Perspectives</vt:lpstr>
      <vt:lpstr>Ultra-large scale (ULS) systems</vt:lpstr>
      <vt:lpstr>Ultra-large scale systems</vt:lpstr>
      <vt:lpstr>Ultra-large scale systems - 2</vt:lpstr>
      <vt:lpstr>Characteristics of ULS Systems</vt:lpstr>
      <vt:lpstr>Decentralized – Laws about autonomous driving will evolve in many directions</vt:lpstr>
      <vt:lpstr>In-vehicle, V2V, V2I …</vt:lpstr>
      <vt:lpstr>Conflicting, diverse, unknowable requirements – distracted driver regulations</vt:lpstr>
      <vt:lpstr>Continuous evolution – by the time one innovation has been propagated it is being replaced with a new idea </vt:lpstr>
      <vt:lpstr>Continuous development</vt:lpstr>
      <vt:lpstr>Heterogeneous elements – for a long time to come some vehicles will be only partially automated while others will have more automation</vt:lpstr>
      <vt:lpstr>Erosion of people/system boundary</vt:lpstr>
      <vt:lpstr>Failure as the norm, traffic signals fail, sensors fail, fault tolerance is essential</vt:lpstr>
      <vt:lpstr>New paradigms for control and policy – might the car take control from an impaired driver?</vt:lpstr>
      <vt:lpstr>Socio-technical ecosystems</vt:lpstr>
      <vt:lpstr>Capturing all aspects of the ecosystem</vt:lpstr>
      <vt:lpstr>Which ecosystems to join is a strategic decision</vt:lpstr>
      <vt:lpstr>Platform Definition</vt:lpstr>
      <vt:lpstr>Services of different levels of criticality</vt:lpstr>
      <vt:lpstr>Boeing 787</vt:lpstr>
      <vt:lpstr>Emergent behavior in ecosystem</vt:lpstr>
      <vt:lpstr>Architecture-based Safety Critical Development</vt:lpstr>
      <vt:lpstr>Where are defects injected and detected?</vt:lpstr>
      <vt:lpstr>Need immediate feedback for short iterations</vt:lpstr>
      <vt:lpstr>Architecture Analysis and Design Language (AADL) - 2</vt:lpstr>
      <vt:lpstr>Behavior Annex Example</vt:lpstr>
      <vt:lpstr>Error Flows</vt:lpstr>
      <vt:lpstr>Error Annex Example</vt:lpstr>
      <vt:lpstr>Open Source AADL Tool Environment (OSATE)</vt:lpstr>
      <vt:lpstr>Properties can be simulated and evaluated</vt:lpstr>
      <vt:lpstr>Architecture Focused Testing</vt:lpstr>
      <vt:lpstr>Manage the software supply chain</vt:lpstr>
      <vt:lpstr>Integrate then Build</vt:lpstr>
      <vt:lpstr>Distributed Model-driven Development</vt:lpstr>
      <vt:lpstr>When testing alone simply won’t do</vt:lpstr>
      <vt:lpstr>Testbed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292</cp:revision>
  <dcterms:created xsi:type="dcterms:W3CDTF">2013-08-22T12:07:26Z</dcterms:created>
  <dcterms:modified xsi:type="dcterms:W3CDTF">2014-03-10T21:14:06Z</dcterms:modified>
</cp:coreProperties>
</file>