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60" r:id="rId2"/>
    <p:sldId id="271" r:id="rId3"/>
    <p:sldId id="261" r:id="rId4"/>
    <p:sldId id="262" r:id="rId5"/>
    <p:sldId id="263" r:id="rId6"/>
    <p:sldId id="270" r:id="rId7"/>
    <p:sldId id="264" r:id="rId8"/>
    <p:sldId id="265" r:id="rId9"/>
    <p:sldId id="266" r:id="rId10"/>
    <p:sldId id="272" r:id="rId11"/>
    <p:sldId id="267" r:id="rId12"/>
    <p:sldId id="269" r:id="rId13"/>
    <p:sldId id="268" r:id="rId14"/>
    <p:sldId id="273" r:id="rId15"/>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napToObjects="1">
      <p:cViewPr varScale="1">
        <p:scale>
          <a:sx n="84" d="100"/>
          <a:sy n="84" d="100"/>
        </p:scale>
        <p:origin x="-1674"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8/22/2012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8/22/2012</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8/22/2012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8/22/2012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8/22/2012</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8/22/2012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8/22/2012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8/22/2012</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8/22/2012</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8/22/2012</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8/22/2012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8/22/2012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8/22/2012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SYSE 802</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0 Session 3</a:t>
            </a:r>
          </a:p>
          <a:p>
            <a:r>
              <a:rPr lang="en-US" dirty="0" smtClean="0">
                <a:solidFill>
                  <a:schemeClr val="tx1"/>
                </a:solidFill>
              </a:rPr>
              <a:t>Systems Engineering </a:t>
            </a:r>
            <a:r>
              <a:rPr lang="en-US" dirty="0" err="1" smtClean="0">
                <a:solidFill>
                  <a:schemeClr val="tx1"/>
                </a:solidFill>
              </a:rPr>
              <a:t>QuickView</a:t>
            </a:r>
            <a:endParaRPr lang="en-US" dirty="0" smtClean="0">
              <a:solidFill>
                <a:schemeClr val="tx1"/>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engineering process</a:t>
            </a:r>
            <a:endParaRPr lang="en-US" dirty="0"/>
          </a:p>
        </p:txBody>
      </p:sp>
      <p:sp>
        <p:nvSpPr>
          <p:cNvPr id="3" name="Content Placeholder 2"/>
          <p:cNvSpPr>
            <a:spLocks noGrp="1"/>
          </p:cNvSpPr>
          <p:nvPr>
            <p:ph idx="1"/>
          </p:nvPr>
        </p:nvSpPr>
        <p:spPr/>
        <p:txBody>
          <a:bodyPr/>
          <a:lstStyle/>
          <a:p>
            <a:r>
              <a:rPr lang="en-US" dirty="0" smtClean="0"/>
              <a:t>an iterative process of technical management, acquisition and supply, system design, product realization, and technical evaluation at each level of the system, beginning at the top (the system level) (INCOSE)</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Engineering Method</a:t>
            </a:r>
            <a:endParaRPr lang="en-US" dirty="0"/>
          </a:p>
        </p:txBody>
      </p:sp>
      <p:sp>
        <p:nvSpPr>
          <p:cNvPr id="3" name="Content Placeholder 2"/>
          <p:cNvSpPr>
            <a:spLocks noGrp="1"/>
          </p:cNvSpPr>
          <p:nvPr>
            <p:ph idx="1"/>
          </p:nvPr>
        </p:nvSpPr>
        <p:spPr/>
        <p:txBody>
          <a:bodyPr/>
          <a:lstStyle/>
          <a:p>
            <a:r>
              <a:rPr lang="en-US" sz="2800" dirty="0" smtClean="0"/>
              <a:t>It is important that a systems engineer organize their work as a set of processes working across a set of lifecycle stages. It is less important exactly what those stages and processes are.</a:t>
            </a:r>
          </a:p>
          <a:p>
            <a:r>
              <a:rPr lang="en-US" sz="2800" dirty="0" smtClean="0"/>
              <a:t>We will study the activities a systems engineer undertakes as part of a product development effort.</a:t>
            </a:r>
          </a:p>
          <a:p>
            <a:r>
              <a:rPr lang="en-US" sz="2800" dirty="0" smtClean="0"/>
              <a:t>These activities will form a generic method.</a:t>
            </a:r>
          </a:p>
          <a:p>
            <a:r>
              <a:rPr lang="en-US" sz="2800" dirty="0" smtClean="0"/>
              <a:t>We will also consider how this general method can be engineered to fit the specific circumstances of each situation.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 Engineering</a:t>
            </a:r>
            <a:endParaRPr lang="en-US" dirty="0"/>
          </a:p>
        </p:txBody>
      </p:sp>
      <p:sp>
        <p:nvSpPr>
          <p:cNvPr id="3" name="Content Placeholder 2"/>
          <p:cNvSpPr>
            <a:spLocks noGrp="1"/>
          </p:cNvSpPr>
          <p:nvPr>
            <p:ph idx="1"/>
          </p:nvPr>
        </p:nvSpPr>
        <p:spPr/>
        <p:txBody>
          <a:bodyPr/>
          <a:lstStyle/>
          <a:p>
            <a:r>
              <a:rPr lang="en-US" dirty="0" smtClean="0"/>
              <a:t>Method engineering is the analysis and design of methods, combinations of processes, tools, and techniques.</a:t>
            </a:r>
          </a:p>
          <a:p>
            <a:r>
              <a:rPr lang="en-US" dirty="0" smtClean="0"/>
              <a:t>Data collected from actual practice is used to identify places that need improvement.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 Engineering - 2</a:t>
            </a:r>
            <a:endParaRPr lang="en-US" dirty="0"/>
          </a:p>
        </p:txBody>
      </p:sp>
      <p:sp>
        <p:nvSpPr>
          <p:cNvPr id="3" name="Content Placeholder 2"/>
          <p:cNvSpPr>
            <a:spLocks noGrp="1"/>
          </p:cNvSpPr>
          <p:nvPr>
            <p:ph idx="1"/>
          </p:nvPr>
        </p:nvSpPr>
        <p:spPr/>
        <p:txBody>
          <a:bodyPr/>
          <a:lstStyle/>
          <a:p>
            <a:r>
              <a:rPr lang="en-US" dirty="0" smtClean="0"/>
              <a:t>Priorities and pressures affect the way in which activities are carried out.</a:t>
            </a:r>
          </a:p>
          <a:p>
            <a:r>
              <a:rPr lang="en-US" dirty="0" smtClean="0"/>
              <a:t>The training and abilities of the staff also affect the productivity of the activities.</a:t>
            </a:r>
          </a:p>
          <a:p>
            <a:r>
              <a:rPr lang="en-US" dirty="0" smtClean="0"/>
              <a:t>In our use of EPF we will construct fragments of processes that can be combined into complete processes.</a:t>
            </a:r>
          </a:p>
          <a:p>
            <a:r>
              <a:rPr lang="en-US" dirty="0" smtClean="0"/>
              <a:t>We will explore this further later.</a:t>
            </a:r>
          </a:p>
          <a:p>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Obviously this has been a very short introduction. We will spend the entire semester elaborating on these ideas.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a:t>
            </a:r>
            <a:endParaRPr lang="en-US" dirty="0"/>
          </a:p>
        </p:txBody>
      </p:sp>
      <p:sp>
        <p:nvSpPr>
          <p:cNvPr id="3" name="Content Placeholder 2"/>
          <p:cNvSpPr>
            <a:spLocks noGrp="1"/>
          </p:cNvSpPr>
          <p:nvPr>
            <p:ph idx="1"/>
          </p:nvPr>
        </p:nvSpPr>
        <p:spPr/>
        <p:txBody>
          <a:bodyPr/>
          <a:lstStyle/>
          <a:p>
            <a:r>
              <a:rPr lang="en-US" dirty="0" smtClean="0"/>
              <a:t>An interacting combination of elements to accomplish a defined objective.</a:t>
            </a:r>
          </a:p>
          <a:p>
            <a:r>
              <a:rPr lang="en-US" dirty="0" smtClean="0"/>
              <a:t>These include hardware, software, firmware, people, information, techniques, facilities, services, and other support elements.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Engineering</a:t>
            </a:r>
            <a:endParaRPr lang="en-US" dirty="0"/>
          </a:p>
        </p:txBody>
      </p:sp>
      <p:sp>
        <p:nvSpPr>
          <p:cNvPr id="3" name="Content Placeholder 2"/>
          <p:cNvSpPr>
            <a:spLocks noGrp="1"/>
          </p:cNvSpPr>
          <p:nvPr>
            <p:ph idx="1"/>
          </p:nvPr>
        </p:nvSpPr>
        <p:spPr/>
        <p:txBody>
          <a:bodyPr/>
          <a:lstStyle/>
          <a:p>
            <a:r>
              <a:rPr lang="en-US" sz="2400" dirty="0" smtClean="0"/>
              <a:t>Systems Engineering is an interdisciplinary approach and means to enable the realization of successful systems. It focuses on defining customer needs and required functionality early in the development cycle, documenting requirements, and then proceeding with design synthesis and system validation while considering the complete problem. Systems Engineering considers both the business and the technical needs of all customers with the goal of providing a quality product that meets the user needs. (INCOSE)</a:t>
            </a:r>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Engineering</a:t>
            </a:r>
            <a:endParaRPr lang="en-US" dirty="0"/>
          </a:p>
        </p:txBody>
      </p:sp>
      <p:sp>
        <p:nvSpPr>
          <p:cNvPr id="3" name="Content Placeholder 2"/>
          <p:cNvSpPr>
            <a:spLocks noGrp="1"/>
          </p:cNvSpPr>
          <p:nvPr>
            <p:ph idx="1"/>
          </p:nvPr>
        </p:nvSpPr>
        <p:spPr/>
        <p:txBody>
          <a:bodyPr/>
          <a:lstStyle/>
          <a:p>
            <a:r>
              <a:rPr lang="en-US" dirty="0" smtClean="0"/>
              <a:t>Use of the term “engineering” implies</a:t>
            </a:r>
          </a:p>
          <a:p>
            <a:pPr lvl="1"/>
            <a:r>
              <a:rPr lang="en-US" dirty="0" smtClean="0"/>
              <a:t>Analysis – problems are decomposed into fundamental parts to make the problem easier to understand; problems are more precisely than descriptions by users</a:t>
            </a:r>
          </a:p>
          <a:p>
            <a:pPr lvl="1"/>
            <a:r>
              <a:rPr lang="en-US" dirty="0" smtClean="0"/>
              <a:t>Design – solutions are defined in notations, and with precision, that allow the designs to be evaluated before they are implemented</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thinking</a:t>
            </a:r>
            <a:endParaRPr lang="en-US" dirty="0"/>
          </a:p>
        </p:txBody>
      </p:sp>
      <p:sp>
        <p:nvSpPr>
          <p:cNvPr id="3" name="Content Placeholder 2"/>
          <p:cNvSpPr>
            <a:spLocks noGrp="1"/>
          </p:cNvSpPr>
          <p:nvPr>
            <p:ph idx="1"/>
          </p:nvPr>
        </p:nvSpPr>
        <p:spPr/>
        <p:txBody>
          <a:bodyPr/>
          <a:lstStyle/>
          <a:p>
            <a:r>
              <a:rPr lang="en-US" dirty="0" smtClean="0"/>
              <a:t>A systems engineer considers the “whole”, the entire product or solution.</a:t>
            </a:r>
          </a:p>
          <a:p>
            <a:r>
              <a:rPr lang="en-US" dirty="0" smtClean="0"/>
              <a:t>This perspective allows the systems engineer to understand the trades made as design decisions are made.</a:t>
            </a:r>
          </a:p>
          <a:p>
            <a:r>
              <a:rPr lang="en-US" dirty="0" smtClean="0"/>
              <a:t>The systems engineer is an integrator of inputs from many disciplines to ensure that interactions are sufficiently closely examined.</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thinking - 2</a:t>
            </a:r>
            <a:endParaRPr lang="en-US" dirty="0"/>
          </a:p>
        </p:txBody>
      </p:sp>
      <p:sp>
        <p:nvSpPr>
          <p:cNvPr id="3" name="Content Placeholder 2"/>
          <p:cNvSpPr>
            <a:spLocks noGrp="1"/>
          </p:cNvSpPr>
          <p:nvPr>
            <p:ph idx="1"/>
          </p:nvPr>
        </p:nvSpPr>
        <p:spPr/>
        <p:txBody>
          <a:bodyPr/>
          <a:lstStyle/>
          <a:p>
            <a:r>
              <a:rPr lang="en-US" sz="2800" dirty="0" smtClean="0"/>
              <a:t>Systems engineers often participate in projects where the integration is between hardware and software aspects of the product.</a:t>
            </a:r>
          </a:p>
          <a:p>
            <a:r>
              <a:rPr lang="en-US" sz="2800" dirty="0" smtClean="0"/>
              <a:t> We will spend more time on that type of project than others this semester.</a:t>
            </a:r>
          </a:p>
          <a:p>
            <a:r>
              <a:rPr lang="en-US" sz="2800" dirty="0" smtClean="0"/>
              <a:t>The systems engineer is sometimes the project manager. There is a course on project </a:t>
            </a:r>
            <a:r>
              <a:rPr lang="en-US" sz="2800" smtClean="0"/>
              <a:t>management </a:t>
            </a:r>
            <a:r>
              <a:rPr lang="en-US" sz="2800" smtClean="0"/>
              <a:t>available</a:t>
            </a:r>
            <a:r>
              <a:rPr lang="en-US" sz="2800" smtClean="0"/>
              <a:t> </a:t>
            </a:r>
            <a:r>
              <a:rPr lang="en-US" sz="2800" dirty="0" smtClean="0"/>
              <a:t>so we will not devote much time to those issues.</a:t>
            </a:r>
            <a:endParaRPr lang="en-US"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ISO/IEC 15288</a:t>
            </a:r>
            <a:endParaRPr lang="en-US" dirty="0"/>
          </a:p>
        </p:txBody>
      </p:sp>
      <p:sp>
        <p:nvSpPr>
          <p:cNvPr id="3" name="Content Placeholder 2"/>
          <p:cNvSpPr>
            <a:spLocks noGrp="1"/>
          </p:cNvSpPr>
          <p:nvPr>
            <p:ph idx="1"/>
          </p:nvPr>
        </p:nvSpPr>
        <p:spPr/>
        <p:txBody>
          <a:bodyPr/>
          <a:lstStyle/>
          <a:p>
            <a:r>
              <a:rPr lang="en-US" dirty="0" smtClean="0"/>
              <a:t>ISO/IEC 15288: 2002(E) – </a:t>
            </a:r>
            <a:r>
              <a:rPr lang="en-US" i="1" dirty="0" smtClean="0"/>
              <a:t>Systems engineering – System life cycle processes</a:t>
            </a:r>
          </a:p>
          <a:p>
            <a:r>
              <a:rPr lang="en-US" dirty="0" smtClean="0"/>
              <a:t>To assist with product planning, ISO 15288 defines a life cycle for a product</a:t>
            </a:r>
          </a:p>
          <a:p>
            <a:r>
              <a:rPr lang="en-US" dirty="0" smtClean="0"/>
              <a:t>For products that include software this is particularly important since as much as 80% of costs are incurred after a product is placed in service for the first time</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Life Cycle</a:t>
            </a:r>
            <a:endParaRPr lang="en-US" dirty="0"/>
          </a:p>
        </p:txBody>
      </p:sp>
      <p:sp>
        <p:nvSpPr>
          <p:cNvPr id="3" name="Content Placeholder 2"/>
          <p:cNvSpPr>
            <a:spLocks noGrp="1"/>
          </p:cNvSpPr>
          <p:nvPr>
            <p:ph idx="1"/>
          </p:nvPr>
        </p:nvSpPr>
        <p:spPr/>
        <p:txBody>
          <a:bodyPr/>
          <a:lstStyle/>
          <a:p>
            <a:r>
              <a:rPr lang="en-US" dirty="0" smtClean="0"/>
              <a:t>Concept – the light bulb of an idea</a:t>
            </a:r>
          </a:p>
          <a:p>
            <a:r>
              <a:rPr lang="en-US" dirty="0" smtClean="0"/>
              <a:t>Development – the details are explore</a:t>
            </a:r>
          </a:p>
          <a:p>
            <a:r>
              <a:rPr lang="en-US" dirty="0" smtClean="0"/>
              <a:t>Production – the product is implemented</a:t>
            </a:r>
          </a:p>
          <a:p>
            <a:r>
              <a:rPr lang="en-US" dirty="0" smtClean="0"/>
              <a:t>Utilization – the product is used</a:t>
            </a:r>
          </a:p>
          <a:p>
            <a:r>
              <a:rPr lang="en-US" dirty="0" smtClean="0"/>
              <a:t>Support – the product is repaired or extended</a:t>
            </a:r>
          </a:p>
          <a:p>
            <a:r>
              <a:rPr lang="en-US" dirty="0" smtClean="0"/>
              <a:t>Retirement – the product is no longer available for use</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Processes</a:t>
            </a:r>
            <a:endParaRPr lang="en-US" dirty="0"/>
          </a:p>
        </p:txBody>
      </p:sp>
      <p:sp>
        <p:nvSpPr>
          <p:cNvPr id="3" name="Content Placeholder 2"/>
          <p:cNvSpPr>
            <a:spLocks noGrp="1"/>
          </p:cNvSpPr>
          <p:nvPr>
            <p:ph idx="1"/>
          </p:nvPr>
        </p:nvSpPr>
        <p:spPr/>
        <p:txBody>
          <a:bodyPr/>
          <a:lstStyle/>
          <a:p>
            <a:r>
              <a:rPr lang="en-US" dirty="0" smtClean="0"/>
              <a:t>The systems engineer oversees a variety of processes</a:t>
            </a:r>
          </a:p>
          <a:p>
            <a:pPr lvl="1"/>
            <a:r>
              <a:rPr lang="en-US" dirty="0" smtClean="0"/>
              <a:t>Development </a:t>
            </a:r>
          </a:p>
          <a:p>
            <a:pPr lvl="1"/>
            <a:r>
              <a:rPr lang="en-US" dirty="0" smtClean="0"/>
              <a:t>Acquisition</a:t>
            </a:r>
          </a:p>
          <a:p>
            <a:pPr lvl="1"/>
            <a:r>
              <a:rPr lang="en-US" dirty="0" smtClean="0"/>
              <a:t>Configuration management</a:t>
            </a:r>
          </a:p>
          <a:p>
            <a:pPr lvl="1"/>
            <a:r>
              <a:rPr lang="en-US" dirty="0" smtClean="0"/>
              <a:t>Verification</a:t>
            </a:r>
          </a:p>
          <a:p>
            <a:pPr lvl="1"/>
            <a:r>
              <a:rPr lang="en-US" dirty="0" smtClean="0"/>
              <a:t>Maintenance</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2239</TotalTime>
  <Words>667</Words>
  <Application>Microsoft Office PowerPoint</Application>
  <PresentationFormat>On-screen Show (4:3)</PresentationFormat>
  <Paragraphs>60</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syse802Template</vt:lpstr>
      <vt:lpstr>SYSE 802</vt:lpstr>
      <vt:lpstr>System</vt:lpstr>
      <vt:lpstr>Systems Engineering</vt:lpstr>
      <vt:lpstr>Engineering</vt:lpstr>
      <vt:lpstr>Systems thinking</vt:lpstr>
      <vt:lpstr>Systems thinking - 2</vt:lpstr>
      <vt:lpstr>ISO/IEC 15288</vt:lpstr>
      <vt:lpstr>Product Life Cycle</vt:lpstr>
      <vt:lpstr>Processes</vt:lpstr>
      <vt:lpstr>Systems engineering process</vt:lpstr>
      <vt:lpstr>Systems Engineering Method</vt:lpstr>
      <vt:lpstr>Method Engineering</vt:lpstr>
      <vt:lpstr>Method Engineering - 2</vt:lpstr>
      <vt:lpstr>Summary</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McGregor</cp:lastModifiedBy>
  <cp:revision>18</cp:revision>
  <dcterms:created xsi:type="dcterms:W3CDTF">2010-07-31T20:44:10Z</dcterms:created>
  <dcterms:modified xsi:type="dcterms:W3CDTF">2012-08-22T12:37:23Z</dcterms:modified>
</cp:coreProperties>
</file>