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60" r:id="rId2"/>
    <p:sldId id="263" r:id="rId3"/>
    <p:sldId id="264" r:id="rId4"/>
    <p:sldId id="266" r:id="rId5"/>
    <p:sldId id="265" r:id="rId6"/>
    <p:sldId id="261" r:id="rId7"/>
    <p:sldId id="262" r:id="rId8"/>
    <p:sldId id="271" r:id="rId9"/>
    <p:sldId id="267" r:id="rId10"/>
    <p:sldId id="269" r:id="rId11"/>
    <p:sldId id="268" r:id="rId12"/>
    <p:sldId id="272" r:id="rId13"/>
    <p:sldId id="275" r:id="rId14"/>
    <p:sldId id="270" r:id="rId15"/>
    <p:sldId id="274" r:id="rId16"/>
    <p:sldId id="279" r:id="rId17"/>
    <p:sldId id="278" r:id="rId18"/>
    <p:sldId id="280" r:id="rId19"/>
    <p:sldId id="276" r:id="rId20"/>
    <p:sldId id="277" r:id="rId21"/>
    <p:sldId id="273" r:id="rId2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2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Method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Tailoring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600"/>
          </a:xfrm>
        </p:spPr>
        <p:txBody>
          <a:bodyPr/>
          <a:lstStyle/>
          <a:p>
            <a:r>
              <a:rPr lang="en-US" sz="2800" dirty="0" smtClean="0"/>
              <a:t>I have placed a partial order on the activities by adding predecessors</a:t>
            </a:r>
          </a:p>
          <a:p>
            <a:r>
              <a:rPr lang="en-US" sz="2800" dirty="0" smtClean="0"/>
              <a:t>This process is kicked-off by an event – a charter being granted</a:t>
            </a:r>
          </a:p>
          <a:p>
            <a:r>
              <a:rPr lang="en-US" sz="2800" dirty="0" smtClean="0"/>
              <a:t>Three of the activities are on-going rather than do it one time and done</a:t>
            </a:r>
            <a:endParaRPr lang="en-US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436262"/>
            <a:ext cx="9144000" cy="242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6248400" y="3048000"/>
            <a:ext cx="19812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029200" y="4114801"/>
            <a:ext cx="2667000" cy="21335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diagram from WBS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94397"/>
            <a:ext cx="8686799" cy="5363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activity diagram is automatically drawn by right clicking on the WBS page of the process definition.</a:t>
            </a:r>
          </a:p>
          <a:p>
            <a:r>
              <a:rPr lang="en-US" dirty="0" smtClean="0"/>
              <a:t>It shows the possibilities for parallelism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Hierarchy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90270"/>
            <a:ext cx="8229600" cy="1601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3962400"/>
            <a:ext cx="82509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SPEM defines a hierarchy that can be followed to decompose required actions.</a:t>
            </a:r>
          </a:p>
          <a:p>
            <a:r>
              <a:rPr lang="en-US" dirty="0" smtClean="0"/>
              <a:t>Phases, iterations, activities, and tasks allow the systems engineer to decide</a:t>
            </a:r>
          </a:p>
          <a:p>
            <a:r>
              <a:rPr lang="en-US" dirty="0" smtClean="0"/>
              <a:t>how deep to take the decomposition.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Metamodel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underlying </a:t>
            </a:r>
            <a:r>
              <a:rPr lang="en-US" sz="2800" dirty="0" err="1" smtClean="0"/>
              <a:t>metamodel</a:t>
            </a:r>
            <a:r>
              <a:rPr lang="en-US" sz="2800" dirty="0" smtClean="0"/>
              <a:t> provides implicit relationships among elements of the process model.</a:t>
            </a:r>
          </a:p>
          <a:p>
            <a:r>
              <a:rPr lang="en-US" sz="2800" dirty="0" smtClean="0"/>
              <a:t>A model that has properly linked content, i.e., roles, tasks, and </a:t>
            </a:r>
            <a:r>
              <a:rPr lang="en-US" sz="2800" dirty="0" err="1" smtClean="0"/>
              <a:t>workproducts</a:t>
            </a:r>
            <a:r>
              <a:rPr lang="en-US" sz="2800" dirty="0" smtClean="0"/>
              <a:t>, will automate some of the activities during process definition. The method author will be prompted about possible connections given existing relationships. </a:t>
            </a:r>
          </a:p>
          <a:p>
            <a:r>
              <a:rPr lang="en-US" sz="2800" dirty="0" smtClean="0"/>
              <a:t>On the next slide you will the dialog opened when a role is added to an activity description.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21785" y="1600200"/>
            <a:ext cx="750043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399"/>
          </a:xfrm>
        </p:spPr>
        <p:txBody>
          <a:bodyPr/>
          <a:lstStyle/>
          <a:p>
            <a:r>
              <a:rPr lang="en-US" dirty="0" smtClean="0"/>
              <a:t>People assigned to activities are entered in the Team allocation view.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4925" y="3429000"/>
            <a:ext cx="653415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Products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905000"/>
          </a:xfrm>
        </p:spPr>
        <p:txBody>
          <a:bodyPr/>
          <a:lstStyle/>
          <a:p>
            <a:r>
              <a:rPr lang="en-US" dirty="0" smtClean="0"/>
              <a:t>Work products required by the activities or produced by the activities are entered in the work products view.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763905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Consolidated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14399"/>
          </a:xfrm>
        </p:spPr>
        <p:txBody>
          <a:bodyPr/>
          <a:lstStyle/>
          <a:p>
            <a:r>
              <a:rPr lang="en-US" sz="2800" dirty="0" smtClean="0"/>
              <a:t>The consolidated view rolls out all the dependencies among the elements.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" y="2514600"/>
            <a:ext cx="859155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Previously existing material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Remember that in your initial setup of EPF you imported a set of plug-ins.</a:t>
            </a:r>
          </a:p>
          <a:p>
            <a:r>
              <a:rPr lang="en-US" sz="2800" dirty="0" smtClean="0"/>
              <a:t>There are a large number of definitions that have been started. Some contain a good bit of information and some are just place holders.</a:t>
            </a:r>
          </a:p>
          <a:p>
            <a:r>
              <a:rPr lang="en-US" sz="2800" dirty="0" smtClean="0"/>
              <a:t>Also remember that for us to work together, do not make changes to those plug-ins. Only add pages and make changes to those pages you create in your plug-in which references mine. 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method for doing some activity can be divided into two parts</a:t>
            </a:r>
          </a:p>
          <a:p>
            <a:pPr lvl="1"/>
            <a:r>
              <a:rPr lang="en-US" dirty="0" smtClean="0"/>
              <a:t>Content – how to do specific actions</a:t>
            </a:r>
          </a:p>
          <a:p>
            <a:pPr lvl="1"/>
            <a:r>
              <a:rPr lang="en-US" dirty="0" smtClean="0"/>
              <a:t>Process – the order in which to do those activities</a:t>
            </a:r>
          </a:p>
          <a:p>
            <a:r>
              <a:rPr lang="en-US" dirty="0" smtClean="0"/>
              <a:t>The Eclipse Process Framework (EPF) uses that split to build reusable, </a:t>
            </a:r>
            <a:r>
              <a:rPr lang="en-US" dirty="0" err="1" smtClean="0"/>
              <a:t>tailorable</a:t>
            </a:r>
            <a:r>
              <a:rPr lang="en-US" dirty="0" smtClean="0"/>
              <a:t> methods.</a:t>
            </a:r>
          </a:p>
          <a:p>
            <a:r>
              <a:rPr lang="en-US" dirty="0" smtClean="0"/>
              <a:t>Each method plug-in has a method content section and a process section.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Much of the material in the imported EPF is based on a software product line approach. </a:t>
            </a:r>
          </a:p>
          <a:p>
            <a:r>
              <a:rPr lang="en-US" dirty="0" smtClean="0"/>
              <a:t>We will dive into this later in the semester but for now:</a:t>
            </a:r>
          </a:p>
          <a:p>
            <a:pPr lvl="1"/>
            <a:r>
              <a:rPr lang="en-US" dirty="0" smtClean="0"/>
              <a:t>Core assets are the reusable pieces that are used to implement products</a:t>
            </a:r>
          </a:p>
          <a:p>
            <a:pPr lvl="1"/>
            <a:r>
              <a:rPr lang="en-US" dirty="0" smtClean="0"/>
              <a:t>Products are assembled from core assets with additional product-unique assets</a:t>
            </a:r>
          </a:p>
          <a:p>
            <a:pPr lvl="1"/>
            <a:r>
              <a:rPr lang="en-US" dirty="0" smtClean="0"/>
              <a:t>Activities always anticipate multiple products 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systems engineer needs an easy means of tailoring processes to meet specific needs.</a:t>
            </a:r>
          </a:p>
          <a:p>
            <a:r>
              <a:rPr lang="en-US" dirty="0" smtClean="0"/>
              <a:t>EPF allows the rapid definition of processes by composing method content elements.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6238875" cy="4525963"/>
          </a:xfrm>
        </p:spPr>
        <p:txBody>
          <a:bodyPr/>
          <a:lstStyle/>
          <a:p>
            <a:r>
              <a:rPr lang="en-US" sz="2800" dirty="0" smtClean="0"/>
              <a:t>The method content is divided into 4 parts as seen to the right.</a:t>
            </a:r>
          </a:p>
          <a:p>
            <a:r>
              <a:rPr lang="en-US" sz="2800" dirty="0" smtClean="0"/>
              <a:t>The standard categories correspond to elements in the SPEM.</a:t>
            </a:r>
          </a:p>
          <a:p>
            <a:r>
              <a:rPr lang="en-US" sz="2800" dirty="0" smtClean="0"/>
              <a:t>These categories are used to define new “types” of content so that concrete artifacts of that type can be handled in a type safe way.</a:t>
            </a:r>
          </a:p>
          <a:p>
            <a:r>
              <a:rPr lang="en-US" sz="2800" dirty="0" smtClean="0"/>
              <a:t>The custom categories allow the user to group information for reuse.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96075" y="1600200"/>
            <a:ext cx="1990725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6172200" cy="4525963"/>
          </a:xfrm>
        </p:spPr>
        <p:txBody>
          <a:bodyPr/>
          <a:lstStyle/>
          <a:p>
            <a:r>
              <a:rPr lang="en-US" sz="2800" dirty="0" smtClean="0"/>
              <a:t>Guidance includes numerous different types of information ranging from term definitions to best practices. These are attached to processes to guide the task performer.</a:t>
            </a:r>
          </a:p>
          <a:p>
            <a:r>
              <a:rPr lang="en-US" sz="2800" dirty="0" smtClean="0"/>
              <a:t>This is the place where the expertise of the organization can be captured in a form that new employees or people assigned  a new task can use to understand their responsibilities.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86575" y="1752600"/>
            <a:ext cx="1800225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572250" cy="4525963"/>
          </a:xfrm>
        </p:spPr>
        <p:txBody>
          <a:bodyPr/>
          <a:lstStyle/>
          <a:p>
            <a:r>
              <a:rPr lang="en-US" sz="2800" dirty="0" smtClean="0"/>
              <a:t>The process section provides constructs to immediately define a process using work break down structures to relate tasks (defined in the method content section) to each other in specific orders.</a:t>
            </a:r>
          </a:p>
          <a:p>
            <a:r>
              <a:rPr lang="en-US" sz="2800" dirty="0" smtClean="0"/>
              <a:t>There is also a “pattern” construct that allows a chunk of a process to be captured and then reused across multiple projects. For example, here is an analysis pattern.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9450" y="1752600"/>
            <a:ext cx="16573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Tailoring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large project has factors and influences that make it unique from other projects.</a:t>
            </a:r>
          </a:p>
          <a:p>
            <a:r>
              <a:rPr lang="en-US" dirty="0" smtClean="0"/>
              <a:t>The processes for such a project need to be modified to address these unique factors.</a:t>
            </a:r>
          </a:p>
          <a:p>
            <a:r>
              <a:rPr lang="en-US" dirty="0" smtClean="0"/>
              <a:t>The EPF makes this tailoring efficient.</a:t>
            </a:r>
          </a:p>
          <a:p>
            <a:r>
              <a:rPr lang="en-US" dirty="0" smtClean="0"/>
              <a:t>The tailoring is not just changing the amount of time devoted to specific activities, it is a change in which activities are included.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Tailoring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new process can be defined by composing method content.</a:t>
            </a:r>
          </a:p>
          <a:p>
            <a:r>
              <a:rPr lang="en-US" sz="2800" dirty="0" smtClean="0"/>
              <a:t>I have defined a basic process, named basic</a:t>
            </a:r>
          </a:p>
          <a:p>
            <a:r>
              <a:rPr lang="en-US" sz="2800" dirty="0" smtClean="0"/>
              <a:t>Note near the bottom are tabs for additional pages as shown here.</a:t>
            </a:r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962400"/>
            <a:ext cx="8686800" cy="180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9775" y="5959475"/>
            <a:ext cx="51244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systems engineer is responsible for breaking down artifacts that overarch the project into smaller artifacts until the artifacts are of a size to assign to a single team.</a:t>
            </a:r>
          </a:p>
          <a:p>
            <a:r>
              <a:rPr lang="en-US" dirty="0" smtClean="0"/>
              <a:t>This can be approached by using the team structure, the deliverables or the tasks.</a:t>
            </a:r>
          </a:p>
          <a:p>
            <a:r>
              <a:rPr lang="en-US" dirty="0" smtClean="0"/>
              <a:t>In the next slides I will show how to do this using the tasks.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Workbreakdown</a:t>
            </a:r>
            <a:r>
              <a:rPr lang="en-US" dirty="0" smtClean="0"/>
              <a:t> structure (WBS)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76600"/>
          </a:xfrm>
        </p:spPr>
        <p:txBody>
          <a:bodyPr/>
          <a:lstStyle/>
          <a:p>
            <a:r>
              <a:rPr lang="en-US" dirty="0" smtClean="0"/>
              <a:t>Each entry in the WBS is one of the item types shown in the menu below.</a:t>
            </a:r>
          </a:p>
          <a:p>
            <a:r>
              <a:rPr lang="en-US" dirty="0" smtClean="0"/>
              <a:t>Phases, iterations, and activities are shown in the order of decreasing scope and increasing detail.</a:t>
            </a:r>
          </a:p>
          <a:p>
            <a:r>
              <a:rPr lang="en-US" dirty="0" smtClean="0"/>
              <a:t>A Task Descriptor links to a specific task.</a:t>
            </a:r>
            <a:endParaRPr 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2413" y="4876800"/>
            <a:ext cx="86391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3797</TotalTime>
  <Words>876</Words>
  <Application>Microsoft Office PowerPoint</Application>
  <PresentationFormat>On-screen Show (4:3)</PresentationFormat>
  <Paragraphs>77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syse802Template</vt:lpstr>
      <vt:lpstr>SYSE 802</vt:lpstr>
      <vt:lpstr>Methods</vt:lpstr>
      <vt:lpstr>Methods - 2</vt:lpstr>
      <vt:lpstr>Methods - 3</vt:lpstr>
      <vt:lpstr>Methods - 4</vt:lpstr>
      <vt:lpstr>Tailoring</vt:lpstr>
      <vt:lpstr>Tailoring - 2</vt:lpstr>
      <vt:lpstr>Hierarchy</vt:lpstr>
      <vt:lpstr>Workbreakdown structure (WBS)</vt:lpstr>
      <vt:lpstr>WBS</vt:lpstr>
      <vt:lpstr>Activity diagram from WBS</vt:lpstr>
      <vt:lpstr>Activity diagram</vt:lpstr>
      <vt:lpstr>Hierarchy</vt:lpstr>
      <vt:lpstr>Metamodel</vt:lpstr>
      <vt:lpstr>Slide 15</vt:lpstr>
      <vt:lpstr>Team allocation</vt:lpstr>
      <vt:lpstr>Work Products View</vt:lpstr>
      <vt:lpstr>Consolidated view</vt:lpstr>
      <vt:lpstr>Previously existing material</vt:lpstr>
      <vt:lpstr>Additional note</vt:lpstr>
      <vt:lpstr>Summary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24</cp:revision>
  <dcterms:created xsi:type="dcterms:W3CDTF">2010-09-03T11:09:21Z</dcterms:created>
  <dcterms:modified xsi:type="dcterms:W3CDTF">2010-09-22T11:34:54Z</dcterms:modified>
</cp:coreProperties>
</file>