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0" r:id="rId2"/>
    <p:sldId id="261" r:id="rId3"/>
    <p:sldId id="264" r:id="rId4"/>
    <p:sldId id="273" r:id="rId5"/>
    <p:sldId id="274" r:id="rId6"/>
    <p:sldId id="269" r:id="rId7"/>
    <p:sldId id="271" r:id="rId8"/>
    <p:sldId id="270" r:id="rId9"/>
    <p:sldId id="266" r:id="rId10"/>
    <p:sldId id="267" r:id="rId11"/>
    <p:sldId id="275" r:id="rId12"/>
    <p:sldId id="276" r:id="rId13"/>
    <p:sldId id="268" r:id="rId14"/>
    <p:sldId id="263" r:id="rId15"/>
    <p:sldId id="272" r:id="rId16"/>
    <p:sldId id="265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dl.info/aadl/documents/AADLpattern82004.pdf" TargetMode="External"/><Relationship Id="rId2" Type="http://schemas.openxmlformats.org/officeDocument/2006/relationships/hyperlink" Target="http://ebooks-online24.com/download/AADL-ppt-38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ki.sei.cmu.edu/aadl/images/7/78/Vogl_Hecht_Lam_Aerotech_09.pdf" TargetMode="External"/><Relationship Id="rId4" Type="http://schemas.openxmlformats.org/officeDocument/2006/relationships/hyperlink" Target="http://people.cs.kuleuven.be/~stefan.vanbaelen/public_html/deptcw/ACES-MB/2009/ACES-MB1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dl.inf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AADL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b="1" dirty="0" err="1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process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b="1" dirty="0" err="1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implementation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ProdCons.default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</a:t>
            </a:r>
            <a:r>
              <a:rPr lang="fr-FR" sz="2000" b="1" dirty="0" err="1" smtClean="0">
                <a:solidFill>
                  <a:srgbClr val="000080"/>
                </a:solidFill>
                <a:latin typeface="Courier New" pitchFamily="49" charset="0"/>
                <a:cs typeface="Lucida Sans Unicode" pitchFamily="34" charset="0"/>
              </a:rPr>
              <a:t>subcomponents</a:t>
            </a:r>
            <a:endParaRPr lang="fr-FR" sz="2000" dirty="0" smtClean="0">
              <a:solidFill>
                <a:srgbClr val="000080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 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theProd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: </a:t>
            </a: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thread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Prod.Impl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;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 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theCons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: </a:t>
            </a: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thread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Cons.Impl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;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</a:t>
            </a:r>
            <a:r>
              <a:rPr lang="fr-FR" sz="2000" b="1" dirty="0" smtClean="0">
                <a:solidFill>
                  <a:srgbClr val="000080"/>
                </a:solidFill>
                <a:latin typeface="Courier New" pitchFamily="49" charset="0"/>
                <a:cs typeface="Lucida Sans Unicode" pitchFamily="34" charset="0"/>
              </a:rPr>
              <a:t>connections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  EventConnection1: </a:t>
            </a:r>
            <a:r>
              <a:rPr lang="fr-FR" sz="2000" b="1" dirty="0" err="1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event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port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start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-&gt;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theProd.start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;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   DataConnection1: </a:t>
            </a: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data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port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theProd.val -&gt; theCons.val;</a:t>
            </a:r>
            <a:endParaRPr lang="fr-FR" sz="2000" dirty="0" smtClean="0">
              <a:solidFill>
                <a:srgbClr val="DDDDDD"/>
              </a:solidFill>
              <a:latin typeface="Courier New" pitchFamily="49" charset="0"/>
              <a:cs typeface="Lucida Sans Unicode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sz="2000" b="1" dirty="0" smtClean="0">
                <a:solidFill>
                  <a:srgbClr val="008080"/>
                </a:solidFill>
                <a:latin typeface="Courier New" pitchFamily="49" charset="0"/>
                <a:cs typeface="Lucida Sans Unicode" pitchFamily="34" charset="0"/>
              </a:rPr>
              <a:t>end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 </a:t>
            </a:r>
            <a:r>
              <a:rPr lang="fr-FR" sz="2000" dirty="0" err="1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ProdCons.default</a:t>
            </a:r>
            <a:r>
              <a:rPr lang="fr-FR" sz="2000" dirty="0" smtClean="0">
                <a:solidFill>
                  <a:srgbClr val="000000"/>
                </a:solidFill>
                <a:latin typeface="Courier New" pitchFamily="49" charset="0"/>
                <a:cs typeface="Lucida Sans Unicode" pitchFamily="34" charset="0"/>
              </a:rPr>
              <a:t>;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2" y="4449277"/>
            <a:ext cx="3748088" cy="240872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72469" y="6260068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Prespolei_r_04dec07_ellidiss_1J1kz7.ppt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smtClean="0"/>
              <a:t>property set Clemson is</a:t>
            </a:r>
          </a:p>
          <a:p>
            <a:pPr>
              <a:buNone/>
            </a:pPr>
            <a:r>
              <a:rPr lang="fr-FR" sz="1800" dirty="0" smtClean="0"/>
              <a:t>	</a:t>
            </a:r>
            <a:r>
              <a:rPr lang="fr-FR" sz="1800" dirty="0" err="1" smtClean="0"/>
              <a:t>MbitPerSec</a:t>
            </a:r>
            <a:r>
              <a:rPr lang="fr-FR" sz="1800" dirty="0" smtClean="0"/>
              <a:t> </a:t>
            </a:r>
            <a:r>
              <a:rPr lang="fr-FR" sz="1800" dirty="0" smtClean="0"/>
              <a:t>: </a:t>
            </a:r>
            <a:r>
              <a:rPr lang="fr-FR" sz="1800" b="1" dirty="0" smtClean="0"/>
              <a:t>type </a:t>
            </a:r>
            <a:r>
              <a:rPr lang="fr-FR" sz="1800" b="1" dirty="0" err="1" smtClean="0"/>
              <a:t>units</a:t>
            </a:r>
            <a:r>
              <a:rPr lang="fr-FR" sz="1800" b="1" dirty="0" smtClean="0"/>
              <a:t> (MPS, GPS =&gt; MPS*1000);</a:t>
            </a:r>
          </a:p>
          <a:p>
            <a:pPr>
              <a:buNone/>
            </a:pPr>
            <a:r>
              <a:rPr lang="en-US" sz="1800" dirty="0" smtClean="0"/>
              <a:t> 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Band_width</a:t>
            </a:r>
            <a:r>
              <a:rPr lang="en-US" sz="1800" dirty="0" smtClean="0"/>
              <a:t>: </a:t>
            </a:r>
            <a:r>
              <a:rPr lang="en-US" sz="1800" b="1" dirty="0" smtClean="0"/>
              <a:t>type </a:t>
            </a:r>
            <a:r>
              <a:rPr lang="en-US" sz="1800" b="1" dirty="0" err="1" smtClean="0"/>
              <a:t>aadlinteger</a:t>
            </a:r>
            <a:r>
              <a:rPr lang="en-US" sz="1800" b="1" dirty="0" smtClean="0"/>
              <a:t> units Clemson::</a:t>
            </a:r>
            <a:r>
              <a:rPr lang="en-US" sz="1800" b="1" dirty="0" err="1" smtClean="0"/>
              <a:t>MbitPerSec</a:t>
            </a:r>
            <a:r>
              <a:rPr lang="en-US" sz="1800" b="1" dirty="0" smtClean="0"/>
              <a:t>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Radio_band_width</a:t>
            </a:r>
            <a:r>
              <a:rPr lang="en-US" sz="1800" dirty="0" smtClean="0"/>
              <a:t>: Clemson::</a:t>
            </a:r>
            <a:r>
              <a:rPr lang="en-US" sz="1800" dirty="0" err="1" smtClean="0"/>
              <a:t>Band_width</a:t>
            </a:r>
            <a:r>
              <a:rPr lang="en-US" sz="1800" dirty="0" smtClean="0"/>
              <a:t> </a:t>
            </a:r>
            <a:r>
              <a:rPr lang="en-US" sz="1800" b="1" dirty="0" smtClean="0"/>
              <a:t>applies to (all);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Band_width_802_11g</a:t>
            </a:r>
            <a:r>
              <a:rPr lang="en-US" sz="1800" dirty="0" smtClean="0"/>
              <a:t>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54 MPS; </a:t>
            </a:r>
          </a:p>
          <a:p>
            <a:pPr>
              <a:buNone/>
            </a:pPr>
            <a:r>
              <a:rPr lang="en-US" sz="1800" dirty="0" smtClean="0"/>
              <a:t>                                           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smtClean="0"/>
              <a:t>	Band_width_802_11n</a:t>
            </a:r>
            <a:r>
              <a:rPr lang="en-US" sz="1800" dirty="0" smtClean="0"/>
              <a:t>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300 MPS; </a:t>
            </a:r>
          </a:p>
          <a:p>
            <a:pPr>
              <a:buNone/>
            </a:pPr>
            <a:r>
              <a:rPr lang="en-US" sz="1800" dirty="0" smtClean="0"/>
              <a:t>                                           </a:t>
            </a:r>
          </a:p>
          <a:p>
            <a:pPr>
              <a:buNone/>
            </a:pPr>
            <a:r>
              <a:rPr lang="en-US" sz="1800" dirty="0" smtClean="0"/>
              <a:t>    </a:t>
            </a:r>
            <a:r>
              <a:rPr lang="en-US" sz="1800" dirty="0" smtClean="0"/>
              <a:t>	</a:t>
            </a:r>
            <a:r>
              <a:rPr lang="en-US" sz="1800" dirty="0" err="1" smtClean="0"/>
              <a:t>Band_width_fast_ethernet</a:t>
            </a:r>
            <a:r>
              <a:rPr lang="en-US" sz="1800" dirty="0" smtClean="0"/>
              <a:t>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100 MPS; </a:t>
            </a:r>
          </a:p>
          <a:p>
            <a:pPr>
              <a:buNone/>
            </a:pPr>
            <a:r>
              <a:rPr lang="en-US" sz="1800" dirty="0" smtClean="0"/>
              <a:t>                                             </a:t>
            </a:r>
          </a:p>
          <a:p>
            <a:pPr>
              <a:buNone/>
            </a:pPr>
            <a:r>
              <a:rPr lang="en-US" sz="1800" b="1" dirty="0" smtClean="0"/>
              <a:t>end Clemson;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Property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package </a:t>
            </a:r>
            <a:r>
              <a:rPr lang="en-US" sz="1600" b="1" dirty="0" err="1" smtClean="0"/>
              <a:t>infoSys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public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</a:t>
            </a:r>
            <a:r>
              <a:rPr lang="en-US" sz="1600" b="1" dirty="0" smtClean="0"/>
              <a:t>system Infotainment</a:t>
            </a:r>
          </a:p>
          <a:p>
            <a:pPr>
              <a:buNone/>
            </a:pPr>
            <a:r>
              <a:rPr lang="en-US" sz="1600" dirty="0" smtClean="0"/>
              <a:t>    </a:t>
            </a:r>
            <a:r>
              <a:rPr lang="en-US" sz="1600" dirty="0" smtClean="0"/>
              <a:t>	</a:t>
            </a:r>
            <a:r>
              <a:rPr lang="en-US" sz="1600" b="1" dirty="0" smtClean="0"/>
              <a:t>features</a:t>
            </a:r>
            <a:endParaRPr lang="en-US" sz="1600" b="1" dirty="0" smtClean="0"/>
          </a:p>
          <a:p>
            <a:pPr>
              <a:buNone/>
            </a:pPr>
            <a:r>
              <a:rPr lang="en-US" sz="1600" dirty="0" smtClean="0"/>
              <a:t>      </a:t>
            </a:r>
            <a:r>
              <a:rPr lang="en-US" sz="1600" dirty="0" smtClean="0"/>
              <a:t>		radio </a:t>
            </a:r>
            <a:r>
              <a:rPr lang="en-US" sz="1600" dirty="0" smtClean="0"/>
              <a:t>: </a:t>
            </a:r>
            <a:r>
              <a:rPr lang="en-US" sz="1600" b="1" dirty="0" smtClean="0"/>
              <a:t>requires bus access; </a:t>
            </a:r>
          </a:p>
          <a:p>
            <a:pPr>
              <a:buNone/>
            </a:pPr>
            <a:r>
              <a:rPr lang="en-US" sz="1600" dirty="0" smtClean="0"/>
              <a:t>  </a:t>
            </a:r>
            <a:r>
              <a:rPr lang="en-US" sz="1600" b="1" dirty="0" smtClean="0"/>
              <a:t>end Infotainment;</a:t>
            </a:r>
          </a:p>
          <a:p>
            <a:pPr>
              <a:buNone/>
            </a:pPr>
            <a:r>
              <a:rPr lang="en-US" sz="1600" dirty="0" smtClean="0"/>
              <a:t>  </a:t>
            </a:r>
          </a:p>
          <a:p>
            <a:pPr>
              <a:buNone/>
            </a:pPr>
            <a:r>
              <a:rPr lang="en-US" sz="1600" dirty="0" smtClean="0"/>
              <a:t>  </a:t>
            </a:r>
            <a:r>
              <a:rPr lang="en-US" sz="1600" b="1" dirty="0" smtClean="0"/>
              <a:t>system implementation </a:t>
            </a:r>
            <a:r>
              <a:rPr lang="en-US" sz="1600" b="1" dirty="0" err="1" smtClean="0"/>
              <a:t>Infotainment.basic</a:t>
            </a:r>
            <a:endParaRPr lang="en-US" sz="1600" b="1" dirty="0" smtClean="0"/>
          </a:p>
          <a:p>
            <a:pPr>
              <a:buNone/>
            </a:pPr>
            <a:r>
              <a:rPr lang="en-US" sz="1600" dirty="0" smtClean="0"/>
              <a:t>  </a:t>
            </a:r>
            <a:r>
              <a:rPr lang="en-US" sz="1600" dirty="0" smtClean="0"/>
              <a:t>	</a:t>
            </a:r>
            <a:r>
              <a:rPr lang="en-US" sz="1600" b="1" dirty="0" smtClean="0"/>
              <a:t>properties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n-US" sz="1600" dirty="0" smtClean="0"/>
              <a:t>		Clemson</a:t>
            </a:r>
            <a:r>
              <a:rPr lang="en-US" sz="1600" dirty="0" smtClean="0"/>
              <a:t>::</a:t>
            </a:r>
            <a:r>
              <a:rPr lang="en-US" sz="1600" dirty="0" err="1" smtClean="0"/>
              <a:t>Radio_band_width</a:t>
            </a:r>
            <a:r>
              <a:rPr lang="en-US" sz="1600" dirty="0" smtClean="0"/>
              <a:t> =&gt; </a:t>
            </a:r>
            <a:r>
              <a:rPr lang="en-US" sz="1600" b="1" dirty="0" smtClean="0"/>
              <a:t>value (Clemson::Band_width_802_11g) applies to radio;</a:t>
            </a:r>
          </a:p>
          <a:p>
            <a:pPr>
              <a:buNone/>
            </a:pPr>
            <a:r>
              <a:rPr lang="en-US" sz="1600" dirty="0" smtClean="0"/>
              <a:t>  </a:t>
            </a:r>
            <a:r>
              <a:rPr lang="en-US" sz="1600" b="1" dirty="0" smtClean="0"/>
              <a:t>end </a:t>
            </a:r>
            <a:r>
              <a:rPr lang="en-US" sz="1600" b="1" dirty="0" err="1" smtClean="0"/>
              <a:t>Infotainment.basic</a:t>
            </a:r>
            <a:r>
              <a:rPr lang="en-US" sz="1600" b="1" dirty="0" smtClean="0"/>
              <a:t>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end </a:t>
            </a:r>
            <a:r>
              <a:rPr lang="en-US" sz="1600" b="1" dirty="0" err="1" smtClean="0"/>
              <a:t>infoSys</a:t>
            </a:r>
            <a:r>
              <a:rPr lang="en-US" sz="1600" b="1" dirty="0" smtClean="0"/>
              <a:t>;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4914900" cy="299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000" b="1">
                <a:latin typeface="Courier New" pitchFamily="49" charset="0"/>
              </a:rPr>
              <a:t>PROCESS</a:t>
            </a:r>
            <a:r>
              <a:rPr lang="en-US" sz="1000">
                <a:latin typeface="Courier New" pitchFamily="49" charset="0"/>
              </a:rPr>
              <a:t> Control_SW</a:t>
            </a:r>
          </a:p>
          <a:p>
            <a:r>
              <a:rPr lang="en-US" sz="1000" b="1">
                <a:latin typeface="Courier New" pitchFamily="49" charset="0"/>
              </a:rPr>
              <a:t>FEATURES</a:t>
            </a:r>
          </a:p>
          <a:p>
            <a:r>
              <a:rPr lang="en-US" sz="1000">
                <a:latin typeface="Courier New" pitchFamily="49" charset="0"/>
              </a:rPr>
              <a:t>  Sensor : </a:t>
            </a:r>
            <a:r>
              <a:rPr lang="en-US" sz="1000" b="1">
                <a:latin typeface="Courier New" pitchFamily="49" charset="0"/>
              </a:rPr>
              <a:t>IN EVENT DATA PORT</a:t>
            </a:r>
            <a:r>
              <a:rPr lang="en-US" sz="1000">
                <a:latin typeface="Courier New" pitchFamily="49" charset="0"/>
              </a:rPr>
              <a:t> T_Flow;</a:t>
            </a:r>
          </a:p>
          <a:p>
            <a:r>
              <a:rPr lang="en-US" sz="1000">
                <a:latin typeface="Courier New" pitchFamily="49" charset="0"/>
              </a:rPr>
              <a:t>  Actuator : </a:t>
            </a:r>
            <a:r>
              <a:rPr lang="en-US" sz="1000" b="1">
                <a:latin typeface="Courier New" pitchFamily="49" charset="0"/>
              </a:rPr>
              <a:t>OUT EVENT DATA PORT</a:t>
            </a:r>
            <a:r>
              <a:rPr lang="en-US" sz="1000">
                <a:latin typeface="Courier New" pitchFamily="49" charset="0"/>
              </a:rPr>
              <a:t> T_Flow;</a:t>
            </a:r>
          </a:p>
          <a:p>
            <a:r>
              <a:rPr lang="en-US" sz="1000" b="1">
                <a:latin typeface="Courier New" pitchFamily="49" charset="0"/>
              </a:rPr>
              <a:t>END</a:t>
            </a:r>
            <a:r>
              <a:rPr lang="en-US" sz="1000">
                <a:latin typeface="Courier New" pitchFamily="49" charset="0"/>
              </a:rPr>
              <a:t> Control_SW;</a:t>
            </a:r>
          </a:p>
          <a:p>
            <a:endParaRPr lang="en-US" sz="1000">
              <a:latin typeface="Courier New" pitchFamily="49" charset="0"/>
            </a:endParaRPr>
          </a:p>
          <a:p>
            <a:r>
              <a:rPr lang="en-US" sz="1000" b="1">
                <a:latin typeface="Courier New" pitchFamily="49" charset="0"/>
              </a:rPr>
              <a:t>PROCESS IMPLEMENTATION</a:t>
            </a:r>
            <a:r>
              <a:rPr lang="en-US" sz="1000">
                <a:latin typeface="Courier New" pitchFamily="49" charset="0"/>
              </a:rPr>
              <a:t> Control_SW.others</a:t>
            </a:r>
          </a:p>
          <a:p>
            <a:r>
              <a:rPr lang="en-US" sz="1000" b="1">
                <a:latin typeface="Courier New" pitchFamily="49" charset="0"/>
              </a:rPr>
              <a:t>SUBCOMPONENTS</a:t>
            </a:r>
          </a:p>
          <a:p>
            <a:r>
              <a:rPr lang="en-US" sz="1000">
                <a:latin typeface="Courier New" pitchFamily="49" charset="0"/>
              </a:rPr>
              <a:t>  Sensor_Input : </a:t>
            </a:r>
            <a:r>
              <a:rPr lang="en-US" sz="1000" b="1">
                <a:latin typeface="Courier New" pitchFamily="49" charset="0"/>
              </a:rPr>
              <a:t>THREAD</a:t>
            </a:r>
            <a:r>
              <a:rPr lang="en-US" sz="1000">
                <a:latin typeface="Courier New" pitchFamily="49" charset="0"/>
              </a:rPr>
              <a:t> Init;</a:t>
            </a:r>
          </a:p>
          <a:p>
            <a:r>
              <a:rPr lang="en-US" sz="1000">
                <a:latin typeface="Courier New" pitchFamily="49" charset="0"/>
              </a:rPr>
              <a:t>  Low_Pass_Filter : </a:t>
            </a:r>
            <a:r>
              <a:rPr lang="en-US" sz="1000" b="1">
                <a:latin typeface="Courier New" pitchFamily="49" charset="0"/>
              </a:rPr>
              <a:t>THREAD</a:t>
            </a:r>
            <a:r>
              <a:rPr lang="en-US" sz="1000">
                <a:latin typeface="Courier New" pitchFamily="49" charset="0"/>
              </a:rPr>
              <a:t> Low_Pass_Filter;</a:t>
            </a:r>
          </a:p>
          <a:p>
            <a:r>
              <a:rPr lang="en-US" sz="1000">
                <a:latin typeface="Courier New" pitchFamily="49" charset="0"/>
              </a:rPr>
              <a:t>  Actuator_Command : </a:t>
            </a:r>
            <a:r>
              <a:rPr lang="en-US" sz="1000" b="1">
                <a:latin typeface="Courier New" pitchFamily="49" charset="0"/>
              </a:rPr>
              <a:t>THREAD</a:t>
            </a:r>
            <a:r>
              <a:rPr lang="en-US" sz="1000">
                <a:latin typeface="Courier New" pitchFamily="49" charset="0"/>
              </a:rPr>
              <a:t> Actuator_Command;</a:t>
            </a:r>
          </a:p>
          <a:p>
            <a:r>
              <a:rPr lang="en-US" sz="1000">
                <a:latin typeface="Courier New" pitchFamily="49" charset="0"/>
              </a:rPr>
              <a:t>  Samples : </a:t>
            </a:r>
            <a:r>
              <a:rPr lang="en-US" sz="1000" b="1">
                <a:latin typeface="Courier New" pitchFamily="49" charset="0"/>
              </a:rPr>
              <a:t>DATA</a:t>
            </a:r>
            <a:r>
              <a:rPr lang="en-US" sz="1000">
                <a:latin typeface="Courier New" pitchFamily="49" charset="0"/>
              </a:rPr>
              <a:t> Samples;</a:t>
            </a:r>
          </a:p>
          <a:p>
            <a:r>
              <a:rPr lang="en-US" sz="1000" b="1">
                <a:latin typeface="Courier New" pitchFamily="49" charset="0"/>
              </a:rPr>
              <a:t>CONNECTIONS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 b="1">
                <a:latin typeface="Courier New" pitchFamily="49" charset="0"/>
              </a:rPr>
              <a:t>EVENT DATA PORT</a:t>
            </a:r>
            <a:r>
              <a:rPr lang="en-US" sz="1000">
                <a:latin typeface="Courier New" pitchFamily="49" charset="0"/>
              </a:rPr>
              <a:t> Sensor -&gt; Sensor_Input.Input;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 b="1">
                <a:latin typeface="Courier New" pitchFamily="49" charset="0"/>
              </a:rPr>
              <a:t>EVENT DATA PORT</a:t>
            </a:r>
            <a:r>
              <a:rPr lang="en-US" sz="1000">
                <a:latin typeface="Courier New" pitchFamily="49" charset="0"/>
              </a:rPr>
              <a:t> Actuator_Command.Output -&gt; Actuator;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 b="1">
                <a:latin typeface="Courier New" pitchFamily="49" charset="0"/>
              </a:rPr>
              <a:t>DATA PORT</a:t>
            </a:r>
            <a:r>
              <a:rPr lang="en-US" sz="1000">
                <a:latin typeface="Courier New" pitchFamily="49" charset="0"/>
              </a:rPr>
              <a:t> Sensor_Input.Raw_Data -&gt; Low_Pass_Filter.Raw_Data;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 b="1">
                <a:latin typeface="Courier New" pitchFamily="49" charset="0"/>
              </a:rPr>
              <a:t>DATA ACCESS</a:t>
            </a:r>
            <a:r>
              <a:rPr lang="en-US" sz="1000">
                <a:latin typeface="Courier New" pitchFamily="49" charset="0"/>
              </a:rPr>
              <a:t> Samples -&gt; Low_Pass_Filter.Samples;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 b="1">
                <a:latin typeface="Courier New" pitchFamily="49" charset="0"/>
              </a:rPr>
              <a:t>DATA ACCESS</a:t>
            </a:r>
            <a:r>
              <a:rPr lang="en-US" sz="1000">
                <a:latin typeface="Courier New" pitchFamily="49" charset="0"/>
              </a:rPr>
              <a:t> Samples -&gt; Actuator_Command.Samples;</a:t>
            </a:r>
          </a:p>
          <a:p>
            <a:r>
              <a:rPr lang="en-US" sz="1000" b="1">
                <a:latin typeface="Courier New" pitchFamily="49" charset="0"/>
              </a:rPr>
              <a:t>END</a:t>
            </a:r>
            <a:r>
              <a:rPr lang="en-US" sz="1000">
                <a:latin typeface="Courier New" pitchFamily="49" charset="0"/>
              </a:rPr>
              <a:t> Control_SW.others;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435600" y="1844675"/>
            <a:ext cx="3314700" cy="132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000" b="1">
                <a:latin typeface="Courier New" pitchFamily="49" charset="0"/>
              </a:rPr>
              <a:t>THREAD</a:t>
            </a:r>
            <a:r>
              <a:rPr lang="en-US" sz="1000">
                <a:latin typeface="Courier New" pitchFamily="49" charset="0"/>
              </a:rPr>
              <a:t> Actuator_Command</a:t>
            </a:r>
          </a:p>
          <a:p>
            <a:r>
              <a:rPr lang="en-US" sz="1000" b="1">
                <a:latin typeface="Courier New" pitchFamily="49" charset="0"/>
              </a:rPr>
              <a:t>FEATURES</a:t>
            </a:r>
          </a:p>
          <a:p>
            <a:r>
              <a:rPr lang="en-US" sz="1000">
                <a:latin typeface="Courier New" pitchFamily="49" charset="0"/>
              </a:rPr>
              <a:t>  Output : </a:t>
            </a:r>
            <a:r>
              <a:rPr lang="en-US" sz="1000" b="1">
                <a:latin typeface="Courier New" pitchFamily="49" charset="0"/>
              </a:rPr>
              <a:t>OUT EVENT DATA PORT</a:t>
            </a:r>
            <a:r>
              <a:rPr lang="en-US" sz="1000">
                <a:latin typeface="Courier New" pitchFamily="49" charset="0"/>
              </a:rPr>
              <a:t> T_Flow;</a:t>
            </a:r>
          </a:p>
          <a:p>
            <a:r>
              <a:rPr lang="en-US" sz="1000">
                <a:latin typeface="Courier New" pitchFamily="49" charset="0"/>
              </a:rPr>
              <a:t>  Samples : </a:t>
            </a:r>
            <a:r>
              <a:rPr lang="en-US" sz="1000" b="1">
                <a:latin typeface="Courier New" pitchFamily="49" charset="0"/>
              </a:rPr>
              <a:t>REQUIRES DATA ACCESS</a:t>
            </a:r>
            <a:r>
              <a:rPr lang="en-US" sz="1000">
                <a:latin typeface="Courier New" pitchFamily="49" charset="0"/>
              </a:rPr>
              <a:t> Samples;</a:t>
            </a:r>
          </a:p>
          <a:p>
            <a:r>
              <a:rPr lang="en-US" sz="1000" b="1">
                <a:latin typeface="Courier New" pitchFamily="49" charset="0"/>
              </a:rPr>
              <a:t>PROPERTIES</a:t>
            </a:r>
          </a:p>
          <a:p>
            <a:r>
              <a:rPr lang="en-US" sz="1000">
                <a:latin typeface="Courier New" pitchFamily="49" charset="0"/>
              </a:rPr>
              <a:t>  Dispatch_Protocol =&gt; Periodic;</a:t>
            </a:r>
          </a:p>
          <a:p>
            <a:r>
              <a:rPr lang="en-US" sz="1000">
                <a:latin typeface="Courier New" pitchFamily="49" charset="0"/>
              </a:rPr>
              <a:t>  Period =&gt; 100 ms;</a:t>
            </a:r>
          </a:p>
          <a:p>
            <a:r>
              <a:rPr lang="en-US" sz="1000" b="1">
                <a:latin typeface="Courier New" pitchFamily="49" charset="0"/>
              </a:rPr>
              <a:t>END</a:t>
            </a:r>
            <a:r>
              <a:rPr lang="en-US" sz="1000">
                <a:latin typeface="Courier New" pitchFamily="49" charset="0"/>
              </a:rPr>
              <a:t> Actuator_Command;</a:t>
            </a:r>
            <a:endParaRPr lang="fr-FR" sz="1000">
              <a:latin typeface="Courier New" pitchFamily="49" charset="0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300" y="4240302"/>
            <a:ext cx="4076700" cy="261769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72469" y="6260068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Prespolei_r_04dec07_ellidiss_1J1kz7.ppt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AADL can describe a completely bound system</a:t>
            </a:r>
          </a:p>
          <a:p>
            <a:r>
              <a:rPr lang="en-US" dirty="0" smtClean="0"/>
              <a:t>One that has a complete hardware description as well as software so that a system can be “executed” to the degree of accuracy of the architectural design.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48050" cy="4525963"/>
          </a:xfrm>
        </p:spPr>
        <p:txBody>
          <a:bodyPr/>
          <a:lstStyle/>
          <a:p>
            <a:r>
              <a:rPr lang="en-US" sz="2000" dirty="0" smtClean="0"/>
              <a:t>Ocarina, a set of plug-ins for Eclipse converts AADL code into timed </a:t>
            </a:r>
            <a:r>
              <a:rPr lang="en-US" sz="2000" dirty="0" err="1" smtClean="0"/>
              <a:t>petri</a:t>
            </a:r>
            <a:r>
              <a:rPr lang="en-US" sz="2000" dirty="0" smtClean="0"/>
              <a:t> nets.</a:t>
            </a:r>
          </a:p>
          <a:p>
            <a:r>
              <a:rPr lang="en-US" sz="2000" dirty="0" smtClean="0"/>
              <a:t>Existing </a:t>
            </a:r>
            <a:r>
              <a:rPr lang="en-US" sz="2000" dirty="0" err="1" smtClean="0"/>
              <a:t>petri</a:t>
            </a:r>
            <a:r>
              <a:rPr lang="en-US" sz="2000" dirty="0" smtClean="0"/>
              <a:t> net simulators execute the net by firing tokens and traversing all places in the net.</a:t>
            </a:r>
          </a:p>
          <a:p>
            <a:r>
              <a:rPr lang="en-US" sz="2000" dirty="0" smtClean="0"/>
              <a:t>These executions determine whether the system defined by the AADL code could achieve live lock or dead lock.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6368534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www.sei.cmu.edu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05250" y="1600200"/>
            <a:ext cx="5238750" cy="461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 smtClean="0">
                <a:hlinkClick r:id="rId2"/>
              </a:rPr>
              <a:t>http://ebooks-online24.com/download/AADL-ppt-38.html</a:t>
            </a:r>
          </a:p>
          <a:p>
            <a:r>
              <a:rPr lang="en-US" sz="2800" u="sng" dirty="0" smtClean="0">
                <a:hlinkClick r:id="rId3"/>
              </a:rPr>
              <a:t>http://www.aadl.info/aadl/documents/AADLpattern82004.pdf</a:t>
            </a:r>
          </a:p>
          <a:p>
            <a:r>
              <a:rPr lang="en-US" sz="2800" u="sng" dirty="0" smtClean="0">
                <a:hlinkClick r:id="rId4"/>
              </a:rPr>
              <a:t>http://people.cs.kuleuven.be/~stefan.vanbaelen/public_html/deptcw/ACES-MB/2009/ACES-MB11.pdf</a:t>
            </a:r>
          </a:p>
          <a:p>
            <a:r>
              <a:rPr lang="en-US" sz="2800" u="sng" dirty="0" smtClean="0">
                <a:hlinkClick r:id="rId5"/>
              </a:rPr>
              <a:t>https://wiki.sei.cmu.edu/aadl/images/7/78/Vogl_Hecht_Lam_Aerotech_09.pdf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Analysis and Design Language (AADL) is a systems architecture description language</a:t>
            </a:r>
          </a:p>
          <a:p>
            <a:r>
              <a:rPr lang="en-US" dirty="0" smtClean="0"/>
              <a:t>AADL is a standard of the Society of Automotive Engineers</a:t>
            </a:r>
          </a:p>
          <a:p>
            <a:r>
              <a:rPr lang="en-US" dirty="0" smtClean="0"/>
              <a:t>We will use this language as representative of architecture description languages. </a:t>
            </a:r>
          </a:p>
          <a:p>
            <a:r>
              <a:rPr lang="en-US" dirty="0" smtClean="0"/>
              <a:t>I have used this on projects such as a set of helicopters for the Army.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Software Engineering Institute (SEI) has done much to support the development and use of AADL.</a:t>
            </a:r>
          </a:p>
          <a:p>
            <a:r>
              <a:rPr lang="en-US" dirty="0" smtClean="0"/>
              <a:t>The SEI has developed a toolset, OSATE, that supports developing architectural models using AADL. OSATE ships with </a:t>
            </a:r>
            <a:r>
              <a:rPr lang="en-US" dirty="0" err="1" smtClean="0"/>
              <a:t>Topcased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Much information can be found on </a:t>
            </a:r>
            <a:r>
              <a:rPr lang="en-US" dirty="0" smtClean="0">
                <a:hlinkClick r:id="rId2"/>
              </a:rPr>
              <a:t>www.aadl.info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suggest you read at least chapters 2, 3, and 4 in the tech report at this </a:t>
            </a:r>
            <a:r>
              <a:rPr lang="en-US" dirty="0" err="1" smtClean="0"/>
              <a:t>url</a:t>
            </a:r>
            <a:r>
              <a:rPr lang="en-US" dirty="0" smtClean="0"/>
              <a:t> to get an overview:</a:t>
            </a:r>
          </a:p>
          <a:p>
            <a:pPr>
              <a:buNone/>
            </a:pPr>
            <a:r>
              <a:rPr lang="en-US" sz="2400" dirty="0" smtClean="0"/>
              <a:t>http://www.sei.cmu.edu/library/abstracts/reports/06tn011.cfm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classes of elements in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1. application software</a:t>
            </a:r>
          </a:p>
          <a:p>
            <a:pPr lvl="1"/>
            <a:r>
              <a:rPr lang="en-US" sz="1800" dirty="0" smtClean="0"/>
              <a:t>a. thread: a schedulable unit of concurrent execution</a:t>
            </a:r>
          </a:p>
          <a:p>
            <a:pPr lvl="1"/>
            <a:r>
              <a:rPr lang="en-US" sz="1800" dirty="0" smtClean="0"/>
              <a:t>b. thread group: a compositional unit for organizing threads</a:t>
            </a:r>
          </a:p>
          <a:p>
            <a:pPr lvl="1"/>
            <a:r>
              <a:rPr lang="en-US" sz="1800" dirty="0" smtClean="0"/>
              <a:t>c. process: a protected address space</a:t>
            </a:r>
          </a:p>
          <a:p>
            <a:pPr lvl="1"/>
            <a:r>
              <a:rPr lang="en-US" sz="1800" dirty="0" smtClean="0"/>
              <a:t>d. data: data types and static data in source text</a:t>
            </a:r>
          </a:p>
          <a:p>
            <a:pPr lvl="1"/>
            <a:r>
              <a:rPr lang="en-US" sz="1800" dirty="0" smtClean="0"/>
              <a:t>e. subprogram: callable sequentially executable code</a:t>
            </a:r>
          </a:p>
          <a:p>
            <a:r>
              <a:rPr lang="en-US" sz="1800" dirty="0" smtClean="0"/>
              <a:t>2. execution platform</a:t>
            </a:r>
          </a:p>
          <a:p>
            <a:pPr lvl="1"/>
            <a:r>
              <a:rPr lang="en-US" sz="1800" dirty="0" smtClean="0"/>
              <a:t>a. processor: components that execute threads</a:t>
            </a:r>
          </a:p>
          <a:p>
            <a:pPr lvl="1"/>
            <a:r>
              <a:rPr lang="en-US" sz="1800" dirty="0" smtClean="0"/>
              <a:t>b. memory: components that store data and code</a:t>
            </a:r>
          </a:p>
          <a:p>
            <a:pPr lvl="1"/>
            <a:r>
              <a:rPr lang="en-US" sz="1800" dirty="0" smtClean="0"/>
              <a:t>c. device: components that interface with and represent the external environment</a:t>
            </a:r>
          </a:p>
          <a:p>
            <a:pPr lvl="1"/>
            <a:r>
              <a:rPr lang="en-US" sz="1800" dirty="0" smtClean="0"/>
              <a:t>d. bus: components that provide access among execution platform components</a:t>
            </a:r>
          </a:p>
          <a:p>
            <a:r>
              <a:rPr lang="en-US" sz="1800" dirty="0" smtClean="0"/>
              <a:t>3. composite</a:t>
            </a:r>
          </a:p>
          <a:p>
            <a:pPr lvl="1"/>
            <a:r>
              <a:rPr lang="en-US" sz="1800" dirty="0" smtClean="0"/>
              <a:t>a. system: a composite of software, execution platform, or system components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pieces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318"/>
            <a:ext cx="8229600" cy="4525963"/>
          </a:xfrm>
        </p:spPr>
        <p:txBody>
          <a:bodyPr/>
          <a:lstStyle/>
          <a:p>
            <a:r>
              <a:rPr lang="en-US" dirty="0" smtClean="0"/>
              <a:t>Control and data </a:t>
            </a:r>
            <a:r>
              <a:rPr lang="en-US" dirty="0" smtClean="0"/>
              <a:t>flow through ports at the interface of each module (system in AADL syntax)</a:t>
            </a:r>
            <a:endParaRPr lang="en-US" dirty="0" smtClean="0"/>
          </a:p>
          <a:p>
            <a:r>
              <a:rPr lang="en-US" dirty="0" smtClean="0"/>
              <a:t>Determined by port type: event port, event data port, data port</a:t>
            </a:r>
            <a:endParaRPr lang="en-US" dirty="0"/>
          </a:p>
        </p:txBody>
      </p:sp>
      <p:sp>
        <p:nvSpPr>
          <p:cNvPr id="4" name="AutoShape 22"/>
          <p:cNvSpPr>
            <a:spLocks noChangeArrowheads="1"/>
          </p:cNvSpPr>
          <p:nvPr/>
        </p:nvSpPr>
        <p:spPr bwMode="auto">
          <a:xfrm>
            <a:off x="4648200" y="3644900"/>
            <a:ext cx="4038600" cy="27479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5334000" y="5473700"/>
            <a:ext cx="2714625" cy="685800"/>
          </a:xfrm>
          <a:prstGeom prst="parallelogram">
            <a:avLst>
              <a:gd name="adj" fmla="val 18252"/>
            </a:avLst>
          </a:prstGeom>
          <a:solidFill>
            <a:schemeClr val="accent1"/>
          </a:solidFill>
          <a:ln w="5715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defTabSz="1027113" eaLnBrk="1" hangingPunct="1"/>
            <a:endParaRPr lang="en-US" b="1"/>
          </a:p>
          <a:p>
            <a:pPr defTabSz="1027113" eaLnBrk="1" hangingPunct="1"/>
            <a:r>
              <a:rPr lang="en-US" b="1"/>
              <a:t>Process P1</a:t>
            </a:r>
          </a:p>
        </p:txBody>
      </p:sp>
      <p:sp>
        <p:nvSpPr>
          <p:cNvPr id="6" name="AutoShape 24"/>
          <p:cNvSpPr>
            <a:spLocks noChangeArrowheads="1"/>
          </p:cNvSpPr>
          <p:nvPr/>
        </p:nvSpPr>
        <p:spPr bwMode="auto">
          <a:xfrm>
            <a:off x="5346700" y="3694113"/>
            <a:ext cx="3092450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/>
              <a:t>System implementation S1.impl</a:t>
            </a:r>
          </a:p>
        </p:txBody>
      </p: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864100" y="3725863"/>
            <a:ext cx="203200" cy="223837"/>
            <a:chOff x="1658" y="3145"/>
            <a:chExt cx="484" cy="589"/>
          </a:xfrm>
        </p:grpSpPr>
        <p:sp>
          <p:nvSpPr>
            <p:cNvPr id="8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9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0" name="Line 28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9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AutoShape 30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AutoShape 31"/>
          <p:cNvSpPr>
            <a:spLocks noChangeArrowheads="1"/>
          </p:cNvSpPr>
          <p:nvPr/>
        </p:nvSpPr>
        <p:spPr bwMode="auto">
          <a:xfrm>
            <a:off x="5410200" y="4178300"/>
            <a:ext cx="2689225" cy="685800"/>
          </a:xfrm>
          <a:prstGeom prst="parallelogram">
            <a:avLst>
              <a:gd name="adj" fmla="val 18082"/>
            </a:avLst>
          </a:prstGeom>
          <a:solidFill>
            <a:schemeClr val="accent1"/>
          </a:solidFill>
          <a:ln w="5715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defTabSz="1027113" eaLnBrk="1" hangingPunct="1"/>
            <a:endParaRPr lang="en-US" b="1"/>
          </a:p>
          <a:p>
            <a:pPr defTabSz="1027113" eaLnBrk="1" hangingPunct="1"/>
            <a:r>
              <a:rPr lang="en-US" b="1"/>
              <a:t>Process P2</a:t>
            </a:r>
          </a:p>
        </p:txBody>
      </p:sp>
      <p:sp>
        <p:nvSpPr>
          <p:cNvPr id="14" name="AutoShape 32"/>
          <p:cNvSpPr>
            <a:spLocks noChangeArrowheads="1"/>
          </p:cNvSpPr>
          <p:nvPr/>
        </p:nvSpPr>
        <p:spPr bwMode="auto">
          <a:xfrm rot="5400000">
            <a:off x="4648200" y="3873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33"/>
          <p:cNvSpPr>
            <a:spLocks noChangeArrowheads="1"/>
          </p:cNvSpPr>
          <p:nvPr/>
        </p:nvSpPr>
        <p:spPr bwMode="auto">
          <a:xfrm rot="5400000">
            <a:off x="8686800" y="4787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34"/>
          <p:cNvSpPr>
            <a:spLocks noChangeArrowheads="1"/>
          </p:cNvSpPr>
          <p:nvPr/>
        </p:nvSpPr>
        <p:spPr bwMode="auto">
          <a:xfrm rot="5400000">
            <a:off x="8686800" y="53213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" name="AutoShape 35"/>
          <p:cNvCxnSpPr>
            <a:cxnSpLocks noChangeShapeType="1"/>
            <a:stCxn id="14" idx="0"/>
            <a:endCxn id="18" idx="3"/>
          </p:cNvCxnSpPr>
          <p:nvPr/>
        </p:nvCxnSpPr>
        <p:spPr bwMode="auto">
          <a:xfrm>
            <a:off x="4800600" y="3949700"/>
            <a:ext cx="609600" cy="457200"/>
          </a:xfrm>
          <a:prstGeom prst="straightConnector1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  <a:effectLst/>
        </p:spPr>
      </p:cxnSp>
      <p:sp>
        <p:nvSpPr>
          <p:cNvPr id="18" name="AutoShape 36"/>
          <p:cNvSpPr>
            <a:spLocks noChangeArrowheads="1"/>
          </p:cNvSpPr>
          <p:nvPr/>
        </p:nvSpPr>
        <p:spPr bwMode="auto">
          <a:xfrm rot="5400000">
            <a:off x="5410200" y="43307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37"/>
          <p:cNvSpPr>
            <a:spLocks noChangeArrowheads="1"/>
          </p:cNvSpPr>
          <p:nvPr/>
        </p:nvSpPr>
        <p:spPr bwMode="auto">
          <a:xfrm rot="5400000">
            <a:off x="8001000" y="4406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38"/>
          <p:cNvSpPr>
            <a:spLocks noChangeArrowheads="1"/>
          </p:cNvSpPr>
          <p:nvPr/>
        </p:nvSpPr>
        <p:spPr bwMode="auto">
          <a:xfrm rot="5400000">
            <a:off x="5334000" y="56261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39"/>
          <p:cNvSpPr>
            <a:spLocks noChangeArrowheads="1"/>
          </p:cNvSpPr>
          <p:nvPr/>
        </p:nvSpPr>
        <p:spPr bwMode="auto">
          <a:xfrm rot="5400000">
            <a:off x="8001000" y="57023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" name="AutoShape 40"/>
          <p:cNvCxnSpPr>
            <a:cxnSpLocks noChangeShapeType="1"/>
            <a:stCxn id="19" idx="0"/>
            <a:endCxn id="20" idx="3"/>
          </p:cNvCxnSpPr>
          <p:nvPr/>
        </p:nvCxnSpPr>
        <p:spPr bwMode="auto">
          <a:xfrm flipH="1">
            <a:off x="5334000" y="4483100"/>
            <a:ext cx="2819400" cy="1219200"/>
          </a:xfrm>
          <a:prstGeom prst="bentConnector5">
            <a:avLst>
              <a:gd name="adj1" fmla="val -8106"/>
              <a:gd name="adj2" fmla="val 50000"/>
              <a:gd name="adj3" fmla="val 108106"/>
            </a:avLst>
          </a:prstGeom>
          <a:noFill/>
          <a:ln w="28575">
            <a:solidFill>
              <a:srgbClr val="A50021"/>
            </a:solidFill>
            <a:miter lim="800000"/>
            <a:headEnd/>
            <a:tailEnd/>
          </a:ln>
          <a:effectLst/>
        </p:spPr>
      </p:cxnSp>
      <p:cxnSp>
        <p:nvCxnSpPr>
          <p:cNvPr id="23" name="AutoShape 41"/>
          <p:cNvCxnSpPr>
            <a:cxnSpLocks noChangeShapeType="1"/>
            <a:stCxn id="21" idx="0"/>
            <a:endCxn id="15" idx="3"/>
          </p:cNvCxnSpPr>
          <p:nvPr/>
        </p:nvCxnSpPr>
        <p:spPr bwMode="auto">
          <a:xfrm flipV="1">
            <a:off x="8153400" y="4864100"/>
            <a:ext cx="533400" cy="914400"/>
          </a:xfrm>
          <a:prstGeom prst="straightConnector1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</p:cxnSp>
      <p:cxnSp>
        <p:nvCxnSpPr>
          <p:cNvPr id="24" name="AutoShape 42"/>
          <p:cNvCxnSpPr>
            <a:cxnSpLocks noChangeShapeType="1"/>
            <a:stCxn id="18" idx="0"/>
            <a:endCxn id="19" idx="3"/>
          </p:cNvCxnSpPr>
          <p:nvPr/>
        </p:nvCxnSpPr>
        <p:spPr bwMode="auto">
          <a:xfrm>
            <a:off x="5562600" y="4406900"/>
            <a:ext cx="2438400" cy="76200"/>
          </a:xfrm>
          <a:prstGeom prst="straightConnector1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lg" len="med"/>
          </a:ln>
          <a:effectLst/>
        </p:spPr>
      </p:cxnSp>
      <p:sp>
        <p:nvSpPr>
          <p:cNvPr id="25" name="AutoShape 44"/>
          <p:cNvSpPr>
            <a:spLocks noChangeArrowheads="1"/>
          </p:cNvSpPr>
          <p:nvPr/>
        </p:nvSpPr>
        <p:spPr bwMode="auto">
          <a:xfrm>
            <a:off x="4953000" y="4254500"/>
            <a:ext cx="287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A50021"/>
                </a:solidFill>
              </a:rPr>
              <a:t>C1</a:t>
            </a:r>
          </a:p>
        </p:txBody>
      </p:sp>
      <p:sp>
        <p:nvSpPr>
          <p:cNvPr id="26" name="AutoShape 45"/>
          <p:cNvSpPr>
            <a:spLocks noChangeArrowheads="1"/>
          </p:cNvSpPr>
          <p:nvPr/>
        </p:nvSpPr>
        <p:spPr bwMode="auto">
          <a:xfrm>
            <a:off x="8382000" y="5321300"/>
            <a:ext cx="287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A50021"/>
                </a:solidFill>
              </a:rPr>
              <a:t>C5</a:t>
            </a:r>
          </a:p>
        </p:txBody>
      </p:sp>
      <p:sp>
        <p:nvSpPr>
          <p:cNvPr id="27" name="AutoShape 46"/>
          <p:cNvSpPr>
            <a:spLocks noChangeArrowheads="1"/>
          </p:cNvSpPr>
          <p:nvPr/>
        </p:nvSpPr>
        <p:spPr bwMode="auto">
          <a:xfrm>
            <a:off x="5181600" y="5092700"/>
            <a:ext cx="287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A50021"/>
                </a:solidFill>
              </a:rPr>
              <a:t>C3</a:t>
            </a:r>
          </a:p>
        </p:txBody>
      </p:sp>
      <p:sp>
        <p:nvSpPr>
          <p:cNvPr id="28" name="AutoShape 47"/>
          <p:cNvSpPr>
            <a:spLocks noChangeArrowheads="1"/>
          </p:cNvSpPr>
          <p:nvPr/>
        </p:nvSpPr>
        <p:spPr bwMode="auto">
          <a:xfrm>
            <a:off x="6623050" y="4184650"/>
            <a:ext cx="1216025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A50021"/>
                </a:solidFill>
              </a:rPr>
              <a:t>flow path </a:t>
            </a:r>
            <a:r>
              <a:rPr lang="en-US">
                <a:solidFill>
                  <a:srgbClr val="A50021"/>
                </a:solidFill>
              </a:rPr>
              <a:t>F5</a:t>
            </a:r>
          </a:p>
        </p:txBody>
      </p:sp>
      <p:cxnSp>
        <p:nvCxnSpPr>
          <p:cNvPr id="29" name="AutoShape 48"/>
          <p:cNvCxnSpPr>
            <a:cxnSpLocks noChangeShapeType="1"/>
            <a:stCxn id="20" idx="0"/>
            <a:endCxn id="21" idx="3"/>
          </p:cNvCxnSpPr>
          <p:nvPr/>
        </p:nvCxnSpPr>
        <p:spPr bwMode="auto">
          <a:xfrm>
            <a:off x="5486400" y="5702300"/>
            <a:ext cx="2514600" cy="76200"/>
          </a:xfrm>
          <a:prstGeom prst="straightConnector1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lg" len="med"/>
          </a:ln>
          <a:effectLst/>
        </p:spPr>
      </p:cxnSp>
      <p:sp>
        <p:nvSpPr>
          <p:cNvPr id="30" name="AutoShape 49"/>
          <p:cNvSpPr>
            <a:spLocks noChangeArrowheads="1"/>
          </p:cNvSpPr>
          <p:nvPr/>
        </p:nvSpPr>
        <p:spPr bwMode="auto">
          <a:xfrm>
            <a:off x="6645275" y="5473700"/>
            <a:ext cx="1216025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A50021"/>
                </a:solidFill>
              </a:rPr>
              <a:t>flow path </a:t>
            </a:r>
            <a:r>
              <a:rPr lang="en-US">
                <a:solidFill>
                  <a:srgbClr val="A50021"/>
                </a:solidFill>
              </a:rPr>
              <a:t>F7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4191000" y="37973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 b="1"/>
              <a:t>pt1</a:t>
            </a:r>
          </a:p>
        </p:txBody>
      </p: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2867025" y="5286375"/>
            <a:ext cx="133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/>
              <a:t>Connection</a:t>
            </a:r>
          </a:p>
        </p:txBody>
      </p:sp>
      <p:sp>
        <p:nvSpPr>
          <p:cNvPr id="33" name="Line 54"/>
          <p:cNvSpPr>
            <a:spLocks noChangeShapeType="1"/>
          </p:cNvSpPr>
          <p:nvPr/>
        </p:nvSpPr>
        <p:spPr bwMode="auto">
          <a:xfrm flipV="1">
            <a:off x="4203700" y="4192588"/>
            <a:ext cx="749300" cy="1173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55"/>
          <p:cNvSpPr>
            <a:spLocks noChangeShapeType="1"/>
          </p:cNvSpPr>
          <p:nvPr/>
        </p:nvSpPr>
        <p:spPr bwMode="auto">
          <a:xfrm flipV="1">
            <a:off x="4279900" y="5092700"/>
            <a:ext cx="811213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068531" y="6392863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www.sei.cmu.edu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groups</a:t>
            </a:r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88963" y="1577590"/>
            <a:ext cx="7962900" cy="3922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47713" y="1718877"/>
            <a:ext cx="2768600" cy="339725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2000" b="1"/>
              <a:t>Avionics System</a:t>
            </a:r>
          </a:p>
        </p:txBody>
      </p:sp>
      <p:cxnSp>
        <p:nvCxnSpPr>
          <p:cNvPr id="6" name="AutoShape 5"/>
          <p:cNvCxnSpPr>
            <a:cxnSpLocks noChangeShapeType="1"/>
          </p:cNvCxnSpPr>
          <p:nvPr/>
        </p:nvCxnSpPr>
        <p:spPr bwMode="auto">
          <a:xfrm flipV="1">
            <a:off x="3590926" y="3911215"/>
            <a:ext cx="290512" cy="206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966913" y="3623877"/>
            <a:ext cx="1617663" cy="706438"/>
            <a:chOff x="1072" y="2354"/>
            <a:chExt cx="1019" cy="445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1072" y="2354"/>
              <a:ext cx="904" cy="445"/>
              <a:chOff x="1072" y="2354"/>
              <a:chExt cx="904" cy="445"/>
            </a:xfrm>
          </p:grpSpPr>
          <p:sp>
            <p:nvSpPr>
              <p:cNvPr id="12" name="AutoShape 8"/>
              <p:cNvSpPr>
                <a:spLocks noChangeArrowheads="1"/>
              </p:cNvSpPr>
              <p:nvPr/>
            </p:nvSpPr>
            <p:spPr bwMode="auto">
              <a:xfrm>
                <a:off x="1072" y="2354"/>
                <a:ext cx="904" cy="44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" name="AutoShape 9"/>
              <p:cNvSpPr>
                <a:spLocks noChangeArrowheads="1"/>
              </p:cNvSpPr>
              <p:nvPr/>
            </p:nvSpPr>
            <p:spPr bwMode="auto">
              <a:xfrm>
                <a:off x="1305" y="2414"/>
                <a:ext cx="527" cy="34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Flight</a:t>
                </a:r>
              </a:p>
              <a:p>
                <a:pPr eaLnBrk="1" hangingPunct="1"/>
                <a:r>
                  <a:rPr lang="en-US" b="1"/>
                  <a:t>Director</a:t>
                </a:r>
              </a:p>
            </p:txBody>
          </p:sp>
          <p:grpSp>
            <p:nvGrpSpPr>
              <p:cNvPr id="14" name="Group 10"/>
              <p:cNvGrpSpPr>
                <a:grpSpLocks/>
              </p:cNvGrpSpPr>
              <p:nvPr/>
            </p:nvGrpSpPr>
            <p:grpSpPr bwMode="auto">
              <a:xfrm>
                <a:off x="1116" y="2376"/>
                <a:ext cx="128" cy="141"/>
                <a:chOff x="1658" y="3145"/>
                <a:chExt cx="484" cy="589"/>
              </a:xfrm>
            </p:grpSpPr>
            <p:sp>
              <p:nvSpPr>
                <p:cNvPr id="15" name="WordArt 11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719" y="3145"/>
                  <a:ext cx="362" cy="585"/>
                </a:xfrm>
                <a:prstGeom prst="rect">
                  <a:avLst/>
                </a:prstGeom>
              </p:spPr>
              <p:txBody>
                <a:bodyPr wrap="none" fromWordArt="1">
                  <a:prstTxWarp prst="textTriangle">
                    <a:avLst>
                      <a:gd name="adj" fmla="val 100000"/>
                    </a:avLst>
                  </a:prstTxWarp>
                </a:bodyPr>
                <a:lstStyle/>
                <a:p>
                  <a:r>
                    <a:rPr lang="en-US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C0C0C0"/>
                          </a:gs>
                          <a:gs pos="100000">
                            <a:srgbClr val="767676"/>
                          </a:gs>
                        </a:gsLst>
                        <a:lin ang="5400000" scaled="1"/>
                      </a:gradFill>
                      <a:latin typeface="Arial Black"/>
                    </a:rPr>
                    <a:t>A</a:t>
                  </a:r>
                </a:p>
              </p:txBody>
            </p:sp>
            <p:sp>
              <p:nvSpPr>
                <p:cNvPr id="16" name="WordArt 1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658" y="3497"/>
                  <a:ext cx="484" cy="14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r>
                    <a:rPr lang="en-US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FFFFF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FFFFFF"/>
                          </a:gs>
                          <a:gs pos="100000">
                            <a:srgbClr val="FFFFF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0" scaled="1"/>
                      </a:gradFill>
                      <a:latin typeface="Arial Black"/>
                    </a:rPr>
                    <a:t>ADL</a:t>
                  </a:r>
                </a:p>
              </p:txBody>
            </p:sp>
            <p:sp>
              <p:nvSpPr>
                <p:cNvPr id="17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746" y="3734"/>
                  <a:ext cx="83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14"/>
                <p:cNvSpPr>
                  <a:spLocks noChangeShapeType="1"/>
                </p:cNvSpPr>
                <p:nvPr/>
              </p:nvSpPr>
              <p:spPr bwMode="auto">
                <a:xfrm>
                  <a:off x="1971" y="3730"/>
                  <a:ext cx="87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AutoShape 15"/>
                <p:cNvSpPr>
                  <a:spLocks noChangeArrowheads="1"/>
                </p:cNvSpPr>
                <p:nvPr/>
              </p:nvSpPr>
              <p:spPr bwMode="auto">
                <a:xfrm>
                  <a:off x="1879" y="3149"/>
                  <a:ext cx="42" cy="6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6"/>
            <p:cNvGrpSpPr>
              <a:grpSpLocks/>
            </p:cNvGrpSpPr>
            <p:nvPr/>
          </p:nvGrpSpPr>
          <p:grpSpPr bwMode="auto">
            <a:xfrm rot="-21600000">
              <a:off x="1863" y="2472"/>
              <a:ext cx="228" cy="183"/>
              <a:chOff x="3529" y="3538"/>
              <a:chExt cx="228" cy="183"/>
            </a:xfrm>
          </p:grpSpPr>
          <p:sp>
            <p:nvSpPr>
              <p:cNvPr id="10" name="Oval 17"/>
              <p:cNvSpPr>
                <a:spLocks noChangeArrowheads="1"/>
              </p:cNvSpPr>
              <p:nvPr/>
            </p:nvSpPr>
            <p:spPr bwMode="auto">
              <a:xfrm>
                <a:off x="3638" y="3556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" name="AutoShape 18"/>
              <p:cNvSpPr>
                <a:spLocks noChangeArrowheads="1"/>
              </p:cNvSpPr>
              <p:nvPr/>
            </p:nvSpPr>
            <p:spPr bwMode="auto">
              <a:xfrm rot="-5400000">
                <a:off x="3529" y="3538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20" name="AutoShape 19"/>
          <p:cNvCxnSpPr>
            <a:cxnSpLocks noChangeShapeType="1"/>
          </p:cNvCxnSpPr>
          <p:nvPr/>
        </p:nvCxnSpPr>
        <p:spPr bwMode="auto">
          <a:xfrm flipV="1">
            <a:off x="3590926" y="2782502"/>
            <a:ext cx="306387" cy="190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912813" y="2433252"/>
            <a:ext cx="2671763" cy="706438"/>
            <a:chOff x="487" y="1398"/>
            <a:chExt cx="1683" cy="445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487" y="1398"/>
              <a:ext cx="1559" cy="445"/>
              <a:chOff x="993" y="1678"/>
              <a:chExt cx="1559" cy="445"/>
            </a:xfrm>
          </p:grpSpPr>
          <p:sp>
            <p:nvSpPr>
              <p:cNvPr id="26" name="AutoShape 22"/>
              <p:cNvSpPr>
                <a:spLocks noChangeArrowheads="1"/>
              </p:cNvSpPr>
              <p:nvPr/>
            </p:nvSpPr>
            <p:spPr bwMode="auto">
              <a:xfrm>
                <a:off x="993" y="1678"/>
                <a:ext cx="1559" cy="44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" name="AutoShape 23"/>
              <p:cNvSpPr>
                <a:spLocks noChangeArrowheads="1"/>
              </p:cNvSpPr>
              <p:nvPr/>
            </p:nvSpPr>
            <p:spPr bwMode="auto">
              <a:xfrm>
                <a:off x="1120" y="1738"/>
                <a:ext cx="1399" cy="34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Warning Annunciation</a:t>
                </a:r>
              </a:p>
              <a:p>
                <a:pPr eaLnBrk="1" hangingPunct="1"/>
                <a:r>
                  <a:rPr lang="en-US" b="1"/>
                  <a:t>Manager</a:t>
                </a:r>
              </a:p>
            </p:txBody>
          </p:sp>
          <p:grpSp>
            <p:nvGrpSpPr>
              <p:cNvPr id="28" name="Group 24"/>
              <p:cNvGrpSpPr>
                <a:grpSpLocks/>
              </p:cNvGrpSpPr>
              <p:nvPr/>
            </p:nvGrpSpPr>
            <p:grpSpPr bwMode="auto">
              <a:xfrm>
                <a:off x="1021" y="1691"/>
                <a:ext cx="128" cy="141"/>
                <a:chOff x="1658" y="3145"/>
                <a:chExt cx="484" cy="589"/>
              </a:xfrm>
            </p:grpSpPr>
            <p:sp>
              <p:nvSpPr>
                <p:cNvPr id="29" name="WordArt 2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719" y="3145"/>
                  <a:ext cx="362" cy="585"/>
                </a:xfrm>
                <a:prstGeom prst="rect">
                  <a:avLst/>
                </a:prstGeom>
              </p:spPr>
              <p:txBody>
                <a:bodyPr wrap="none" fromWordArt="1">
                  <a:prstTxWarp prst="textTriangle">
                    <a:avLst>
                      <a:gd name="adj" fmla="val 100000"/>
                    </a:avLst>
                  </a:prstTxWarp>
                </a:bodyPr>
                <a:lstStyle/>
                <a:p>
                  <a:r>
                    <a:rPr lang="en-US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C0C0C0"/>
                          </a:gs>
                          <a:gs pos="100000">
                            <a:srgbClr val="767676"/>
                          </a:gs>
                        </a:gsLst>
                        <a:lin ang="5400000" scaled="1"/>
                      </a:gradFill>
                      <a:latin typeface="Arial Black"/>
                    </a:rPr>
                    <a:t>A</a:t>
                  </a:r>
                </a:p>
              </p:txBody>
            </p:sp>
            <p:sp>
              <p:nvSpPr>
                <p:cNvPr id="30" name="WordArt 2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658" y="3497"/>
                  <a:ext cx="484" cy="14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r>
                    <a:rPr lang="en-US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FFFFF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FFFFFF"/>
                          </a:gs>
                          <a:gs pos="100000">
                            <a:srgbClr val="FFFFF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0" scaled="1"/>
                      </a:gradFill>
                      <a:latin typeface="Arial Black"/>
                    </a:rPr>
                    <a:t>ADL</a:t>
                  </a:r>
                </a:p>
              </p:txBody>
            </p:sp>
            <p:sp>
              <p:nvSpPr>
                <p:cNvPr id="3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746" y="3734"/>
                  <a:ext cx="83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Line 28"/>
                <p:cNvSpPr>
                  <a:spLocks noChangeShapeType="1"/>
                </p:cNvSpPr>
                <p:nvPr/>
              </p:nvSpPr>
              <p:spPr bwMode="auto">
                <a:xfrm>
                  <a:off x="1971" y="3730"/>
                  <a:ext cx="87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AutoShape 29"/>
                <p:cNvSpPr>
                  <a:spLocks noChangeArrowheads="1"/>
                </p:cNvSpPr>
                <p:nvPr/>
              </p:nvSpPr>
              <p:spPr bwMode="auto">
                <a:xfrm>
                  <a:off x="1879" y="3149"/>
                  <a:ext cx="42" cy="6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" name="Group 30"/>
            <p:cNvGrpSpPr>
              <a:grpSpLocks/>
            </p:cNvGrpSpPr>
            <p:nvPr/>
          </p:nvGrpSpPr>
          <p:grpSpPr bwMode="auto">
            <a:xfrm rot="-21600000">
              <a:off x="1942" y="1554"/>
              <a:ext cx="228" cy="183"/>
              <a:chOff x="3529" y="3538"/>
              <a:chExt cx="228" cy="183"/>
            </a:xfrm>
          </p:grpSpPr>
          <p:sp>
            <p:nvSpPr>
              <p:cNvPr id="24" name="Oval 31"/>
              <p:cNvSpPr>
                <a:spLocks noChangeArrowheads="1"/>
              </p:cNvSpPr>
              <p:nvPr/>
            </p:nvSpPr>
            <p:spPr bwMode="auto">
              <a:xfrm>
                <a:off x="3638" y="3556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AutoShape 32"/>
              <p:cNvSpPr>
                <a:spLocks noChangeArrowheads="1"/>
              </p:cNvSpPr>
              <p:nvPr/>
            </p:nvSpPr>
            <p:spPr bwMode="auto">
              <a:xfrm rot="-5400000">
                <a:off x="3529" y="3538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34" name="AutoShape 33"/>
          <p:cNvCxnSpPr>
            <a:cxnSpLocks noChangeShapeType="1"/>
          </p:cNvCxnSpPr>
          <p:nvPr/>
        </p:nvCxnSpPr>
        <p:spPr bwMode="auto">
          <a:xfrm flipV="1">
            <a:off x="6246813" y="2374515"/>
            <a:ext cx="298450" cy="3619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6557963" y="1961765"/>
            <a:ext cx="1893888" cy="706437"/>
            <a:chOff x="4300" y="955"/>
            <a:chExt cx="1193" cy="445"/>
          </a:xfrm>
        </p:grpSpPr>
        <p:sp>
          <p:nvSpPr>
            <p:cNvPr id="36" name="AutoShape 35"/>
            <p:cNvSpPr>
              <a:spLocks noChangeArrowheads="1"/>
            </p:cNvSpPr>
            <p:nvPr/>
          </p:nvSpPr>
          <p:spPr bwMode="auto">
            <a:xfrm>
              <a:off x="4442" y="955"/>
              <a:ext cx="1051" cy="44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" name="AutoShape 36"/>
            <p:cNvSpPr>
              <a:spLocks noChangeArrowheads="1"/>
            </p:cNvSpPr>
            <p:nvPr/>
          </p:nvSpPr>
          <p:spPr bwMode="auto">
            <a:xfrm>
              <a:off x="4590" y="1015"/>
              <a:ext cx="860" cy="34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/>
                <a:t>Page Content</a:t>
              </a:r>
            </a:p>
            <a:p>
              <a:pPr eaLnBrk="1" hangingPunct="1"/>
              <a:r>
                <a:rPr lang="en-US" b="1"/>
                <a:t>Manager</a:t>
              </a:r>
            </a:p>
          </p:txBody>
        </p:sp>
        <p:grpSp>
          <p:nvGrpSpPr>
            <p:cNvPr id="38" name="Group 37"/>
            <p:cNvGrpSpPr>
              <a:grpSpLocks/>
            </p:cNvGrpSpPr>
            <p:nvPr/>
          </p:nvGrpSpPr>
          <p:grpSpPr bwMode="auto">
            <a:xfrm>
              <a:off x="4490" y="977"/>
              <a:ext cx="148" cy="141"/>
              <a:chOff x="1658" y="3145"/>
              <a:chExt cx="484" cy="589"/>
            </a:xfrm>
          </p:grpSpPr>
          <p:sp>
            <p:nvSpPr>
              <p:cNvPr id="42" name="WordArt 3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C0C0C0"/>
                        </a:gs>
                        <a:gs pos="100000">
                          <a:srgbClr val="767676"/>
                        </a:gs>
                      </a:gsLst>
                      <a:lin ang="5400000" scaled="1"/>
                    </a:gradFill>
                    <a:latin typeface="Arial Black"/>
                  </a:rPr>
                  <a:t>A</a:t>
                </a:r>
              </a:p>
            </p:txBody>
          </p:sp>
          <p:sp>
            <p:nvSpPr>
              <p:cNvPr id="43" name="WordArt 39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atin typeface="Arial Black"/>
                  </a:rPr>
                  <a:t>ADL</a:t>
                </a:r>
              </a:p>
            </p:txBody>
          </p:sp>
          <p:sp>
            <p:nvSpPr>
              <p:cNvPr id="44" name="Line 40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41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AutoShape 42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43"/>
            <p:cNvGrpSpPr>
              <a:grpSpLocks/>
            </p:cNvGrpSpPr>
            <p:nvPr/>
          </p:nvGrpSpPr>
          <p:grpSpPr bwMode="auto">
            <a:xfrm rot="-10800000">
              <a:off x="4300" y="1110"/>
              <a:ext cx="228" cy="183"/>
              <a:chOff x="1472" y="3274"/>
              <a:chExt cx="228" cy="183"/>
            </a:xfrm>
          </p:grpSpPr>
          <p:sp>
            <p:nvSpPr>
              <p:cNvPr id="40" name="Oval 44"/>
              <p:cNvSpPr>
                <a:spLocks noChangeArrowheads="1"/>
              </p:cNvSpPr>
              <p:nvPr/>
            </p:nvSpPr>
            <p:spPr bwMode="auto">
              <a:xfrm>
                <a:off x="1581" y="3292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" name="AutoShape 45"/>
              <p:cNvSpPr>
                <a:spLocks noChangeArrowheads="1"/>
              </p:cNvSpPr>
              <p:nvPr/>
            </p:nvSpPr>
            <p:spPr bwMode="auto">
              <a:xfrm rot="-5400000">
                <a:off x="1472" y="3274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47" name="AutoShape 46"/>
          <p:cNvCxnSpPr>
            <a:cxnSpLocks noChangeShapeType="1"/>
          </p:cNvCxnSpPr>
          <p:nvPr/>
        </p:nvCxnSpPr>
        <p:spPr bwMode="auto">
          <a:xfrm>
            <a:off x="5646738" y="4560502"/>
            <a:ext cx="630238" cy="93186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6421438" y="5986077"/>
            <a:ext cx="1862138" cy="466725"/>
            <a:chOff x="4219" y="3186"/>
            <a:chExt cx="1173" cy="294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4262" y="3186"/>
              <a:ext cx="1130" cy="294"/>
              <a:chOff x="710" y="2757"/>
              <a:chExt cx="1130" cy="294"/>
            </a:xfrm>
          </p:grpSpPr>
          <p:sp>
            <p:nvSpPr>
              <p:cNvPr id="53" name="AutoShape 49"/>
              <p:cNvSpPr>
                <a:spLocks noChangeArrowheads="1"/>
              </p:cNvSpPr>
              <p:nvPr/>
            </p:nvSpPr>
            <p:spPr bwMode="auto">
              <a:xfrm>
                <a:off x="789" y="2757"/>
                <a:ext cx="971" cy="294"/>
              </a:xfrm>
              <a:prstGeom prst="bevel">
                <a:avLst>
                  <a:gd name="adj" fmla="val 12500"/>
                </a:avLst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AutoShape 50"/>
              <p:cNvSpPr>
                <a:spLocks noChangeArrowheads="1"/>
              </p:cNvSpPr>
              <p:nvPr/>
            </p:nvSpPr>
            <p:spPr bwMode="auto">
              <a:xfrm>
                <a:off x="710" y="2801"/>
                <a:ext cx="1130" cy="232"/>
              </a:xfrm>
              <a:prstGeom prst="bevel">
                <a:avLst>
                  <a:gd name="adj" fmla="val 12500"/>
                </a:avLst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b="1" dirty="0" smtClean="0"/>
                  <a:t>G   PS</a:t>
                </a:r>
                <a:endParaRPr lang="en-US" b="1" dirty="0"/>
              </a:p>
            </p:txBody>
          </p:sp>
        </p:grpSp>
        <p:grpSp>
          <p:nvGrpSpPr>
            <p:cNvPr id="50" name="Group 51"/>
            <p:cNvGrpSpPr>
              <a:grpSpLocks/>
            </p:cNvGrpSpPr>
            <p:nvPr/>
          </p:nvGrpSpPr>
          <p:grpSpPr bwMode="auto">
            <a:xfrm rot="-10800000">
              <a:off x="4219" y="3245"/>
              <a:ext cx="228" cy="183"/>
              <a:chOff x="1472" y="3274"/>
              <a:chExt cx="228" cy="183"/>
            </a:xfrm>
          </p:grpSpPr>
          <p:sp>
            <p:nvSpPr>
              <p:cNvPr id="51" name="Oval 52"/>
              <p:cNvSpPr>
                <a:spLocks noChangeArrowheads="1"/>
              </p:cNvSpPr>
              <p:nvPr/>
            </p:nvSpPr>
            <p:spPr bwMode="auto">
              <a:xfrm>
                <a:off x="1581" y="3292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AutoShape 53"/>
              <p:cNvSpPr>
                <a:spLocks noChangeArrowheads="1"/>
              </p:cNvSpPr>
              <p:nvPr/>
            </p:nvSpPr>
            <p:spPr bwMode="auto">
              <a:xfrm rot="-5400000">
                <a:off x="1472" y="3274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5" name="AutoShape 54"/>
          <p:cNvCxnSpPr>
            <a:cxnSpLocks noChangeShapeType="1"/>
          </p:cNvCxnSpPr>
          <p:nvPr/>
        </p:nvCxnSpPr>
        <p:spPr bwMode="auto">
          <a:xfrm>
            <a:off x="5041901" y="5719377"/>
            <a:ext cx="14287" cy="13176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4300538" y="5862252"/>
            <a:ext cx="1601788" cy="855663"/>
            <a:chOff x="2622" y="3492"/>
            <a:chExt cx="1009" cy="539"/>
          </a:xfrm>
        </p:grpSpPr>
        <p:sp>
          <p:nvSpPr>
            <p:cNvPr id="57" name="AutoShape 56"/>
            <p:cNvSpPr>
              <a:spLocks noChangeArrowheads="1"/>
            </p:cNvSpPr>
            <p:nvPr/>
          </p:nvSpPr>
          <p:spPr bwMode="auto">
            <a:xfrm>
              <a:off x="2622" y="3583"/>
              <a:ext cx="1009" cy="448"/>
            </a:xfrm>
            <a:prstGeom prst="bevel">
              <a:avLst>
                <a:gd name="adj" fmla="val 12500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58" name="AutoShape 57"/>
            <p:cNvSpPr>
              <a:spLocks noChangeArrowheads="1"/>
            </p:cNvSpPr>
            <p:nvPr/>
          </p:nvSpPr>
          <p:spPr bwMode="auto">
            <a:xfrm>
              <a:off x="2733" y="3737"/>
              <a:ext cx="804" cy="206"/>
            </a:xfrm>
            <a:prstGeom prst="bevel">
              <a:avLst>
                <a:gd name="adj" fmla="val 12500"/>
              </a:avLst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/>
                <a:t>Nav Radio</a:t>
              </a:r>
            </a:p>
          </p:txBody>
        </p:sp>
        <p:grpSp>
          <p:nvGrpSpPr>
            <p:cNvPr id="59" name="Group 58"/>
            <p:cNvGrpSpPr>
              <a:grpSpLocks/>
            </p:cNvGrpSpPr>
            <p:nvPr/>
          </p:nvGrpSpPr>
          <p:grpSpPr bwMode="auto">
            <a:xfrm rot="-27000000">
              <a:off x="3001" y="3516"/>
              <a:ext cx="228" cy="183"/>
              <a:chOff x="1472" y="3274"/>
              <a:chExt cx="228" cy="183"/>
            </a:xfrm>
          </p:grpSpPr>
          <p:sp>
            <p:nvSpPr>
              <p:cNvPr id="60" name="Oval 59"/>
              <p:cNvSpPr>
                <a:spLocks noChangeArrowheads="1"/>
              </p:cNvSpPr>
              <p:nvPr/>
            </p:nvSpPr>
            <p:spPr bwMode="auto">
              <a:xfrm>
                <a:off x="1581" y="3292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1" name="AutoShape 60"/>
              <p:cNvSpPr>
                <a:spLocks noChangeArrowheads="1"/>
              </p:cNvSpPr>
              <p:nvPr/>
            </p:nvSpPr>
            <p:spPr bwMode="auto">
              <a:xfrm rot="-5400000">
                <a:off x="1472" y="3274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62" name="AutoShape 61"/>
          <p:cNvCxnSpPr>
            <a:cxnSpLocks noChangeShapeType="1"/>
          </p:cNvCxnSpPr>
          <p:nvPr/>
        </p:nvCxnSpPr>
        <p:spPr bwMode="auto">
          <a:xfrm flipV="1">
            <a:off x="3998913" y="4568440"/>
            <a:ext cx="596900" cy="7683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1509713" y="5868602"/>
            <a:ext cx="1590675" cy="863600"/>
            <a:chOff x="800" y="3112"/>
            <a:chExt cx="1002" cy="544"/>
          </a:xfrm>
        </p:grpSpPr>
        <p:sp>
          <p:nvSpPr>
            <p:cNvPr id="64" name="AutoShape 63"/>
            <p:cNvSpPr>
              <a:spLocks noChangeArrowheads="1"/>
            </p:cNvSpPr>
            <p:nvPr/>
          </p:nvSpPr>
          <p:spPr bwMode="auto">
            <a:xfrm>
              <a:off x="871" y="3298"/>
              <a:ext cx="630" cy="17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/>
                <a:t>Auto-Pilot</a:t>
              </a:r>
            </a:p>
          </p:txBody>
        </p:sp>
        <p:grpSp>
          <p:nvGrpSpPr>
            <p:cNvPr id="65" name="Group 64"/>
            <p:cNvGrpSpPr>
              <a:grpSpLocks/>
            </p:cNvGrpSpPr>
            <p:nvPr/>
          </p:nvGrpSpPr>
          <p:grpSpPr bwMode="auto">
            <a:xfrm rot="-21600000">
              <a:off x="1574" y="3293"/>
              <a:ext cx="228" cy="183"/>
              <a:chOff x="3529" y="3538"/>
              <a:chExt cx="228" cy="183"/>
            </a:xfrm>
          </p:grpSpPr>
          <p:sp>
            <p:nvSpPr>
              <p:cNvPr id="73" name="Oval 65"/>
              <p:cNvSpPr>
                <a:spLocks noChangeArrowheads="1"/>
              </p:cNvSpPr>
              <p:nvPr/>
            </p:nvSpPr>
            <p:spPr bwMode="auto">
              <a:xfrm>
                <a:off x="3638" y="3556"/>
                <a:ext cx="119" cy="119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4" name="AutoShape 66"/>
              <p:cNvSpPr>
                <a:spLocks noChangeArrowheads="1"/>
              </p:cNvSpPr>
              <p:nvPr/>
            </p:nvSpPr>
            <p:spPr bwMode="auto">
              <a:xfrm rot="-5400000">
                <a:off x="3529" y="3538"/>
                <a:ext cx="183" cy="183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66" name="AutoShape 67"/>
            <p:cNvSpPr>
              <a:spLocks noChangeArrowheads="1"/>
            </p:cNvSpPr>
            <p:nvPr/>
          </p:nvSpPr>
          <p:spPr bwMode="auto">
            <a:xfrm>
              <a:off x="800" y="3112"/>
              <a:ext cx="880" cy="544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67" name="Group 68"/>
            <p:cNvGrpSpPr>
              <a:grpSpLocks/>
            </p:cNvGrpSpPr>
            <p:nvPr/>
          </p:nvGrpSpPr>
          <p:grpSpPr bwMode="auto">
            <a:xfrm>
              <a:off x="850" y="3139"/>
              <a:ext cx="128" cy="141"/>
              <a:chOff x="1658" y="3145"/>
              <a:chExt cx="484" cy="589"/>
            </a:xfrm>
          </p:grpSpPr>
          <p:sp>
            <p:nvSpPr>
              <p:cNvPr id="68" name="WordArt 69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C0C0C0"/>
                        </a:gs>
                        <a:gs pos="100000">
                          <a:srgbClr val="767676"/>
                        </a:gs>
                      </a:gsLst>
                      <a:lin ang="5400000" scaled="1"/>
                    </a:gradFill>
                    <a:latin typeface="Arial Black"/>
                  </a:rPr>
                  <a:t>A</a:t>
                </a:r>
              </a:p>
            </p:txBody>
          </p:sp>
          <p:sp>
            <p:nvSpPr>
              <p:cNvPr id="69" name="WordArt 7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atin typeface="Arial Black"/>
                  </a:rPr>
                  <a:t>ADL</a:t>
                </a:r>
              </a:p>
            </p:txBody>
          </p:sp>
          <p:sp>
            <p:nvSpPr>
              <p:cNvPr id="70" name="Line 71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72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AutoShape 73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4598988" y="2950777"/>
            <a:ext cx="1020763" cy="488950"/>
          </a:xfrm>
          <a:prstGeom prst="rect">
            <a:avLst/>
          </a:prstGeom>
          <a:noFill/>
          <a:ln w="38100">
            <a:noFill/>
            <a:prstDash val="sysDot"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b="1"/>
              <a:t>Flight Manager</a:t>
            </a:r>
          </a:p>
        </p:txBody>
      </p:sp>
      <p:sp>
        <p:nvSpPr>
          <p:cNvPr id="76" name="AutoShape 75"/>
          <p:cNvSpPr>
            <a:spLocks noChangeArrowheads="1"/>
          </p:cNvSpPr>
          <p:nvPr/>
        </p:nvSpPr>
        <p:spPr bwMode="auto">
          <a:xfrm>
            <a:off x="4111626" y="2120515"/>
            <a:ext cx="1943100" cy="22637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grpSp>
        <p:nvGrpSpPr>
          <p:cNvPr id="77" name="Group 76"/>
          <p:cNvGrpSpPr>
            <a:grpSpLocks/>
          </p:cNvGrpSpPr>
          <p:nvPr/>
        </p:nvGrpSpPr>
        <p:grpSpPr bwMode="auto">
          <a:xfrm rot="-10800000">
            <a:off x="3894138" y="3744527"/>
            <a:ext cx="361950" cy="290513"/>
            <a:chOff x="1472" y="3274"/>
            <a:chExt cx="228" cy="183"/>
          </a:xfrm>
        </p:grpSpPr>
        <p:sp>
          <p:nvSpPr>
            <p:cNvPr id="78" name="Oval 77"/>
            <p:cNvSpPr>
              <a:spLocks noChangeArrowheads="1"/>
            </p:cNvSpPr>
            <p:nvPr/>
          </p:nvSpPr>
          <p:spPr bwMode="auto">
            <a:xfrm>
              <a:off x="1581" y="3292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79" name="AutoShape 78"/>
            <p:cNvSpPr>
              <a:spLocks noChangeArrowheads="1"/>
            </p:cNvSpPr>
            <p:nvPr/>
          </p:nvSpPr>
          <p:spPr bwMode="auto">
            <a:xfrm rot="-5400000">
              <a:off x="1472" y="3274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0" name="Group 79"/>
          <p:cNvGrpSpPr>
            <a:grpSpLocks/>
          </p:cNvGrpSpPr>
          <p:nvPr/>
        </p:nvGrpSpPr>
        <p:grpSpPr bwMode="auto">
          <a:xfrm rot="-10800000">
            <a:off x="3910013" y="2615815"/>
            <a:ext cx="361950" cy="290512"/>
            <a:chOff x="1472" y="3274"/>
            <a:chExt cx="228" cy="183"/>
          </a:xfrm>
        </p:grpSpPr>
        <p:sp>
          <p:nvSpPr>
            <p:cNvPr id="81" name="Oval 80"/>
            <p:cNvSpPr>
              <a:spLocks noChangeArrowheads="1"/>
            </p:cNvSpPr>
            <p:nvPr/>
          </p:nvSpPr>
          <p:spPr bwMode="auto">
            <a:xfrm>
              <a:off x="1581" y="3292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82" name="AutoShape 81"/>
            <p:cNvSpPr>
              <a:spLocks noChangeArrowheads="1"/>
            </p:cNvSpPr>
            <p:nvPr/>
          </p:nvSpPr>
          <p:spPr bwMode="auto">
            <a:xfrm rot="-5400000">
              <a:off x="1472" y="3274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3" name="Group 82"/>
          <p:cNvGrpSpPr>
            <a:grpSpLocks/>
          </p:cNvGrpSpPr>
          <p:nvPr/>
        </p:nvGrpSpPr>
        <p:grpSpPr bwMode="auto">
          <a:xfrm rot="-21600000">
            <a:off x="5878513" y="2615815"/>
            <a:ext cx="361950" cy="290512"/>
            <a:chOff x="3529" y="3538"/>
            <a:chExt cx="228" cy="183"/>
          </a:xfrm>
        </p:grpSpPr>
        <p:sp>
          <p:nvSpPr>
            <p:cNvPr id="84" name="Oval 83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85" name="AutoShape 84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6" name="Group 85"/>
          <p:cNvGrpSpPr>
            <a:grpSpLocks/>
          </p:cNvGrpSpPr>
          <p:nvPr/>
        </p:nvGrpSpPr>
        <p:grpSpPr bwMode="auto">
          <a:xfrm rot="-37800000">
            <a:off x="5442745" y="4226333"/>
            <a:ext cx="361950" cy="290513"/>
            <a:chOff x="3529" y="3538"/>
            <a:chExt cx="228" cy="183"/>
          </a:xfrm>
        </p:grpSpPr>
        <p:sp>
          <p:nvSpPr>
            <p:cNvPr id="87" name="Oval 86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88" name="AutoShape 87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9" name="Group 88"/>
          <p:cNvGrpSpPr>
            <a:grpSpLocks/>
          </p:cNvGrpSpPr>
          <p:nvPr/>
        </p:nvGrpSpPr>
        <p:grpSpPr bwMode="auto">
          <a:xfrm rot="-37800000">
            <a:off x="4918870" y="4212045"/>
            <a:ext cx="361950" cy="290513"/>
            <a:chOff x="3529" y="3538"/>
            <a:chExt cx="228" cy="183"/>
          </a:xfrm>
        </p:grpSpPr>
        <p:sp>
          <p:nvSpPr>
            <p:cNvPr id="90" name="Oval 89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91" name="AutoShape 90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92" name="Group 91"/>
          <p:cNvGrpSpPr>
            <a:grpSpLocks/>
          </p:cNvGrpSpPr>
          <p:nvPr/>
        </p:nvGrpSpPr>
        <p:grpSpPr bwMode="auto">
          <a:xfrm rot="-5400000">
            <a:off x="4414839" y="4235064"/>
            <a:ext cx="360362" cy="290513"/>
            <a:chOff x="2086" y="2739"/>
            <a:chExt cx="227" cy="183"/>
          </a:xfrm>
        </p:grpSpPr>
        <p:sp>
          <p:nvSpPr>
            <p:cNvPr id="93" name="Oval 92"/>
            <p:cNvSpPr>
              <a:spLocks noChangeArrowheads="1"/>
            </p:cNvSpPr>
            <p:nvPr/>
          </p:nvSpPr>
          <p:spPr bwMode="auto">
            <a:xfrm rot="-10800000">
              <a:off x="2086" y="2771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94" name="AutoShape 93"/>
            <p:cNvSpPr>
              <a:spLocks noChangeArrowheads="1"/>
            </p:cNvSpPr>
            <p:nvPr/>
          </p:nvSpPr>
          <p:spPr bwMode="auto">
            <a:xfrm rot="-16200000">
              <a:off x="2130" y="2739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4398963" y="2236402"/>
            <a:ext cx="203200" cy="223838"/>
            <a:chOff x="1658" y="3145"/>
            <a:chExt cx="484" cy="589"/>
          </a:xfrm>
        </p:grpSpPr>
        <p:sp>
          <p:nvSpPr>
            <p:cNvPr id="96" name="WordArt 95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97" name="WordArt 96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98" name="Line 97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98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AutoShape 99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" name="Group 100"/>
          <p:cNvGrpSpPr>
            <a:grpSpLocks/>
          </p:cNvGrpSpPr>
          <p:nvPr/>
        </p:nvGrpSpPr>
        <p:grpSpPr bwMode="auto">
          <a:xfrm rot="-37800000">
            <a:off x="5979320" y="5385208"/>
            <a:ext cx="361950" cy="290513"/>
            <a:chOff x="3529" y="3538"/>
            <a:chExt cx="228" cy="183"/>
          </a:xfrm>
        </p:grpSpPr>
        <p:sp>
          <p:nvSpPr>
            <p:cNvPr id="102" name="Oval 101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03" name="AutoShape 102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4" name="Group 103"/>
          <p:cNvGrpSpPr>
            <a:grpSpLocks/>
          </p:cNvGrpSpPr>
          <p:nvPr/>
        </p:nvGrpSpPr>
        <p:grpSpPr bwMode="auto">
          <a:xfrm rot="-37800000">
            <a:off x="4836320" y="5385208"/>
            <a:ext cx="361950" cy="290513"/>
            <a:chOff x="3529" y="3538"/>
            <a:chExt cx="228" cy="183"/>
          </a:xfrm>
        </p:grpSpPr>
        <p:sp>
          <p:nvSpPr>
            <p:cNvPr id="105" name="Oval 104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06" name="AutoShape 105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cxnSp>
        <p:nvCxnSpPr>
          <p:cNvPr id="107" name="AutoShape 106"/>
          <p:cNvCxnSpPr>
            <a:cxnSpLocks noChangeShapeType="1"/>
          </p:cNvCxnSpPr>
          <p:nvPr/>
        </p:nvCxnSpPr>
        <p:spPr bwMode="auto">
          <a:xfrm flipH="1">
            <a:off x="5014913" y="4546215"/>
            <a:ext cx="107950" cy="8636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108" name="AutoShape 107"/>
          <p:cNvCxnSpPr>
            <a:cxnSpLocks noChangeShapeType="1"/>
          </p:cNvCxnSpPr>
          <p:nvPr/>
        </p:nvCxnSpPr>
        <p:spPr bwMode="auto">
          <a:xfrm>
            <a:off x="6183313" y="5719377"/>
            <a:ext cx="225425" cy="5270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109" name="Group 108"/>
          <p:cNvGrpSpPr>
            <a:grpSpLocks/>
          </p:cNvGrpSpPr>
          <p:nvPr/>
        </p:nvGrpSpPr>
        <p:grpSpPr bwMode="auto">
          <a:xfrm rot="-37800000">
            <a:off x="3820320" y="5385208"/>
            <a:ext cx="361950" cy="290513"/>
            <a:chOff x="3529" y="3538"/>
            <a:chExt cx="228" cy="183"/>
          </a:xfrm>
        </p:grpSpPr>
        <p:sp>
          <p:nvSpPr>
            <p:cNvPr id="110" name="Oval 109"/>
            <p:cNvSpPr>
              <a:spLocks noChangeArrowheads="1"/>
            </p:cNvSpPr>
            <p:nvPr/>
          </p:nvSpPr>
          <p:spPr bwMode="auto">
            <a:xfrm>
              <a:off x="3638" y="3556"/>
              <a:ext cx="119" cy="11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11" name="AutoShape 110"/>
            <p:cNvSpPr>
              <a:spLocks noChangeArrowheads="1"/>
            </p:cNvSpPr>
            <p:nvPr/>
          </p:nvSpPr>
          <p:spPr bwMode="auto">
            <a:xfrm rot="-5400000">
              <a:off x="3529" y="3538"/>
              <a:ext cx="183" cy="183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</p:grpSp>
      <p:cxnSp>
        <p:nvCxnSpPr>
          <p:cNvPr id="112" name="AutoShape 111"/>
          <p:cNvCxnSpPr>
            <a:cxnSpLocks noChangeShapeType="1"/>
          </p:cNvCxnSpPr>
          <p:nvPr/>
        </p:nvCxnSpPr>
        <p:spPr bwMode="auto">
          <a:xfrm flipV="1">
            <a:off x="3106738" y="5719377"/>
            <a:ext cx="919163" cy="55721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</p:cxnSp>
      <p:grpSp>
        <p:nvGrpSpPr>
          <p:cNvPr id="113" name="Group 112"/>
          <p:cNvGrpSpPr>
            <a:grpSpLocks/>
          </p:cNvGrpSpPr>
          <p:nvPr/>
        </p:nvGrpSpPr>
        <p:grpSpPr bwMode="auto">
          <a:xfrm>
            <a:off x="6764338" y="2914265"/>
            <a:ext cx="1435100" cy="706437"/>
            <a:chOff x="4430" y="1555"/>
            <a:chExt cx="904" cy="445"/>
          </a:xfrm>
        </p:grpSpPr>
        <p:grpSp>
          <p:nvGrpSpPr>
            <p:cNvPr id="114" name="Group 113"/>
            <p:cNvGrpSpPr>
              <a:grpSpLocks/>
            </p:cNvGrpSpPr>
            <p:nvPr/>
          </p:nvGrpSpPr>
          <p:grpSpPr bwMode="auto">
            <a:xfrm>
              <a:off x="4430" y="1555"/>
              <a:ext cx="904" cy="445"/>
              <a:chOff x="2550" y="947"/>
              <a:chExt cx="904" cy="445"/>
            </a:xfrm>
          </p:grpSpPr>
          <p:sp>
            <p:nvSpPr>
              <p:cNvPr id="121" name="AutoShape 114"/>
              <p:cNvSpPr>
                <a:spLocks noChangeArrowheads="1"/>
              </p:cNvSpPr>
              <p:nvPr/>
            </p:nvSpPr>
            <p:spPr bwMode="auto">
              <a:xfrm>
                <a:off x="2550" y="947"/>
                <a:ext cx="904" cy="445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2" name="AutoShape 115"/>
              <p:cNvSpPr>
                <a:spLocks noChangeArrowheads="1"/>
              </p:cNvSpPr>
              <p:nvPr/>
            </p:nvSpPr>
            <p:spPr bwMode="auto">
              <a:xfrm>
                <a:off x="2723" y="999"/>
                <a:ext cx="558" cy="342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Display </a:t>
                </a:r>
              </a:p>
              <a:p>
                <a:pPr eaLnBrk="1" hangingPunct="1"/>
                <a:r>
                  <a:rPr lang="en-US" b="1"/>
                  <a:t>Manager</a:t>
                </a:r>
              </a:p>
            </p:txBody>
          </p:sp>
        </p:grpSp>
        <p:grpSp>
          <p:nvGrpSpPr>
            <p:cNvPr id="115" name="Group 116"/>
            <p:cNvGrpSpPr>
              <a:grpSpLocks/>
            </p:cNvGrpSpPr>
            <p:nvPr/>
          </p:nvGrpSpPr>
          <p:grpSpPr bwMode="auto">
            <a:xfrm>
              <a:off x="4490" y="1585"/>
              <a:ext cx="148" cy="141"/>
              <a:chOff x="1658" y="3145"/>
              <a:chExt cx="484" cy="589"/>
            </a:xfrm>
          </p:grpSpPr>
          <p:sp>
            <p:nvSpPr>
              <p:cNvPr id="116" name="WordArt 11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</a:t>
                </a:r>
              </a:p>
            </p:txBody>
          </p:sp>
          <p:sp>
            <p:nvSpPr>
              <p:cNvPr id="117" name="WordArt 11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ADL</a:t>
                </a:r>
              </a:p>
            </p:txBody>
          </p:sp>
          <p:sp>
            <p:nvSpPr>
              <p:cNvPr id="118" name="Line 119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120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AutoShape 121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EAEAEA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3" name="Group 122"/>
          <p:cNvGrpSpPr>
            <a:grpSpLocks/>
          </p:cNvGrpSpPr>
          <p:nvPr/>
        </p:nvGrpSpPr>
        <p:grpSpPr bwMode="auto">
          <a:xfrm>
            <a:off x="6762751" y="3773102"/>
            <a:ext cx="1436687" cy="706438"/>
            <a:chOff x="4429" y="2096"/>
            <a:chExt cx="905" cy="445"/>
          </a:xfrm>
        </p:grpSpPr>
        <p:grpSp>
          <p:nvGrpSpPr>
            <p:cNvPr id="124" name="Group 123"/>
            <p:cNvGrpSpPr>
              <a:grpSpLocks/>
            </p:cNvGrpSpPr>
            <p:nvPr/>
          </p:nvGrpSpPr>
          <p:grpSpPr bwMode="auto">
            <a:xfrm>
              <a:off x="4430" y="2096"/>
              <a:ext cx="904" cy="445"/>
              <a:chOff x="3696" y="2494"/>
              <a:chExt cx="904" cy="445"/>
            </a:xfrm>
          </p:grpSpPr>
          <p:sp>
            <p:nvSpPr>
              <p:cNvPr id="131" name="AutoShape 124"/>
              <p:cNvSpPr>
                <a:spLocks noChangeArrowheads="1"/>
              </p:cNvSpPr>
              <p:nvPr/>
            </p:nvSpPr>
            <p:spPr bwMode="auto">
              <a:xfrm>
                <a:off x="3696" y="2494"/>
                <a:ext cx="904" cy="445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2" name="AutoShape 125"/>
              <p:cNvSpPr>
                <a:spLocks noChangeArrowheads="1"/>
              </p:cNvSpPr>
              <p:nvPr/>
            </p:nvSpPr>
            <p:spPr bwMode="auto">
              <a:xfrm>
                <a:off x="3846" y="2546"/>
                <a:ext cx="604" cy="342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Weapons</a:t>
                </a:r>
              </a:p>
              <a:p>
                <a:pPr eaLnBrk="1" hangingPunct="1"/>
                <a:r>
                  <a:rPr lang="en-US" b="1"/>
                  <a:t>Manager</a:t>
                </a:r>
              </a:p>
            </p:txBody>
          </p:sp>
        </p:grpSp>
        <p:grpSp>
          <p:nvGrpSpPr>
            <p:cNvPr id="125" name="Group 126"/>
            <p:cNvGrpSpPr>
              <a:grpSpLocks/>
            </p:cNvGrpSpPr>
            <p:nvPr/>
          </p:nvGrpSpPr>
          <p:grpSpPr bwMode="auto">
            <a:xfrm>
              <a:off x="4426" y="2129"/>
              <a:ext cx="148" cy="141"/>
              <a:chOff x="1658" y="3145"/>
              <a:chExt cx="484" cy="589"/>
            </a:xfrm>
          </p:grpSpPr>
          <p:sp>
            <p:nvSpPr>
              <p:cNvPr id="126" name="WordArt 12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</a:t>
                </a:r>
              </a:p>
            </p:txBody>
          </p:sp>
          <p:sp>
            <p:nvSpPr>
              <p:cNvPr id="127" name="WordArt 12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ADL</a:t>
                </a:r>
              </a:p>
            </p:txBody>
          </p:sp>
          <p:sp>
            <p:nvSpPr>
              <p:cNvPr id="128" name="Line 129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130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AutoShape 131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EAEAEA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3" name="Group 132"/>
          <p:cNvGrpSpPr>
            <a:grpSpLocks/>
          </p:cNvGrpSpPr>
          <p:nvPr/>
        </p:nvGrpSpPr>
        <p:grpSpPr bwMode="auto">
          <a:xfrm>
            <a:off x="6764338" y="4633527"/>
            <a:ext cx="1435100" cy="706438"/>
            <a:chOff x="4430" y="2638"/>
            <a:chExt cx="904" cy="445"/>
          </a:xfrm>
        </p:grpSpPr>
        <p:grpSp>
          <p:nvGrpSpPr>
            <p:cNvPr id="134" name="Group 133"/>
            <p:cNvGrpSpPr>
              <a:grpSpLocks/>
            </p:cNvGrpSpPr>
            <p:nvPr/>
          </p:nvGrpSpPr>
          <p:grpSpPr bwMode="auto">
            <a:xfrm>
              <a:off x="4430" y="2638"/>
              <a:ext cx="904" cy="445"/>
              <a:chOff x="4694" y="2494"/>
              <a:chExt cx="904" cy="445"/>
            </a:xfrm>
          </p:grpSpPr>
          <p:sp>
            <p:nvSpPr>
              <p:cNvPr id="141" name="AutoShape 134"/>
              <p:cNvSpPr>
                <a:spLocks noChangeArrowheads="1"/>
              </p:cNvSpPr>
              <p:nvPr/>
            </p:nvSpPr>
            <p:spPr bwMode="auto">
              <a:xfrm>
                <a:off x="4694" y="2494"/>
                <a:ext cx="904" cy="445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2" name="AutoShape 135"/>
              <p:cNvSpPr>
                <a:spLocks noChangeArrowheads="1"/>
              </p:cNvSpPr>
              <p:nvPr/>
            </p:nvSpPr>
            <p:spPr bwMode="auto">
              <a:xfrm>
                <a:off x="4866" y="2546"/>
                <a:ext cx="560" cy="342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Comm.</a:t>
                </a:r>
              </a:p>
              <a:p>
                <a:pPr eaLnBrk="1" hangingPunct="1"/>
                <a:r>
                  <a:rPr lang="en-US" b="1"/>
                  <a:t>Manager</a:t>
                </a:r>
              </a:p>
            </p:txBody>
          </p:sp>
        </p:grpSp>
        <p:grpSp>
          <p:nvGrpSpPr>
            <p:cNvPr id="135" name="Group 136"/>
            <p:cNvGrpSpPr>
              <a:grpSpLocks/>
            </p:cNvGrpSpPr>
            <p:nvPr/>
          </p:nvGrpSpPr>
          <p:grpSpPr bwMode="auto">
            <a:xfrm>
              <a:off x="4442" y="2673"/>
              <a:ext cx="148" cy="141"/>
              <a:chOff x="1658" y="3145"/>
              <a:chExt cx="484" cy="589"/>
            </a:xfrm>
          </p:grpSpPr>
          <p:sp>
            <p:nvSpPr>
              <p:cNvPr id="136" name="WordArt 13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</a:t>
                </a:r>
              </a:p>
            </p:txBody>
          </p:sp>
          <p:sp>
            <p:nvSpPr>
              <p:cNvPr id="137" name="WordArt 13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ADL</a:t>
                </a:r>
              </a:p>
            </p:txBody>
          </p:sp>
          <p:sp>
            <p:nvSpPr>
              <p:cNvPr id="138" name="Line 139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140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AutoShape 141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EAEAEA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3" name="Group 142"/>
          <p:cNvGrpSpPr>
            <a:grpSpLocks/>
          </p:cNvGrpSpPr>
          <p:nvPr/>
        </p:nvGrpSpPr>
        <p:grpSpPr bwMode="auto">
          <a:xfrm>
            <a:off x="942976" y="4608127"/>
            <a:ext cx="1435100" cy="706438"/>
            <a:chOff x="763" y="2622"/>
            <a:chExt cx="904" cy="445"/>
          </a:xfrm>
        </p:grpSpPr>
        <p:grpSp>
          <p:nvGrpSpPr>
            <p:cNvPr id="144" name="Group 143"/>
            <p:cNvGrpSpPr>
              <a:grpSpLocks/>
            </p:cNvGrpSpPr>
            <p:nvPr/>
          </p:nvGrpSpPr>
          <p:grpSpPr bwMode="auto">
            <a:xfrm>
              <a:off x="763" y="2622"/>
              <a:ext cx="904" cy="445"/>
              <a:chOff x="2699" y="2494"/>
              <a:chExt cx="904" cy="445"/>
            </a:xfrm>
          </p:grpSpPr>
          <p:sp>
            <p:nvSpPr>
              <p:cNvPr id="151" name="AutoShape 144"/>
              <p:cNvSpPr>
                <a:spLocks noChangeArrowheads="1"/>
              </p:cNvSpPr>
              <p:nvPr/>
            </p:nvSpPr>
            <p:spPr bwMode="auto">
              <a:xfrm>
                <a:off x="2699" y="2494"/>
                <a:ext cx="904" cy="445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2" name="AutoShape 145"/>
              <p:cNvSpPr>
                <a:spLocks noChangeArrowheads="1"/>
              </p:cNvSpPr>
              <p:nvPr/>
            </p:nvSpPr>
            <p:spPr bwMode="auto">
              <a:xfrm>
                <a:off x="2796" y="2546"/>
                <a:ext cx="711" cy="342"/>
              </a:xfrm>
              <a:prstGeom prst="roundRect">
                <a:avLst>
                  <a:gd name="adj" fmla="val 16667"/>
                </a:avLst>
              </a:prstGeom>
              <a:solidFill>
                <a:srgbClr val="EAEAEA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/>
                  <a:t>Situation</a:t>
                </a:r>
              </a:p>
              <a:p>
                <a:pPr eaLnBrk="1" hangingPunct="1"/>
                <a:r>
                  <a:rPr lang="en-US" b="1"/>
                  <a:t>Awareness</a:t>
                </a:r>
              </a:p>
            </p:txBody>
          </p:sp>
        </p:grpSp>
        <p:grpSp>
          <p:nvGrpSpPr>
            <p:cNvPr id="145" name="Group 146"/>
            <p:cNvGrpSpPr>
              <a:grpSpLocks/>
            </p:cNvGrpSpPr>
            <p:nvPr/>
          </p:nvGrpSpPr>
          <p:grpSpPr bwMode="auto">
            <a:xfrm>
              <a:off x="778" y="2641"/>
              <a:ext cx="148" cy="141"/>
              <a:chOff x="1658" y="3145"/>
              <a:chExt cx="484" cy="589"/>
            </a:xfrm>
          </p:grpSpPr>
          <p:sp>
            <p:nvSpPr>
              <p:cNvPr id="146" name="WordArt 1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19" y="3145"/>
                <a:ext cx="362" cy="585"/>
              </a:xfrm>
              <a:prstGeom prst="rect">
                <a:avLst/>
              </a:prstGeom>
            </p:spPr>
            <p:txBody>
              <a:bodyPr wrap="none" fromWordArt="1">
                <a:prstTxWarp prst="textTriangle">
                  <a:avLst>
                    <a:gd name="adj" fmla="val 10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</a:t>
                </a:r>
              </a:p>
            </p:txBody>
          </p:sp>
          <p:sp>
            <p:nvSpPr>
              <p:cNvPr id="147" name="WordArt 148"/>
              <p:cNvSpPr>
                <a:spLocks noChangeArrowheads="1" noChangeShapeType="1" noTextEdit="1"/>
              </p:cNvSpPr>
              <p:nvPr/>
            </p:nvSpPr>
            <p:spPr bwMode="auto">
              <a:xfrm>
                <a:off x="1658" y="3497"/>
                <a:ext cx="484" cy="14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EAEAEA"/>
                    </a:solidFill>
                    <a:latin typeface="Arial Black"/>
                  </a:rPr>
                  <a:t>ADL</a:t>
                </a:r>
              </a:p>
            </p:txBody>
          </p:sp>
          <p:sp>
            <p:nvSpPr>
              <p:cNvPr id="148" name="Line 149"/>
              <p:cNvSpPr>
                <a:spLocks noChangeShapeType="1"/>
              </p:cNvSpPr>
              <p:nvPr/>
            </p:nvSpPr>
            <p:spPr bwMode="auto">
              <a:xfrm flipV="1">
                <a:off x="1746" y="3734"/>
                <a:ext cx="8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Line 150"/>
              <p:cNvSpPr>
                <a:spLocks noChangeShapeType="1"/>
              </p:cNvSpPr>
              <p:nvPr/>
            </p:nvSpPr>
            <p:spPr bwMode="auto">
              <a:xfrm>
                <a:off x="1971" y="3730"/>
                <a:ext cx="87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AutoShape 151"/>
              <p:cNvSpPr>
                <a:spLocks noChangeArrowheads="1"/>
              </p:cNvSpPr>
              <p:nvPr/>
            </p:nvSpPr>
            <p:spPr bwMode="auto">
              <a:xfrm>
                <a:off x="1879" y="3149"/>
                <a:ext cx="42" cy="66"/>
              </a:xfrm>
              <a:prstGeom prst="triangle">
                <a:avLst>
                  <a:gd name="adj" fmla="val 50000"/>
                </a:avLst>
              </a:prstGeom>
              <a:solidFill>
                <a:srgbClr val="EAEAEA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3" name="Group 152"/>
          <p:cNvGrpSpPr>
            <a:grpSpLocks/>
          </p:cNvGrpSpPr>
          <p:nvPr/>
        </p:nvGrpSpPr>
        <p:grpSpPr bwMode="auto">
          <a:xfrm>
            <a:off x="793751" y="1818890"/>
            <a:ext cx="236537" cy="223837"/>
            <a:chOff x="1658" y="3145"/>
            <a:chExt cx="484" cy="589"/>
          </a:xfrm>
        </p:grpSpPr>
        <p:sp>
          <p:nvSpPr>
            <p:cNvPr id="154" name="WordArt 153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155" name="WordArt 154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56" name="Line 155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156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AutoShape 157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9" name="Group 158"/>
          <p:cNvGrpSpPr>
            <a:grpSpLocks/>
          </p:cNvGrpSpPr>
          <p:nvPr/>
        </p:nvGrpSpPr>
        <p:grpSpPr bwMode="auto">
          <a:xfrm>
            <a:off x="6864351" y="2961890"/>
            <a:ext cx="236537" cy="223837"/>
            <a:chOff x="1658" y="3145"/>
            <a:chExt cx="484" cy="589"/>
          </a:xfrm>
        </p:grpSpPr>
        <p:sp>
          <p:nvSpPr>
            <p:cNvPr id="160" name="WordArt 159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161" name="WordArt 160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62" name="Line 161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Line 162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AutoShape 163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5" name="Group 164"/>
          <p:cNvGrpSpPr>
            <a:grpSpLocks/>
          </p:cNvGrpSpPr>
          <p:nvPr/>
        </p:nvGrpSpPr>
        <p:grpSpPr bwMode="auto">
          <a:xfrm>
            <a:off x="6762751" y="3838190"/>
            <a:ext cx="236537" cy="223837"/>
            <a:chOff x="1658" y="3145"/>
            <a:chExt cx="484" cy="589"/>
          </a:xfrm>
        </p:grpSpPr>
        <p:sp>
          <p:nvSpPr>
            <p:cNvPr id="166" name="WordArt 165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167" name="WordArt 166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68" name="Line 167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168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AutoShape 169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1" name="Group 170"/>
          <p:cNvGrpSpPr>
            <a:grpSpLocks/>
          </p:cNvGrpSpPr>
          <p:nvPr/>
        </p:nvGrpSpPr>
        <p:grpSpPr bwMode="auto">
          <a:xfrm>
            <a:off x="6788151" y="4689090"/>
            <a:ext cx="236537" cy="223837"/>
            <a:chOff x="1658" y="3145"/>
            <a:chExt cx="484" cy="589"/>
          </a:xfrm>
        </p:grpSpPr>
        <p:sp>
          <p:nvSpPr>
            <p:cNvPr id="172" name="WordArt 171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173" name="WordArt 172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74" name="Line 173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Line 174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AutoShape 175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7" name="Group 176"/>
          <p:cNvGrpSpPr>
            <a:grpSpLocks/>
          </p:cNvGrpSpPr>
          <p:nvPr/>
        </p:nvGrpSpPr>
        <p:grpSpPr bwMode="auto">
          <a:xfrm>
            <a:off x="974726" y="4638290"/>
            <a:ext cx="236537" cy="223837"/>
            <a:chOff x="1658" y="3145"/>
            <a:chExt cx="484" cy="589"/>
          </a:xfrm>
        </p:grpSpPr>
        <p:sp>
          <p:nvSpPr>
            <p:cNvPr id="178" name="WordArt 177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179" name="WordArt 178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180" name="Line 179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Line 180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AutoShape 181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" name="TextBox 183"/>
          <p:cNvSpPr txBox="1"/>
          <p:nvPr/>
        </p:nvSpPr>
        <p:spPr>
          <a:xfrm>
            <a:off x="6183313" y="6436927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www.sei.cmu.edu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Redundancy schemes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130300" y="2071688"/>
            <a:ext cx="1817688" cy="1566862"/>
          </a:xfrm>
          <a:prstGeom prst="roundRect">
            <a:avLst>
              <a:gd name="adj" fmla="val 16667"/>
            </a:avLst>
          </a:prstGeom>
          <a:solidFill>
            <a:srgbClr val="DFDBCB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30313" y="2139950"/>
            <a:ext cx="228600" cy="252413"/>
            <a:chOff x="1658" y="3145"/>
            <a:chExt cx="484" cy="589"/>
          </a:xfrm>
        </p:grpSpPr>
        <p:sp>
          <p:nvSpPr>
            <p:cNvPr id="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338263" y="3067050"/>
            <a:ext cx="1185862" cy="4810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1747838" y="31559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>
                <a:solidFill>
                  <a:schemeClr val="bg2"/>
                </a:solidFill>
              </a:rPr>
              <a:t>SS1.2</a:t>
            </a:r>
          </a:p>
        </p:txBody>
      </p:sp>
      <p:cxnSp>
        <p:nvCxnSpPr>
          <p:cNvPr id="13" name="AutoShape 12"/>
          <p:cNvCxnSpPr>
            <a:cxnSpLocks noChangeShapeType="1"/>
            <a:stCxn id="138" idx="0"/>
            <a:endCxn id="136" idx="3"/>
          </p:cNvCxnSpPr>
          <p:nvPr/>
        </p:nvCxnSpPr>
        <p:spPr bwMode="auto">
          <a:xfrm>
            <a:off x="2616200" y="2692400"/>
            <a:ext cx="292100" cy="279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1419225" y="2114550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 </a:t>
            </a:r>
            <a:r>
              <a:rPr lang="en-US" b="1">
                <a:solidFill>
                  <a:schemeClr val="bg2"/>
                </a:solidFill>
              </a:rPr>
              <a:t>Primary</a:t>
            </a:r>
          </a:p>
        </p:txBody>
      </p:sp>
      <p:cxnSp>
        <p:nvCxnSpPr>
          <p:cNvPr id="15" name="AutoShape 14"/>
          <p:cNvCxnSpPr>
            <a:cxnSpLocks noChangeShapeType="1"/>
            <a:stCxn id="172" idx="0"/>
            <a:endCxn id="136" idx="3"/>
          </p:cNvCxnSpPr>
          <p:nvPr/>
        </p:nvCxnSpPr>
        <p:spPr bwMode="auto">
          <a:xfrm flipV="1">
            <a:off x="2646363" y="2971800"/>
            <a:ext cx="261937" cy="327025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1079500" y="3875088"/>
            <a:ext cx="1881188" cy="1617662"/>
            <a:chOff x="1102" y="3443"/>
            <a:chExt cx="904" cy="531"/>
          </a:xfrm>
        </p:grpSpPr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auto">
            <a:xfrm>
              <a:off x="1559" y="3626"/>
              <a:ext cx="1" cy="91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1214438" y="3943350"/>
            <a:ext cx="228600" cy="252413"/>
            <a:chOff x="1658" y="3145"/>
            <a:chExt cx="484" cy="589"/>
          </a:xfrm>
        </p:grpSpPr>
        <p:sp>
          <p:nvSpPr>
            <p:cNvPr id="20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21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AutoShape 23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1376363" y="4324350"/>
            <a:ext cx="1185862" cy="468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1785938" y="44132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>
                <a:solidFill>
                  <a:schemeClr val="bg2"/>
                </a:solidFill>
              </a:rPr>
              <a:t>SS1.1</a:t>
            </a: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 rot="5400000">
            <a:off x="2508250" y="4451351"/>
            <a:ext cx="257175" cy="17145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cxnSp>
        <p:nvCxnSpPr>
          <p:cNvPr id="28" name="AutoShape 27"/>
          <p:cNvCxnSpPr>
            <a:cxnSpLocks noChangeShapeType="1"/>
            <a:stCxn id="27" idx="0"/>
            <a:endCxn id="175" idx="3"/>
          </p:cNvCxnSpPr>
          <p:nvPr/>
        </p:nvCxnSpPr>
        <p:spPr bwMode="auto">
          <a:xfrm>
            <a:off x="2722563" y="4537075"/>
            <a:ext cx="214312" cy="263525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1376363" y="4921250"/>
            <a:ext cx="1185862" cy="468313"/>
            <a:chOff x="1102" y="3443"/>
            <a:chExt cx="904" cy="531"/>
          </a:xfrm>
        </p:grpSpPr>
        <p:sp>
          <p:nvSpPr>
            <p:cNvPr id="30" name="AutoShape 29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AutoShape 30"/>
            <p:cNvSpPr>
              <a:spLocks noChangeArrowheads="1"/>
            </p:cNvSpPr>
            <p:nvPr/>
          </p:nvSpPr>
          <p:spPr bwMode="auto">
            <a:xfrm>
              <a:off x="1553" y="3627"/>
              <a:ext cx="1" cy="31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1608138" y="50101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SS1.2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1536700" y="3937000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 </a:t>
            </a:r>
            <a:r>
              <a:rPr lang="en-US" b="1">
                <a:solidFill>
                  <a:schemeClr val="bg2"/>
                </a:solidFill>
              </a:rPr>
              <a:t>Backup</a:t>
            </a:r>
          </a:p>
        </p:txBody>
      </p:sp>
      <p:cxnSp>
        <p:nvCxnSpPr>
          <p:cNvPr id="34" name="AutoShape 33"/>
          <p:cNvCxnSpPr>
            <a:cxnSpLocks noChangeShapeType="1"/>
            <a:stCxn id="141" idx="0"/>
            <a:endCxn id="175" idx="3"/>
          </p:cNvCxnSpPr>
          <p:nvPr/>
        </p:nvCxnSpPr>
        <p:spPr bwMode="auto">
          <a:xfrm flipV="1">
            <a:off x="2667000" y="4800600"/>
            <a:ext cx="269875" cy="368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1338263" y="2470150"/>
            <a:ext cx="1185862" cy="468313"/>
            <a:chOff x="1102" y="3443"/>
            <a:chExt cx="904" cy="531"/>
          </a:xfrm>
        </p:grpSpPr>
        <p:sp>
          <p:nvSpPr>
            <p:cNvPr id="36" name="AutoShape 35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" name="AutoShape 36"/>
            <p:cNvSpPr>
              <a:spLocks noChangeArrowheads="1"/>
            </p:cNvSpPr>
            <p:nvPr/>
          </p:nvSpPr>
          <p:spPr bwMode="auto">
            <a:xfrm>
              <a:off x="1553" y="3627"/>
              <a:ext cx="1" cy="31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38" name="AutoShape 37"/>
          <p:cNvSpPr>
            <a:spLocks noChangeArrowheads="1"/>
          </p:cNvSpPr>
          <p:nvPr/>
        </p:nvSpPr>
        <p:spPr bwMode="auto">
          <a:xfrm>
            <a:off x="1747838" y="25590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SS1.1</a:t>
            </a:r>
          </a:p>
        </p:txBody>
      </p:sp>
      <p:sp>
        <p:nvSpPr>
          <p:cNvPr id="39" name="AutoShape 38"/>
          <p:cNvSpPr>
            <a:spLocks noChangeArrowheads="1"/>
          </p:cNvSpPr>
          <p:nvPr/>
        </p:nvSpPr>
        <p:spPr bwMode="auto">
          <a:xfrm>
            <a:off x="3441700" y="2071688"/>
            <a:ext cx="1893888" cy="1566862"/>
          </a:xfrm>
          <a:prstGeom prst="roundRect">
            <a:avLst>
              <a:gd name="adj" fmla="val 16667"/>
            </a:avLst>
          </a:prstGeom>
          <a:solidFill>
            <a:srgbClr val="DFDBCB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3617913" y="2139950"/>
            <a:ext cx="228600" cy="252413"/>
            <a:chOff x="1658" y="3145"/>
            <a:chExt cx="484" cy="589"/>
          </a:xfrm>
        </p:grpSpPr>
        <p:sp>
          <p:nvSpPr>
            <p:cNvPr id="41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42" name="WordArt 41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AutoShape 44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" name="AutoShape 45"/>
          <p:cNvSpPr>
            <a:spLocks noChangeArrowheads="1"/>
          </p:cNvSpPr>
          <p:nvPr/>
        </p:nvSpPr>
        <p:spPr bwMode="auto">
          <a:xfrm>
            <a:off x="3725863" y="3067050"/>
            <a:ext cx="1185862" cy="4810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" name="AutoShape 46"/>
          <p:cNvSpPr>
            <a:spLocks noChangeArrowheads="1"/>
          </p:cNvSpPr>
          <p:nvPr/>
        </p:nvSpPr>
        <p:spPr bwMode="auto">
          <a:xfrm>
            <a:off x="4135438" y="31559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SS1.2</a:t>
            </a:r>
          </a:p>
        </p:txBody>
      </p:sp>
      <p:cxnSp>
        <p:nvCxnSpPr>
          <p:cNvPr id="48" name="AutoShape 47"/>
          <p:cNvCxnSpPr>
            <a:cxnSpLocks noChangeShapeType="1"/>
            <a:stCxn id="145" idx="0"/>
            <a:endCxn id="146" idx="2"/>
          </p:cNvCxnSpPr>
          <p:nvPr/>
        </p:nvCxnSpPr>
        <p:spPr bwMode="auto">
          <a:xfrm>
            <a:off x="5041900" y="2679700"/>
            <a:ext cx="2667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9" name="AutoShape 48"/>
          <p:cNvCxnSpPr>
            <a:cxnSpLocks noChangeShapeType="1"/>
            <a:stCxn id="174" idx="0"/>
            <a:endCxn id="146" idx="3"/>
          </p:cNvCxnSpPr>
          <p:nvPr/>
        </p:nvCxnSpPr>
        <p:spPr bwMode="auto">
          <a:xfrm flipV="1">
            <a:off x="5026025" y="2984500"/>
            <a:ext cx="282575" cy="31750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3467100" y="3875088"/>
            <a:ext cx="1881188" cy="1617662"/>
            <a:chOff x="1102" y="3443"/>
            <a:chExt cx="904" cy="531"/>
          </a:xfrm>
        </p:grpSpPr>
        <p:sp>
          <p:nvSpPr>
            <p:cNvPr id="51" name="AutoShape 50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2" name="AutoShape 51"/>
            <p:cNvSpPr>
              <a:spLocks noChangeArrowheads="1"/>
            </p:cNvSpPr>
            <p:nvPr/>
          </p:nvSpPr>
          <p:spPr bwMode="auto">
            <a:xfrm>
              <a:off x="1559" y="3626"/>
              <a:ext cx="1" cy="91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3744913" y="3943350"/>
            <a:ext cx="228600" cy="252413"/>
            <a:chOff x="1658" y="3145"/>
            <a:chExt cx="484" cy="589"/>
          </a:xfrm>
        </p:grpSpPr>
        <p:sp>
          <p:nvSpPr>
            <p:cNvPr id="54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55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AutoShape 57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" name="AutoShape 58"/>
          <p:cNvSpPr>
            <a:spLocks noChangeArrowheads="1"/>
          </p:cNvSpPr>
          <p:nvPr/>
        </p:nvSpPr>
        <p:spPr bwMode="auto">
          <a:xfrm>
            <a:off x="3763963" y="4324350"/>
            <a:ext cx="1185862" cy="468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" name="AutoShape 59"/>
          <p:cNvSpPr>
            <a:spLocks noChangeArrowheads="1"/>
          </p:cNvSpPr>
          <p:nvPr/>
        </p:nvSpPr>
        <p:spPr bwMode="auto">
          <a:xfrm>
            <a:off x="4173538" y="44132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SS1.1</a:t>
            </a:r>
          </a:p>
        </p:txBody>
      </p:sp>
      <p:cxnSp>
        <p:nvCxnSpPr>
          <p:cNvPr id="61" name="AutoShape 60"/>
          <p:cNvCxnSpPr>
            <a:cxnSpLocks noChangeShapeType="1"/>
            <a:stCxn id="173" idx="0"/>
            <a:endCxn id="151" idx="3"/>
          </p:cNvCxnSpPr>
          <p:nvPr/>
        </p:nvCxnSpPr>
        <p:spPr bwMode="auto">
          <a:xfrm>
            <a:off x="5064125" y="4521200"/>
            <a:ext cx="244475" cy="27940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grpSp>
        <p:nvGrpSpPr>
          <p:cNvPr id="62" name="Group 61"/>
          <p:cNvGrpSpPr>
            <a:grpSpLocks/>
          </p:cNvGrpSpPr>
          <p:nvPr/>
        </p:nvGrpSpPr>
        <p:grpSpPr bwMode="auto">
          <a:xfrm>
            <a:off x="3763963" y="4921250"/>
            <a:ext cx="1185862" cy="468313"/>
            <a:chOff x="1102" y="3443"/>
            <a:chExt cx="904" cy="531"/>
          </a:xfrm>
        </p:grpSpPr>
        <p:sp>
          <p:nvSpPr>
            <p:cNvPr id="63" name="AutoShape 62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4" name="AutoShape 63"/>
            <p:cNvSpPr>
              <a:spLocks noChangeArrowheads="1"/>
            </p:cNvSpPr>
            <p:nvPr/>
          </p:nvSpPr>
          <p:spPr bwMode="auto">
            <a:xfrm>
              <a:off x="1553" y="3627"/>
              <a:ext cx="1" cy="31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65" name="AutoShape 64"/>
          <p:cNvSpPr>
            <a:spLocks noChangeArrowheads="1"/>
          </p:cNvSpPr>
          <p:nvPr/>
        </p:nvSpPr>
        <p:spPr bwMode="auto">
          <a:xfrm>
            <a:off x="3995738" y="50101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SS1.2</a:t>
            </a:r>
          </a:p>
        </p:txBody>
      </p:sp>
      <p:cxnSp>
        <p:nvCxnSpPr>
          <p:cNvPr id="66" name="AutoShape 65"/>
          <p:cNvCxnSpPr>
            <a:cxnSpLocks noChangeShapeType="1"/>
            <a:stCxn id="150" idx="0"/>
            <a:endCxn id="151" idx="3"/>
          </p:cNvCxnSpPr>
          <p:nvPr/>
        </p:nvCxnSpPr>
        <p:spPr bwMode="auto">
          <a:xfrm flipV="1">
            <a:off x="5067300" y="4800600"/>
            <a:ext cx="241300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3725863" y="2470150"/>
            <a:ext cx="1185862" cy="468313"/>
            <a:chOff x="1102" y="3443"/>
            <a:chExt cx="904" cy="531"/>
          </a:xfrm>
        </p:grpSpPr>
        <p:sp>
          <p:nvSpPr>
            <p:cNvPr id="68" name="AutoShape 67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9" name="AutoShape 68"/>
            <p:cNvSpPr>
              <a:spLocks noChangeArrowheads="1"/>
            </p:cNvSpPr>
            <p:nvPr/>
          </p:nvSpPr>
          <p:spPr bwMode="auto">
            <a:xfrm>
              <a:off x="1553" y="3627"/>
              <a:ext cx="1" cy="31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70" name="AutoShape 69"/>
          <p:cNvSpPr>
            <a:spLocks noChangeArrowheads="1"/>
          </p:cNvSpPr>
          <p:nvPr/>
        </p:nvSpPr>
        <p:spPr bwMode="auto">
          <a:xfrm>
            <a:off x="4135438" y="25590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SS1.1</a:t>
            </a:r>
          </a:p>
        </p:txBody>
      </p:sp>
      <p:cxnSp>
        <p:nvCxnSpPr>
          <p:cNvPr id="71" name="AutoShape 70"/>
          <p:cNvCxnSpPr>
            <a:cxnSpLocks noChangeShapeType="1"/>
            <a:stCxn id="147" idx="0"/>
            <a:endCxn id="148" idx="3"/>
          </p:cNvCxnSpPr>
          <p:nvPr/>
        </p:nvCxnSpPr>
        <p:spPr bwMode="auto">
          <a:xfrm flipV="1">
            <a:off x="3594100" y="4559300"/>
            <a:ext cx="127000" cy="241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2" name="AutoShape 71"/>
          <p:cNvCxnSpPr>
            <a:cxnSpLocks noChangeShapeType="1"/>
            <a:stCxn id="147" idx="0"/>
            <a:endCxn id="149" idx="3"/>
          </p:cNvCxnSpPr>
          <p:nvPr/>
        </p:nvCxnSpPr>
        <p:spPr bwMode="auto">
          <a:xfrm>
            <a:off x="3594100" y="4800600"/>
            <a:ext cx="139700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3" name="AutoShape 72"/>
          <p:cNvCxnSpPr>
            <a:cxnSpLocks noChangeShapeType="1"/>
            <a:stCxn id="143" idx="0"/>
            <a:endCxn id="144" idx="3"/>
          </p:cNvCxnSpPr>
          <p:nvPr/>
        </p:nvCxnSpPr>
        <p:spPr bwMode="auto">
          <a:xfrm>
            <a:off x="3556000" y="2959100"/>
            <a:ext cx="114300" cy="342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4" name="AutoShape 73"/>
          <p:cNvCxnSpPr>
            <a:cxnSpLocks noChangeShapeType="1"/>
            <a:stCxn id="143" idx="0"/>
            <a:endCxn id="142" idx="3"/>
          </p:cNvCxnSpPr>
          <p:nvPr/>
        </p:nvCxnSpPr>
        <p:spPr bwMode="auto">
          <a:xfrm flipV="1">
            <a:off x="3556000" y="2730500"/>
            <a:ext cx="1143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74"/>
          <p:cNvCxnSpPr>
            <a:cxnSpLocks noChangeShapeType="1"/>
            <a:stCxn id="139" idx="0"/>
            <a:endCxn id="170" idx="3"/>
          </p:cNvCxnSpPr>
          <p:nvPr/>
        </p:nvCxnSpPr>
        <p:spPr bwMode="auto">
          <a:xfrm flipV="1">
            <a:off x="1206500" y="4556125"/>
            <a:ext cx="153988" cy="231775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76" name="AutoShape 75"/>
          <p:cNvCxnSpPr>
            <a:cxnSpLocks noChangeShapeType="1"/>
            <a:stCxn id="139" idx="0"/>
            <a:endCxn id="140" idx="3"/>
          </p:cNvCxnSpPr>
          <p:nvPr/>
        </p:nvCxnSpPr>
        <p:spPr bwMode="auto">
          <a:xfrm>
            <a:off x="1206500" y="4787900"/>
            <a:ext cx="139700" cy="368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7" name="AutoShape 76"/>
          <p:cNvCxnSpPr>
            <a:cxnSpLocks noChangeShapeType="1"/>
            <a:stCxn id="135" idx="0"/>
            <a:endCxn id="171" idx="3"/>
          </p:cNvCxnSpPr>
          <p:nvPr/>
        </p:nvCxnSpPr>
        <p:spPr bwMode="auto">
          <a:xfrm>
            <a:off x="1219200" y="2921000"/>
            <a:ext cx="122238" cy="38735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78" name="AutoShape 77"/>
          <p:cNvCxnSpPr>
            <a:cxnSpLocks noChangeShapeType="1"/>
            <a:stCxn id="135" idx="0"/>
            <a:endCxn id="137" idx="3"/>
          </p:cNvCxnSpPr>
          <p:nvPr/>
        </p:nvCxnSpPr>
        <p:spPr bwMode="auto">
          <a:xfrm flipV="1">
            <a:off x="1219200" y="2692400"/>
            <a:ext cx="889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9" name="AutoShape 78"/>
          <p:cNvSpPr>
            <a:spLocks noChangeArrowheads="1"/>
          </p:cNvSpPr>
          <p:nvPr/>
        </p:nvSpPr>
        <p:spPr bwMode="auto">
          <a:xfrm>
            <a:off x="1174750" y="1450975"/>
            <a:ext cx="1735138" cy="60960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sz="1800" b="1"/>
              <a:t>Passive Backup</a:t>
            </a:r>
          </a:p>
        </p:txBody>
      </p:sp>
      <p:sp>
        <p:nvSpPr>
          <p:cNvPr id="80" name="AutoShape 79"/>
          <p:cNvSpPr>
            <a:spLocks noChangeArrowheads="1"/>
          </p:cNvSpPr>
          <p:nvPr/>
        </p:nvSpPr>
        <p:spPr bwMode="auto">
          <a:xfrm>
            <a:off x="3524250" y="1579563"/>
            <a:ext cx="1735138" cy="306387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sz="1800" b="1"/>
              <a:t>Hot Standby</a:t>
            </a:r>
          </a:p>
        </p:txBody>
      </p:sp>
      <p:sp>
        <p:nvSpPr>
          <p:cNvPr id="81" name="AutoShape 80"/>
          <p:cNvSpPr>
            <a:spLocks noChangeArrowheads="1"/>
          </p:cNvSpPr>
          <p:nvPr/>
        </p:nvSpPr>
        <p:spPr bwMode="auto">
          <a:xfrm>
            <a:off x="6045200" y="2033588"/>
            <a:ext cx="1893888" cy="1897062"/>
          </a:xfrm>
          <a:prstGeom prst="roundRect">
            <a:avLst>
              <a:gd name="adj" fmla="val 16667"/>
            </a:avLst>
          </a:prstGeom>
          <a:solidFill>
            <a:srgbClr val="DFDBCB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82" name="Group 81"/>
          <p:cNvGrpSpPr>
            <a:grpSpLocks/>
          </p:cNvGrpSpPr>
          <p:nvPr/>
        </p:nvGrpSpPr>
        <p:grpSpPr bwMode="auto">
          <a:xfrm>
            <a:off x="6221413" y="2101850"/>
            <a:ext cx="228600" cy="252413"/>
            <a:chOff x="1658" y="3145"/>
            <a:chExt cx="484" cy="589"/>
          </a:xfrm>
        </p:grpSpPr>
        <p:sp>
          <p:nvSpPr>
            <p:cNvPr id="83" name="WordArt 82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84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85" name="Line 84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85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AutoShape 86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" name="AutoShape 87"/>
          <p:cNvSpPr>
            <a:spLocks noChangeArrowheads="1"/>
          </p:cNvSpPr>
          <p:nvPr/>
        </p:nvSpPr>
        <p:spPr bwMode="auto">
          <a:xfrm>
            <a:off x="6329363" y="3346450"/>
            <a:ext cx="1185862" cy="4810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" name="AutoShape 88"/>
          <p:cNvSpPr>
            <a:spLocks noChangeArrowheads="1"/>
          </p:cNvSpPr>
          <p:nvPr/>
        </p:nvSpPr>
        <p:spPr bwMode="auto">
          <a:xfrm>
            <a:off x="6738938" y="34353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SS1.2</a:t>
            </a:r>
          </a:p>
        </p:txBody>
      </p:sp>
      <p:cxnSp>
        <p:nvCxnSpPr>
          <p:cNvPr id="90" name="AutoShape 89"/>
          <p:cNvCxnSpPr>
            <a:cxnSpLocks noChangeShapeType="1"/>
            <a:stCxn id="156" idx="0"/>
            <a:endCxn id="158" idx="3"/>
          </p:cNvCxnSpPr>
          <p:nvPr/>
        </p:nvCxnSpPr>
        <p:spPr bwMode="auto">
          <a:xfrm>
            <a:off x="7607300" y="2679700"/>
            <a:ext cx="292100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1" name="AutoShape 90"/>
          <p:cNvSpPr>
            <a:spLocks noChangeArrowheads="1"/>
          </p:cNvSpPr>
          <p:nvPr/>
        </p:nvSpPr>
        <p:spPr bwMode="auto">
          <a:xfrm>
            <a:off x="6162675" y="2095500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</a:t>
            </a:r>
          </a:p>
        </p:txBody>
      </p:sp>
      <p:cxnSp>
        <p:nvCxnSpPr>
          <p:cNvPr id="92" name="AutoShape 91"/>
          <p:cNvCxnSpPr>
            <a:cxnSpLocks noChangeShapeType="1"/>
            <a:stCxn id="157" idx="0"/>
            <a:endCxn id="158" idx="3"/>
          </p:cNvCxnSpPr>
          <p:nvPr/>
        </p:nvCxnSpPr>
        <p:spPr bwMode="auto">
          <a:xfrm flipV="1">
            <a:off x="7620000" y="3060700"/>
            <a:ext cx="279400" cy="52070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</p:cxnSp>
      <p:grpSp>
        <p:nvGrpSpPr>
          <p:cNvPr id="93" name="Group 92"/>
          <p:cNvGrpSpPr>
            <a:grpSpLocks/>
          </p:cNvGrpSpPr>
          <p:nvPr/>
        </p:nvGrpSpPr>
        <p:grpSpPr bwMode="auto">
          <a:xfrm>
            <a:off x="6092825" y="4481513"/>
            <a:ext cx="2347913" cy="1960562"/>
            <a:chOff x="1102" y="3443"/>
            <a:chExt cx="904" cy="531"/>
          </a:xfrm>
        </p:grpSpPr>
        <p:sp>
          <p:nvSpPr>
            <p:cNvPr id="94" name="AutoShape 93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5" name="AutoShape 94"/>
            <p:cNvSpPr>
              <a:spLocks noChangeArrowheads="1"/>
            </p:cNvSpPr>
            <p:nvPr/>
          </p:nvSpPr>
          <p:spPr bwMode="auto">
            <a:xfrm>
              <a:off x="1559" y="3626"/>
              <a:ext cx="0" cy="75"/>
            </a:xfrm>
            <a:prstGeom prst="roundRect">
              <a:avLst>
                <a:gd name="adj" fmla="val 16667"/>
              </a:avLst>
            </a:prstGeom>
            <a:solidFill>
              <a:srgbClr val="DFDBCB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6370638" y="4549775"/>
            <a:ext cx="228600" cy="252413"/>
            <a:chOff x="1658" y="3145"/>
            <a:chExt cx="484" cy="589"/>
          </a:xfrm>
        </p:grpSpPr>
        <p:sp>
          <p:nvSpPr>
            <p:cNvPr id="97" name="WordArt 96"/>
            <p:cNvSpPr>
              <a:spLocks noChangeArrowheads="1" noChangeShapeType="1" noTextEdit="1"/>
            </p:cNvSpPr>
            <p:nvPr/>
          </p:nvSpPr>
          <p:spPr bwMode="auto">
            <a:xfrm>
              <a:off x="1719" y="3145"/>
              <a:ext cx="362" cy="585"/>
            </a:xfrm>
            <a:prstGeom prst="rect">
              <a:avLst/>
            </a:prstGeom>
          </p:spPr>
          <p:txBody>
            <a:bodyPr wrap="none" fromWordArt="1">
              <a:prstTxWarp prst="textTriangle">
                <a:avLst>
                  <a:gd name="adj" fmla="val 10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C0C0C0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  <a:latin typeface="Arial Black"/>
                </a:rPr>
                <a:t>A</a:t>
              </a:r>
            </a:p>
          </p:txBody>
        </p:sp>
        <p:sp>
          <p:nvSpPr>
            <p:cNvPr id="98" name="WordArt 97"/>
            <p:cNvSpPr>
              <a:spLocks noChangeArrowheads="1" noChangeShapeType="1" noTextEdit="1"/>
            </p:cNvSpPr>
            <p:nvPr/>
          </p:nvSpPr>
          <p:spPr bwMode="auto">
            <a:xfrm>
              <a:off x="1658" y="3497"/>
              <a:ext cx="484" cy="1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atin typeface="Arial Black"/>
                </a:rPr>
                <a:t>ADL</a:t>
              </a:r>
            </a:p>
          </p:txBody>
        </p:sp>
        <p:sp>
          <p:nvSpPr>
            <p:cNvPr id="99" name="Line 98"/>
            <p:cNvSpPr>
              <a:spLocks noChangeShapeType="1"/>
            </p:cNvSpPr>
            <p:nvPr/>
          </p:nvSpPr>
          <p:spPr bwMode="auto">
            <a:xfrm flipV="1">
              <a:off x="1746" y="3734"/>
              <a:ext cx="8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99"/>
            <p:cNvSpPr>
              <a:spLocks noChangeShapeType="1"/>
            </p:cNvSpPr>
            <p:nvPr/>
          </p:nvSpPr>
          <p:spPr bwMode="auto">
            <a:xfrm>
              <a:off x="1971" y="3730"/>
              <a:ext cx="8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AutoShape 100"/>
            <p:cNvSpPr>
              <a:spLocks noChangeArrowheads="1"/>
            </p:cNvSpPr>
            <p:nvPr/>
          </p:nvSpPr>
          <p:spPr bwMode="auto">
            <a:xfrm>
              <a:off x="1879" y="3149"/>
              <a:ext cx="42" cy="6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" name="AutoShape 101"/>
          <p:cNvSpPr>
            <a:spLocks noChangeArrowheads="1"/>
          </p:cNvSpPr>
          <p:nvPr/>
        </p:nvSpPr>
        <p:spPr bwMode="auto">
          <a:xfrm>
            <a:off x="6389688" y="4930775"/>
            <a:ext cx="1185862" cy="366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" name="AutoShape 102"/>
          <p:cNvSpPr>
            <a:spLocks noChangeArrowheads="1"/>
          </p:cNvSpPr>
          <p:nvPr/>
        </p:nvSpPr>
        <p:spPr bwMode="auto">
          <a:xfrm>
            <a:off x="6583363" y="4954588"/>
            <a:ext cx="754062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SS1.1</a:t>
            </a:r>
          </a:p>
        </p:txBody>
      </p:sp>
      <p:cxnSp>
        <p:nvCxnSpPr>
          <p:cNvPr id="104" name="AutoShape 103"/>
          <p:cNvCxnSpPr>
            <a:cxnSpLocks noChangeShapeType="1"/>
            <a:stCxn id="164" idx="0"/>
            <a:endCxn id="161" idx="3"/>
          </p:cNvCxnSpPr>
          <p:nvPr/>
        </p:nvCxnSpPr>
        <p:spPr bwMode="auto">
          <a:xfrm>
            <a:off x="7696200" y="5105400"/>
            <a:ext cx="203200" cy="152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105" name="Group 104"/>
          <p:cNvGrpSpPr>
            <a:grpSpLocks/>
          </p:cNvGrpSpPr>
          <p:nvPr/>
        </p:nvGrpSpPr>
        <p:grpSpPr bwMode="auto">
          <a:xfrm>
            <a:off x="6389688" y="5527675"/>
            <a:ext cx="1185862" cy="390525"/>
            <a:chOff x="1102" y="3443"/>
            <a:chExt cx="904" cy="643"/>
          </a:xfrm>
        </p:grpSpPr>
        <p:sp>
          <p:nvSpPr>
            <p:cNvPr id="106" name="AutoShape 105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7" name="AutoShape 106"/>
            <p:cNvSpPr>
              <a:spLocks noChangeArrowheads="1"/>
            </p:cNvSpPr>
            <p:nvPr/>
          </p:nvSpPr>
          <p:spPr bwMode="auto">
            <a:xfrm>
              <a:off x="1553" y="3629"/>
              <a:ext cx="0" cy="45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108" name="AutoShape 107"/>
          <p:cNvSpPr>
            <a:spLocks noChangeArrowheads="1"/>
          </p:cNvSpPr>
          <p:nvPr/>
        </p:nvSpPr>
        <p:spPr bwMode="auto">
          <a:xfrm>
            <a:off x="6621463" y="5578475"/>
            <a:ext cx="754062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SS1.2</a:t>
            </a:r>
          </a:p>
        </p:txBody>
      </p:sp>
      <p:sp>
        <p:nvSpPr>
          <p:cNvPr id="109" name="AutoShape 108"/>
          <p:cNvSpPr>
            <a:spLocks noChangeArrowheads="1"/>
          </p:cNvSpPr>
          <p:nvPr/>
        </p:nvSpPr>
        <p:spPr bwMode="auto">
          <a:xfrm>
            <a:off x="6645275" y="4524375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</a:t>
            </a:r>
          </a:p>
        </p:txBody>
      </p:sp>
      <p:grpSp>
        <p:nvGrpSpPr>
          <p:cNvPr id="110" name="Group 109"/>
          <p:cNvGrpSpPr>
            <a:grpSpLocks/>
          </p:cNvGrpSpPr>
          <p:nvPr/>
        </p:nvGrpSpPr>
        <p:grpSpPr bwMode="auto">
          <a:xfrm>
            <a:off x="6329363" y="2432050"/>
            <a:ext cx="1185862" cy="468313"/>
            <a:chOff x="1102" y="3443"/>
            <a:chExt cx="904" cy="531"/>
          </a:xfrm>
        </p:grpSpPr>
        <p:sp>
          <p:nvSpPr>
            <p:cNvPr id="111" name="AutoShape 110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2" name="AutoShape 111"/>
            <p:cNvSpPr>
              <a:spLocks noChangeArrowheads="1"/>
            </p:cNvSpPr>
            <p:nvPr/>
          </p:nvSpPr>
          <p:spPr bwMode="auto">
            <a:xfrm>
              <a:off x="1553" y="3627"/>
              <a:ext cx="1" cy="31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113" name="AutoShape 112"/>
          <p:cNvSpPr>
            <a:spLocks noChangeArrowheads="1"/>
          </p:cNvSpPr>
          <p:nvPr/>
        </p:nvSpPr>
        <p:spPr bwMode="auto">
          <a:xfrm>
            <a:off x="6738938" y="2520950"/>
            <a:ext cx="754062" cy="273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SS1.1</a:t>
            </a:r>
          </a:p>
        </p:txBody>
      </p:sp>
      <p:cxnSp>
        <p:nvCxnSpPr>
          <p:cNvPr id="114" name="AutoShape 113"/>
          <p:cNvCxnSpPr>
            <a:cxnSpLocks noChangeShapeType="1"/>
            <a:stCxn id="167" idx="0"/>
            <a:endCxn id="154" idx="3"/>
          </p:cNvCxnSpPr>
          <p:nvPr/>
        </p:nvCxnSpPr>
        <p:spPr bwMode="auto">
          <a:xfrm flipV="1">
            <a:off x="6223000" y="5105400"/>
            <a:ext cx="139700" cy="368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5" name="AutoShape 114"/>
          <p:cNvCxnSpPr>
            <a:cxnSpLocks noChangeShapeType="1"/>
            <a:stCxn id="167" idx="0"/>
            <a:endCxn id="168" idx="3"/>
          </p:cNvCxnSpPr>
          <p:nvPr/>
        </p:nvCxnSpPr>
        <p:spPr bwMode="auto">
          <a:xfrm>
            <a:off x="6223000" y="5473700"/>
            <a:ext cx="1524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6" name="AutoShape 115"/>
          <p:cNvCxnSpPr>
            <a:cxnSpLocks noChangeShapeType="1"/>
            <a:stCxn id="152" idx="0"/>
            <a:endCxn id="155" idx="3"/>
          </p:cNvCxnSpPr>
          <p:nvPr/>
        </p:nvCxnSpPr>
        <p:spPr bwMode="auto">
          <a:xfrm>
            <a:off x="6172200" y="3060700"/>
            <a:ext cx="88900" cy="533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7" name="AutoShape 116"/>
          <p:cNvCxnSpPr>
            <a:cxnSpLocks noChangeShapeType="1"/>
            <a:stCxn id="152" idx="0"/>
            <a:endCxn id="153" idx="3"/>
          </p:cNvCxnSpPr>
          <p:nvPr/>
        </p:nvCxnSpPr>
        <p:spPr bwMode="auto">
          <a:xfrm flipV="1">
            <a:off x="6172200" y="2692400"/>
            <a:ext cx="88900" cy="368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8" name="AutoShape 117"/>
          <p:cNvSpPr>
            <a:spLocks noChangeArrowheads="1"/>
          </p:cNvSpPr>
          <p:nvPr/>
        </p:nvSpPr>
        <p:spPr bwMode="auto">
          <a:xfrm>
            <a:off x="6111875" y="1419225"/>
            <a:ext cx="1766888" cy="60960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sz="1800" b="1"/>
              <a:t>Continuous State Exchange</a:t>
            </a:r>
          </a:p>
        </p:txBody>
      </p:sp>
      <p:sp>
        <p:nvSpPr>
          <p:cNvPr id="119" name="AutoShape 118"/>
          <p:cNvSpPr>
            <a:spLocks noChangeArrowheads="1"/>
          </p:cNvSpPr>
          <p:nvPr/>
        </p:nvSpPr>
        <p:spPr bwMode="auto">
          <a:xfrm>
            <a:off x="6761163" y="2805113"/>
            <a:ext cx="333375" cy="203200"/>
          </a:xfrm>
          <a:prstGeom prst="flowChartDecision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20" name="AutoShape 119"/>
          <p:cNvSpPr>
            <a:spLocks noChangeArrowheads="1"/>
          </p:cNvSpPr>
          <p:nvPr/>
        </p:nvSpPr>
        <p:spPr bwMode="auto">
          <a:xfrm>
            <a:off x="6761163" y="3236913"/>
            <a:ext cx="333375" cy="203200"/>
          </a:xfrm>
          <a:prstGeom prst="flowChartDecision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21" name="Line 120"/>
          <p:cNvSpPr>
            <a:spLocks noChangeShapeType="1"/>
          </p:cNvSpPr>
          <p:nvPr/>
        </p:nvSpPr>
        <p:spPr bwMode="auto">
          <a:xfrm>
            <a:off x="6921500" y="2984500"/>
            <a:ext cx="3175" cy="279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2" name="AutoShape 121"/>
          <p:cNvSpPr>
            <a:spLocks noChangeArrowheads="1"/>
          </p:cNvSpPr>
          <p:nvPr/>
        </p:nvSpPr>
        <p:spPr bwMode="auto">
          <a:xfrm>
            <a:off x="6486525" y="2981325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State</a:t>
            </a:r>
          </a:p>
        </p:txBody>
      </p:sp>
      <p:sp>
        <p:nvSpPr>
          <p:cNvPr id="123" name="AutoShape 122"/>
          <p:cNvSpPr>
            <a:spLocks noChangeArrowheads="1"/>
          </p:cNvSpPr>
          <p:nvPr/>
        </p:nvSpPr>
        <p:spPr bwMode="auto">
          <a:xfrm>
            <a:off x="3819525" y="2114550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 </a:t>
            </a:r>
            <a:r>
              <a:rPr lang="en-US" b="1">
                <a:solidFill>
                  <a:schemeClr val="bg2"/>
                </a:solidFill>
              </a:rPr>
              <a:t>Primary</a:t>
            </a:r>
          </a:p>
        </p:txBody>
      </p:sp>
      <p:sp>
        <p:nvSpPr>
          <p:cNvPr id="124" name="AutoShape 123"/>
          <p:cNvSpPr>
            <a:spLocks noChangeArrowheads="1"/>
          </p:cNvSpPr>
          <p:nvPr/>
        </p:nvSpPr>
        <p:spPr bwMode="auto">
          <a:xfrm>
            <a:off x="3937000" y="3937000"/>
            <a:ext cx="1430338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CSS1 </a:t>
            </a:r>
            <a:r>
              <a:rPr lang="en-US" b="1">
                <a:solidFill>
                  <a:schemeClr val="bg2"/>
                </a:solidFill>
              </a:rPr>
              <a:t>Backup</a:t>
            </a:r>
          </a:p>
        </p:txBody>
      </p:sp>
      <p:sp>
        <p:nvSpPr>
          <p:cNvPr id="125" name="AutoShape 124"/>
          <p:cNvSpPr>
            <a:spLocks noChangeArrowheads="1"/>
          </p:cNvSpPr>
          <p:nvPr/>
        </p:nvSpPr>
        <p:spPr bwMode="auto">
          <a:xfrm>
            <a:off x="7891463" y="5081588"/>
            <a:ext cx="274637" cy="909637"/>
          </a:xfrm>
          <a:prstGeom prst="parallelogram">
            <a:avLst>
              <a:gd name="adj" fmla="val 25435"/>
            </a:avLst>
          </a:prstGeom>
          <a:solidFill>
            <a:schemeClr val="accent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26" name="AutoShape 125"/>
          <p:cNvCxnSpPr>
            <a:cxnSpLocks noChangeShapeType="1"/>
            <a:stCxn id="160" idx="0"/>
            <a:endCxn id="159" idx="3"/>
          </p:cNvCxnSpPr>
          <p:nvPr/>
        </p:nvCxnSpPr>
        <p:spPr bwMode="auto">
          <a:xfrm flipV="1">
            <a:off x="8229600" y="5143500"/>
            <a:ext cx="139700" cy="355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7" name="AutoShape 126"/>
          <p:cNvCxnSpPr>
            <a:cxnSpLocks noChangeShapeType="1"/>
            <a:stCxn id="165" idx="0"/>
            <a:endCxn id="162" idx="3"/>
          </p:cNvCxnSpPr>
          <p:nvPr/>
        </p:nvCxnSpPr>
        <p:spPr bwMode="auto">
          <a:xfrm flipV="1">
            <a:off x="7696200" y="5549900"/>
            <a:ext cx="177800" cy="1397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8" name="AutoShape 127"/>
          <p:cNvSpPr>
            <a:spLocks noChangeArrowheads="1"/>
          </p:cNvSpPr>
          <p:nvPr/>
        </p:nvSpPr>
        <p:spPr bwMode="auto">
          <a:xfrm>
            <a:off x="6421438" y="4138613"/>
            <a:ext cx="1738312" cy="306387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sz="1800" b="1"/>
              <a:t>Voted Output</a:t>
            </a:r>
          </a:p>
        </p:txBody>
      </p:sp>
      <p:grpSp>
        <p:nvGrpSpPr>
          <p:cNvPr id="129" name="Group 128"/>
          <p:cNvGrpSpPr>
            <a:grpSpLocks/>
          </p:cNvGrpSpPr>
          <p:nvPr/>
        </p:nvGrpSpPr>
        <p:grpSpPr bwMode="auto">
          <a:xfrm>
            <a:off x="6402388" y="5997575"/>
            <a:ext cx="1185862" cy="390525"/>
            <a:chOff x="1102" y="3443"/>
            <a:chExt cx="904" cy="643"/>
          </a:xfrm>
        </p:grpSpPr>
        <p:sp>
          <p:nvSpPr>
            <p:cNvPr id="130" name="AutoShape 129"/>
            <p:cNvSpPr>
              <a:spLocks noChangeArrowheads="1"/>
            </p:cNvSpPr>
            <p:nvPr/>
          </p:nvSpPr>
          <p:spPr bwMode="auto">
            <a:xfrm>
              <a:off x="1102" y="3443"/>
              <a:ext cx="904" cy="53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1" name="AutoShape 130"/>
            <p:cNvSpPr>
              <a:spLocks noChangeArrowheads="1"/>
            </p:cNvSpPr>
            <p:nvPr/>
          </p:nvSpPr>
          <p:spPr bwMode="auto">
            <a:xfrm>
              <a:off x="1553" y="3629"/>
              <a:ext cx="0" cy="45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1027113" eaLnBrk="1" hangingPunct="1"/>
              <a:endParaRPr lang="en-US" sz="1800" b="1"/>
            </a:p>
          </p:txBody>
        </p:sp>
      </p:grpSp>
      <p:sp>
        <p:nvSpPr>
          <p:cNvPr id="132" name="AutoShape 131"/>
          <p:cNvSpPr>
            <a:spLocks noChangeArrowheads="1"/>
          </p:cNvSpPr>
          <p:nvPr/>
        </p:nvSpPr>
        <p:spPr bwMode="auto">
          <a:xfrm>
            <a:off x="6634163" y="6048375"/>
            <a:ext cx="754062" cy="273050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27113" eaLnBrk="1" hangingPunct="1"/>
            <a:r>
              <a:rPr lang="en-US" b="1"/>
              <a:t>SS1.3</a:t>
            </a:r>
          </a:p>
        </p:txBody>
      </p:sp>
      <p:cxnSp>
        <p:nvCxnSpPr>
          <p:cNvPr id="133" name="AutoShape 132"/>
          <p:cNvCxnSpPr>
            <a:cxnSpLocks noChangeShapeType="1"/>
            <a:stCxn id="167" idx="0"/>
            <a:endCxn id="169" idx="3"/>
          </p:cNvCxnSpPr>
          <p:nvPr/>
        </p:nvCxnSpPr>
        <p:spPr bwMode="auto">
          <a:xfrm>
            <a:off x="6223000" y="5473700"/>
            <a:ext cx="152400" cy="723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34" name="AutoShape 133"/>
          <p:cNvCxnSpPr>
            <a:cxnSpLocks noChangeShapeType="1"/>
            <a:stCxn id="166" idx="0"/>
            <a:endCxn id="163" idx="3"/>
          </p:cNvCxnSpPr>
          <p:nvPr/>
        </p:nvCxnSpPr>
        <p:spPr bwMode="auto">
          <a:xfrm flipV="1">
            <a:off x="7708900" y="5829300"/>
            <a:ext cx="165100" cy="304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35" name="AutoShape 134"/>
          <p:cNvSpPr>
            <a:spLocks noChangeArrowheads="1"/>
          </p:cNvSpPr>
          <p:nvPr/>
        </p:nvSpPr>
        <p:spPr bwMode="auto">
          <a:xfrm rot="5400000">
            <a:off x="1066800" y="28448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AutoShape 135"/>
          <p:cNvSpPr>
            <a:spLocks noChangeArrowheads="1"/>
          </p:cNvSpPr>
          <p:nvPr/>
        </p:nvSpPr>
        <p:spPr bwMode="auto">
          <a:xfrm rot="5400000">
            <a:off x="2908300" y="28956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AutoShape 136"/>
          <p:cNvSpPr>
            <a:spLocks noChangeArrowheads="1"/>
          </p:cNvSpPr>
          <p:nvPr/>
        </p:nvSpPr>
        <p:spPr bwMode="auto">
          <a:xfrm rot="5400000">
            <a:off x="1308100" y="2616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AutoShape 137"/>
          <p:cNvSpPr>
            <a:spLocks noChangeArrowheads="1"/>
          </p:cNvSpPr>
          <p:nvPr/>
        </p:nvSpPr>
        <p:spPr bwMode="auto">
          <a:xfrm rot="5400000">
            <a:off x="2463800" y="2616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AutoShape 138"/>
          <p:cNvSpPr>
            <a:spLocks noChangeArrowheads="1"/>
          </p:cNvSpPr>
          <p:nvPr/>
        </p:nvSpPr>
        <p:spPr bwMode="auto">
          <a:xfrm rot="5400000">
            <a:off x="1054100" y="47117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AutoShape 139"/>
          <p:cNvSpPr>
            <a:spLocks noChangeArrowheads="1"/>
          </p:cNvSpPr>
          <p:nvPr/>
        </p:nvSpPr>
        <p:spPr bwMode="auto">
          <a:xfrm rot="5400000">
            <a:off x="1346200" y="50800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AutoShape 140"/>
          <p:cNvSpPr>
            <a:spLocks noChangeArrowheads="1"/>
          </p:cNvSpPr>
          <p:nvPr/>
        </p:nvSpPr>
        <p:spPr bwMode="auto">
          <a:xfrm rot="5400000">
            <a:off x="2514600" y="50927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AutoShape 141"/>
          <p:cNvSpPr>
            <a:spLocks noChangeArrowheads="1"/>
          </p:cNvSpPr>
          <p:nvPr/>
        </p:nvSpPr>
        <p:spPr bwMode="auto">
          <a:xfrm rot="5400000">
            <a:off x="3670300" y="26543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AutoShape 142"/>
          <p:cNvSpPr>
            <a:spLocks noChangeArrowheads="1"/>
          </p:cNvSpPr>
          <p:nvPr/>
        </p:nvSpPr>
        <p:spPr bwMode="auto">
          <a:xfrm rot="5400000">
            <a:off x="3403600" y="2882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" name="AutoShape 143"/>
          <p:cNvSpPr>
            <a:spLocks noChangeArrowheads="1"/>
          </p:cNvSpPr>
          <p:nvPr/>
        </p:nvSpPr>
        <p:spPr bwMode="auto">
          <a:xfrm rot="5400000">
            <a:off x="3670300" y="32258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" name="AutoShape 144"/>
          <p:cNvSpPr>
            <a:spLocks noChangeArrowheads="1"/>
          </p:cNvSpPr>
          <p:nvPr/>
        </p:nvSpPr>
        <p:spPr bwMode="auto">
          <a:xfrm rot="5400000">
            <a:off x="4889500" y="2603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AutoShape 145"/>
          <p:cNvSpPr>
            <a:spLocks noChangeArrowheads="1"/>
          </p:cNvSpPr>
          <p:nvPr/>
        </p:nvSpPr>
        <p:spPr bwMode="auto">
          <a:xfrm rot="5400000">
            <a:off x="5308600" y="29083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AutoShape 146"/>
          <p:cNvSpPr>
            <a:spLocks noChangeArrowheads="1"/>
          </p:cNvSpPr>
          <p:nvPr/>
        </p:nvSpPr>
        <p:spPr bwMode="auto">
          <a:xfrm rot="5400000">
            <a:off x="3441700" y="4724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AutoShape 147"/>
          <p:cNvSpPr>
            <a:spLocks noChangeArrowheads="1"/>
          </p:cNvSpPr>
          <p:nvPr/>
        </p:nvSpPr>
        <p:spPr bwMode="auto">
          <a:xfrm rot="5400000">
            <a:off x="3721100" y="44831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" name="AutoShape 148"/>
          <p:cNvSpPr>
            <a:spLocks noChangeArrowheads="1"/>
          </p:cNvSpPr>
          <p:nvPr/>
        </p:nvSpPr>
        <p:spPr bwMode="auto">
          <a:xfrm rot="5400000">
            <a:off x="3733800" y="5105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AutoShape 149"/>
          <p:cNvSpPr>
            <a:spLocks noChangeArrowheads="1"/>
          </p:cNvSpPr>
          <p:nvPr/>
        </p:nvSpPr>
        <p:spPr bwMode="auto">
          <a:xfrm rot="5400000">
            <a:off x="4914900" y="5105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" name="AutoShape 150"/>
          <p:cNvSpPr>
            <a:spLocks noChangeArrowheads="1"/>
          </p:cNvSpPr>
          <p:nvPr/>
        </p:nvSpPr>
        <p:spPr bwMode="auto">
          <a:xfrm rot="5400000">
            <a:off x="5308600" y="4724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AutoShape 151"/>
          <p:cNvSpPr>
            <a:spLocks noChangeArrowheads="1"/>
          </p:cNvSpPr>
          <p:nvPr/>
        </p:nvSpPr>
        <p:spPr bwMode="auto">
          <a:xfrm rot="5400000">
            <a:off x="6019800" y="2984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" name="AutoShape 152"/>
          <p:cNvSpPr>
            <a:spLocks noChangeArrowheads="1"/>
          </p:cNvSpPr>
          <p:nvPr/>
        </p:nvSpPr>
        <p:spPr bwMode="auto">
          <a:xfrm rot="5400000">
            <a:off x="6261100" y="2616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AutoShape 153"/>
          <p:cNvSpPr>
            <a:spLocks noChangeArrowheads="1"/>
          </p:cNvSpPr>
          <p:nvPr/>
        </p:nvSpPr>
        <p:spPr bwMode="auto">
          <a:xfrm rot="5400000">
            <a:off x="6362700" y="5029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" name="AutoShape 154"/>
          <p:cNvSpPr>
            <a:spLocks noChangeArrowheads="1"/>
          </p:cNvSpPr>
          <p:nvPr/>
        </p:nvSpPr>
        <p:spPr bwMode="auto">
          <a:xfrm rot="5400000">
            <a:off x="6261100" y="3517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AutoShape 155"/>
          <p:cNvSpPr>
            <a:spLocks noChangeArrowheads="1"/>
          </p:cNvSpPr>
          <p:nvPr/>
        </p:nvSpPr>
        <p:spPr bwMode="auto">
          <a:xfrm rot="5400000">
            <a:off x="7454900" y="2603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" name="AutoShape 156"/>
          <p:cNvSpPr>
            <a:spLocks noChangeArrowheads="1"/>
          </p:cNvSpPr>
          <p:nvPr/>
        </p:nvSpPr>
        <p:spPr bwMode="auto">
          <a:xfrm rot="5400000">
            <a:off x="7467600" y="3505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" name="AutoShape 157"/>
          <p:cNvSpPr>
            <a:spLocks noChangeArrowheads="1"/>
          </p:cNvSpPr>
          <p:nvPr/>
        </p:nvSpPr>
        <p:spPr bwMode="auto">
          <a:xfrm rot="5400000">
            <a:off x="7899400" y="2984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" name="AutoShape 158"/>
          <p:cNvSpPr>
            <a:spLocks noChangeArrowheads="1"/>
          </p:cNvSpPr>
          <p:nvPr/>
        </p:nvSpPr>
        <p:spPr bwMode="auto">
          <a:xfrm rot="5400000">
            <a:off x="8369300" y="50673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0" name="AutoShape 159"/>
          <p:cNvSpPr>
            <a:spLocks noChangeArrowheads="1"/>
          </p:cNvSpPr>
          <p:nvPr/>
        </p:nvSpPr>
        <p:spPr bwMode="auto">
          <a:xfrm rot="5400000">
            <a:off x="8077200" y="5422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" name="AutoShape 160"/>
          <p:cNvSpPr>
            <a:spLocks noChangeArrowheads="1"/>
          </p:cNvSpPr>
          <p:nvPr/>
        </p:nvSpPr>
        <p:spPr bwMode="auto">
          <a:xfrm rot="5400000">
            <a:off x="7899400" y="51816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" name="AutoShape 161"/>
          <p:cNvSpPr>
            <a:spLocks noChangeArrowheads="1"/>
          </p:cNvSpPr>
          <p:nvPr/>
        </p:nvSpPr>
        <p:spPr bwMode="auto">
          <a:xfrm rot="5400000">
            <a:off x="7874000" y="54737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" name="AutoShape 162"/>
          <p:cNvSpPr>
            <a:spLocks noChangeArrowheads="1"/>
          </p:cNvSpPr>
          <p:nvPr/>
        </p:nvSpPr>
        <p:spPr bwMode="auto">
          <a:xfrm rot="5400000">
            <a:off x="7874000" y="57531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" name="AutoShape 163"/>
          <p:cNvSpPr>
            <a:spLocks noChangeArrowheads="1"/>
          </p:cNvSpPr>
          <p:nvPr/>
        </p:nvSpPr>
        <p:spPr bwMode="auto">
          <a:xfrm rot="5400000">
            <a:off x="7543800" y="50292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" name="AutoShape 164"/>
          <p:cNvSpPr>
            <a:spLocks noChangeArrowheads="1"/>
          </p:cNvSpPr>
          <p:nvPr/>
        </p:nvSpPr>
        <p:spPr bwMode="auto">
          <a:xfrm rot="5400000">
            <a:off x="7543800" y="5613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6" name="AutoShape 165"/>
          <p:cNvSpPr>
            <a:spLocks noChangeArrowheads="1"/>
          </p:cNvSpPr>
          <p:nvPr/>
        </p:nvSpPr>
        <p:spPr bwMode="auto">
          <a:xfrm rot="5400000">
            <a:off x="7556500" y="60579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" name="AutoShape 166"/>
          <p:cNvSpPr>
            <a:spLocks noChangeArrowheads="1"/>
          </p:cNvSpPr>
          <p:nvPr/>
        </p:nvSpPr>
        <p:spPr bwMode="auto">
          <a:xfrm rot="5400000">
            <a:off x="6070600" y="53975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AutoShape 167"/>
          <p:cNvSpPr>
            <a:spLocks noChangeArrowheads="1"/>
          </p:cNvSpPr>
          <p:nvPr/>
        </p:nvSpPr>
        <p:spPr bwMode="auto">
          <a:xfrm rot="5400000">
            <a:off x="6375400" y="56261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" name="AutoShape 168"/>
          <p:cNvSpPr>
            <a:spLocks noChangeArrowheads="1"/>
          </p:cNvSpPr>
          <p:nvPr/>
        </p:nvSpPr>
        <p:spPr bwMode="auto">
          <a:xfrm rot="5400000">
            <a:off x="6375400" y="6121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AutoShape 169"/>
          <p:cNvSpPr>
            <a:spLocks noChangeArrowheads="1"/>
          </p:cNvSpPr>
          <p:nvPr/>
        </p:nvSpPr>
        <p:spPr bwMode="auto">
          <a:xfrm rot="5400000">
            <a:off x="1317625" y="4470401"/>
            <a:ext cx="257175" cy="17145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71" name="AutoShape 170"/>
          <p:cNvSpPr>
            <a:spLocks noChangeArrowheads="1"/>
          </p:cNvSpPr>
          <p:nvPr/>
        </p:nvSpPr>
        <p:spPr bwMode="auto">
          <a:xfrm rot="5400000">
            <a:off x="1298575" y="3222626"/>
            <a:ext cx="257175" cy="17145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72" name="AutoShape 171"/>
          <p:cNvSpPr>
            <a:spLocks noChangeArrowheads="1"/>
          </p:cNvSpPr>
          <p:nvPr/>
        </p:nvSpPr>
        <p:spPr bwMode="auto">
          <a:xfrm rot="5400000">
            <a:off x="2432050" y="3213101"/>
            <a:ext cx="257175" cy="17145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73" name="AutoShape 172"/>
          <p:cNvSpPr>
            <a:spLocks noChangeArrowheads="1"/>
          </p:cNvSpPr>
          <p:nvPr/>
        </p:nvSpPr>
        <p:spPr bwMode="auto">
          <a:xfrm rot="5400000">
            <a:off x="4911725" y="44450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AutoShape 173"/>
          <p:cNvSpPr>
            <a:spLocks noChangeArrowheads="1"/>
          </p:cNvSpPr>
          <p:nvPr/>
        </p:nvSpPr>
        <p:spPr bwMode="auto">
          <a:xfrm rot="5400000">
            <a:off x="4873625" y="32258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" name="AutoShape 174"/>
          <p:cNvSpPr>
            <a:spLocks noChangeArrowheads="1"/>
          </p:cNvSpPr>
          <p:nvPr/>
        </p:nvSpPr>
        <p:spPr bwMode="auto">
          <a:xfrm rot="5400000">
            <a:off x="2936875" y="4724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TextBox 175"/>
          <p:cNvSpPr txBox="1"/>
          <p:nvPr/>
        </p:nvSpPr>
        <p:spPr>
          <a:xfrm>
            <a:off x="3995738" y="6388100"/>
            <a:ext cx="198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www.sei.cmu.edu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100" b="1" dirty="0" smtClean="0">
                <a:latin typeface="Courier New" pitchFamily="49" charset="0"/>
              </a:rPr>
              <a:t>SYSTEM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Control_System</a:t>
            </a:r>
            <a:endParaRPr lang="en-US" sz="1100" dirty="0" smtClean="0">
              <a:latin typeface="Courier New" pitchFamily="49" charset="0"/>
            </a:endParaRPr>
          </a:p>
          <a:p>
            <a:r>
              <a:rPr lang="en-US" sz="1100" b="1" dirty="0" smtClean="0">
                <a:latin typeface="Courier New" pitchFamily="49" charset="0"/>
              </a:rPr>
              <a:t>END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Control_System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endParaRPr lang="en-US" sz="1100" dirty="0" smtClean="0">
              <a:latin typeface="Courier New" pitchFamily="49" charset="0"/>
            </a:endParaRPr>
          </a:p>
          <a:p>
            <a:r>
              <a:rPr lang="en-US" sz="1100" b="1" dirty="0" smtClean="0">
                <a:latin typeface="Courier New" pitchFamily="49" charset="0"/>
              </a:rPr>
              <a:t>SYSTEM IMPLEMENTATION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Control_System.others</a:t>
            </a:r>
            <a:endParaRPr lang="en-US" sz="1100" dirty="0" smtClean="0">
              <a:latin typeface="Courier New" pitchFamily="49" charset="0"/>
            </a:endParaRPr>
          </a:p>
          <a:p>
            <a:r>
              <a:rPr lang="en-US" sz="1100" b="1" dirty="0" smtClean="0">
                <a:latin typeface="Courier New" pitchFamily="49" charset="0"/>
              </a:rPr>
              <a:t>SUBCOMPONENTS</a:t>
            </a:r>
          </a:p>
          <a:p>
            <a:r>
              <a:rPr lang="en-US" sz="1100" dirty="0" smtClean="0">
                <a:latin typeface="Courier New" pitchFamily="49" charset="0"/>
              </a:rPr>
              <a:t>  CPU : </a:t>
            </a:r>
            <a:r>
              <a:rPr lang="en-US" sz="1100" b="1" dirty="0" smtClean="0">
                <a:latin typeface="Courier New" pitchFamily="49" charset="0"/>
              </a:rPr>
              <a:t>PROCESSOR</a:t>
            </a:r>
            <a:r>
              <a:rPr lang="en-US" sz="1100" dirty="0" smtClean="0">
                <a:latin typeface="Courier New" pitchFamily="49" charset="0"/>
              </a:rPr>
              <a:t> CPU;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dirty="0" err="1" smtClean="0">
                <a:latin typeface="Courier New" pitchFamily="49" charset="0"/>
              </a:rPr>
              <a:t>Memory_Bus</a:t>
            </a:r>
            <a:r>
              <a:rPr lang="en-US" sz="1100" dirty="0" smtClean="0">
                <a:latin typeface="Courier New" pitchFamily="49" charset="0"/>
              </a:rPr>
              <a:t> : </a:t>
            </a:r>
            <a:r>
              <a:rPr lang="en-US" sz="1100" b="1" dirty="0" smtClean="0">
                <a:latin typeface="Courier New" pitchFamily="49" charset="0"/>
              </a:rPr>
              <a:t>BUS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Memory_Bus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RAM : </a:t>
            </a:r>
            <a:r>
              <a:rPr lang="en-US" sz="1100" b="1" dirty="0" smtClean="0">
                <a:latin typeface="Courier New" pitchFamily="49" charset="0"/>
              </a:rPr>
              <a:t>MEMORY</a:t>
            </a:r>
            <a:r>
              <a:rPr lang="en-US" sz="1100" dirty="0" smtClean="0">
                <a:latin typeface="Courier New" pitchFamily="49" charset="0"/>
              </a:rPr>
              <a:t> RAM;</a:t>
            </a:r>
          </a:p>
          <a:p>
            <a:r>
              <a:rPr lang="en-US" sz="1100" dirty="0" smtClean="0">
                <a:latin typeface="Courier New" pitchFamily="49" charset="0"/>
              </a:rPr>
              <a:t>  ROM : </a:t>
            </a:r>
            <a:r>
              <a:rPr lang="en-US" sz="1100" b="1" dirty="0" smtClean="0">
                <a:latin typeface="Courier New" pitchFamily="49" charset="0"/>
              </a:rPr>
              <a:t>MEMORY</a:t>
            </a:r>
            <a:r>
              <a:rPr lang="en-US" sz="1100" dirty="0" smtClean="0">
                <a:latin typeface="Courier New" pitchFamily="49" charset="0"/>
              </a:rPr>
              <a:t> ROM;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dirty="0" err="1" smtClean="0">
                <a:latin typeface="Courier New" pitchFamily="49" charset="0"/>
              </a:rPr>
              <a:t>Control_SW</a:t>
            </a:r>
            <a:r>
              <a:rPr lang="en-US" sz="1100" dirty="0" smtClean="0">
                <a:latin typeface="Courier New" pitchFamily="49" charset="0"/>
              </a:rPr>
              <a:t> : </a:t>
            </a:r>
            <a:r>
              <a:rPr lang="en-US" sz="1100" b="1" dirty="0" smtClean="0">
                <a:latin typeface="Courier New" pitchFamily="49" charset="0"/>
              </a:rPr>
              <a:t>PROCESS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Control_SW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IO : </a:t>
            </a:r>
            <a:r>
              <a:rPr lang="en-US" sz="1100" b="1" dirty="0" smtClean="0">
                <a:latin typeface="Courier New" pitchFamily="49" charset="0"/>
              </a:rPr>
              <a:t>DEVICE</a:t>
            </a:r>
            <a:r>
              <a:rPr lang="en-US" sz="1100" dirty="0" smtClean="0">
                <a:latin typeface="Courier New" pitchFamily="49" charset="0"/>
              </a:rPr>
              <a:t> IO;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dirty="0" err="1" smtClean="0">
                <a:latin typeface="Courier New" pitchFamily="49" charset="0"/>
              </a:rPr>
              <a:t>IO_Bus</a:t>
            </a:r>
            <a:r>
              <a:rPr lang="en-US" sz="1100" dirty="0" smtClean="0">
                <a:latin typeface="Courier New" pitchFamily="49" charset="0"/>
              </a:rPr>
              <a:t> : </a:t>
            </a:r>
            <a:r>
              <a:rPr lang="en-US" sz="1100" b="1" dirty="0" smtClean="0">
                <a:latin typeface="Courier New" pitchFamily="49" charset="0"/>
              </a:rPr>
              <a:t>BUS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IO_Bus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Sensor : </a:t>
            </a:r>
            <a:r>
              <a:rPr lang="en-US" sz="1100" b="1" dirty="0" smtClean="0">
                <a:latin typeface="Courier New" pitchFamily="49" charset="0"/>
              </a:rPr>
              <a:t>DEVICE</a:t>
            </a:r>
            <a:r>
              <a:rPr lang="en-US" sz="1100" dirty="0" smtClean="0">
                <a:latin typeface="Courier New" pitchFamily="49" charset="0"/>
              </a:rPr>
              <a:t> Sensor;</a:t>
            </a:r>
          </a:p>
          <a:p>
            <a:r>
              <a:rPr lang="en-US" sz="1100" dirty="0" smtClean="0">
                <a:latin typeface="Courier New" pitchFamily="49" charset="0"/>
              </a:rPr>
              <a:t>  Actuator : </a:t>
            </a:r>
            <a:r>
              <a:rPr lang="en-US" sz="1100" b="1" dirty="0" smtClean="0">
                <a:latin typeface="Courier New" pitchFamily="49" charset="0"/>
              </a:rPr>
              <a:t>DEVICE</a:t>
            </a:r>
            <a:r>
              <a:rPr lang="en-US" sz="1100" dirty="0" smtClean="0">
                <a:latin typeface="Courier New" pitchFamily="49" charset="0"/>
              </a:rPr>
              <a:t> Actuator;</a:t>
            </a:r>
          </a:p>
          <a:p>
            <a:r>
              <a:rPr lang="en-US" sz="1100" b="1" dirty="0" smtClean="0">
                <a:latin typeface="Courier New" pitchFamily="49" charset="0"/>
              </a:rPr>
              <a:t>CONNECTIONS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EVENT DATA PORT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Control_SW.Actuator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IO.Actuator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EVENT DATA PORT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IO.Sensor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Control_SW.Sensor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Memory_Bus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CPU.Memory_Bus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Memory_Bus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RAM.Memory_Bus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Memory_Bus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ROM.Memory_Bus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IO_Bus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IO.IO_Bus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IO_Bus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Sensor.IO_Bus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dirty="0" smtClean="0">
                <a:latin typeface="Courier New" pitchFamily="49" charset="0"/>
              </a:rPr>
              <a:t>  </a:t>
            </a:r>
            <a:r>
              <a:rPr lang="en-US" sz="1100" b="1" dirty="0" smtClean="0">
                <a:latin typeface="Courier New" pitchFamily="49" charset="0"/>
              </a:rPr>
              <a:t>BUS ACCESS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IO_Bus</a:t>
            </a:r>
            <a:r>
              <a:rPr lang="en-US" sz="1100" dirty="0" smtClean="0">
                <a:latin typeface="Courier New" pitchFamily="49" charset="0"/>
              </a:rPr>
              <a:t> -&gt; </a:t>
            </a:r>
            <a:r>
              <a:rPr lang="en-US" sz="1100" dirty="0" err="1" smtClean="0">
                <a:latin typeface="Courier New" pitchFamily="49" charset="0"/>
              </a:rPr>
              <a:t>Actuator.IO_Bus</a:t>
            </a:r>
            <a:r>
              <a:rPr lang="en-US" sz="1100" dirty="0" smtClean="0">
                <a:latin typeface="Courier New" pitchFamily="49" charset="0"/>
              </a:rPr>
              <a:t>;</a:t>
            </a:r>
          </a:p>
          <a:p>
            <a:r>
              <a:rPr lang="en-US" sz="1100" b="1" dirty="0" smtClean="0">
                <a:latin typeface="Courier New" pitchFamily="49" charset="0"/>
              </a:rPr>
              <a:t>END</a:t>
            </a:r>
            <a:r>
              <a:rPr lang="en-US" sz="1100" dirty="0" smtClean="0">
                <a:latin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</a:rPr>
              <a:t>Control_System.others</a:t>
            </a:r>
            <a:r>
              <a:rPr lang="en-US" sz="1100" dirty="0" smtClean="0">
                <a:latin typeface="Courier New" pitchFamily="49" charset="0"/>
              </a:rPr>
              <a:t>;</a:t>
            </a:r>
            <a:endParaRPr lang="fr-FR" sz="1100" dirty="0" smtClean="0">
              <a:latin typeface="Courier New" pitchFamily="49" charset="0"/>
            </a:endParaRPr>
          </a:p>
          <a:p>
            <a:endParaRPr lang="en-US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19200"/>
            <a:ext cx="4419600" cy="31694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5000" y="6368534"/>
            <a:ext cx="1928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www.ellidiss.com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5941497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Prespolei_r_04dec07_ellidiss_1J1kz7.ppt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11621</TotalTime>
  <Words>859</Words>
  <Application>Microsoft Office PowerPoint</Application>
  <PresentationFormat>On-screen Show (4:3)</PresentationFormat>
  <Paragraphs>248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syse802Template</vt:lpstr>
      <vt:lpstr>SYSE 802</vt:lpstr>
      <vt:lpstr>AADL</vt:lpstr>
      <vt:lpstr>AADL - 2</vt:lpstr>
      <vt:lpstr>AADL intro</vt:lpstr>
      <vt:lpstr>Three classes of elements in AADL</vt:lpstr>
      <vt:lpstr>Basic pieces</vt:lpstr>
      <vt:lpstr>Port groups</vt:lpstr>
      <vt:lpstr>Redundancy schemes</vt:lpstr>
      <vt:lpstr>Operational system</vt:lpstr>
      <vt:lpstr>Connections</vt:lpstr>
      <vt:lpstr>Property set</vt:lpstr>
      <vt:lpstr>Use of Property Set</vt:lpstr>
      <vt:lpstr>Real time</vt:lpstr>
      <vt:lpstr>Simulation</vt:lpstr>
      <vt:lpstr>Simulation</vt:lpstr>
      <vt:lpstr>AADL Tutorials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25</cp:revision>
  <dcterms:created xsi:type="dcterms:W3CDTF">2010-09-04T01:16:45Z</dcterms:created>
  <dcterms:modified xsi:type="dcterms:W3CDTF">2010-10-01T17:07:12Z</dcterms:modified>
</cp:coreProperties>
</file>