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60" r:id="rId2"/>
    <p:sldId id="261" r:id="rId3"/>
    <p:sldId id="277" r:id="rId4"/>
    <p:sldId id="262" r:id="rId5"/>
    <p:sldId id="263" r:id="rId6"/>
    <p:sldId id="269" r:id="rId7"/>
    <p:sldId id="273" r:id="rId8"/>
    <p:sldId id="272" r:id="rId9"/>
    <p:sldId id="264" r:id="rId10"/>
    <p:sldId id="265" r:id="rId11"/>
    <p:sldId id="266" r:id="rId12"/>
    <p:sldId id="267" r:id="rId13"/>
    <p:sldId id="304" r:id="rId14"/>
    <p:sldId id="268" r:id="rId15"/>
    <p:sldId id="271" r:id="rId16"/>
    <p:sldId id="274" r:id="rId17"/>
    <p:sldId id="275" r:id="rId18"/>
    <p:sldId id="276" r:id="rId19"/>
    <p:sldId id="293" r:id="rId20"/>
    <p:sldId id="294" r:id="rId21"/>
    <p:sldId id="295" r:id="rId22"/>
    <p:sldId id="296" r:id="rId23"/>
    <p:sldId id="290" r:id="rId24"/>
    <p:sldId id="278" r:id="rId25"/>
    <p:sldId id="279" r:id="rId26"/>
    <p:sldId id="280" r:id="rId27"/>
    <p:sldId id="289" r:id="rId28"/>
    <p:sldId id="282" r:id="rId29"/>
    <p:sldId id="303" r:id="rId30"/>
    <p:sldId id="283" r:id="rId31"/>
    <p:sldId id="284" r:id="rId32"/>
    <p:sldId id="285" r:id="rId33"/>
    <p:sldId id="286" r:id="rId34"/>
    <p:sldId id="287" r:id="rId35"/>
    <p:sldId id="288" r:id="rId36"/>
    <p:sldId id="291" r:id="rId37"/>
    <p:sldId id="292" r:id="rId38"/>
    <p:sldId id="297" r:id="rId39"/>
    <p:sldId id="298" r:id="rId40"/>
    <p:sldId id="299" r:id="rId41"/>
    <p:sldId id="300" r:id="rId42"/>
    <p:sldId id="302" r:id="rId43"/>
    <p:sldId id="301" r:id="rId4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03F"/>
    <a:srgbClr val="13212A"/>
    <a:srgbClr val="8C8F8E"/>
    <a:srgbClr val="3E461D"/>
    <a:srgbClr val="DDD9C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4" d="100"/>
          <a:sy n="84" d="100"/>
        </p:scale>
        <p:origin x="-107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F9AA50D-5F1F-4C1E-BC3D-C715359F8293}" type="datetime1">
              <a:rPr lang="en-US"/>
              <a:pPr/>
              <a:t>10/23/2010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6F16B37-BB50-4860-B621-92F5BDBC64FA}"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FFA5608-FB1D-4DF2-A89C-2004C948F9D8}" type="slidenum">
              <a:rPr lang="en-US">
                <a:latin typeface="Arial" pitchFamily="34" charset="0"/>
                <a:ea typeface="ヒラギノ角ゴ Pro W3" charset="-128"/>
              </a:rPr>
              <a:pPr/>
              <a:t>1</a:t>
            </a:fld>
            <a:endParaRPr lang="en-US">
              <a:latin typeface="Arial" pitchFamily="34" charset="0"/>
              <a:ea typeface="ヒラギノ角ゴ Pro W3" charset="-128"/>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smtClean="0">
              <a:latin typeface="Arial" pitchFamily="34" charset="0"/>
              <a:ea typeface="ヒラギノ角ゴ Pro W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E1E2472-1472-48D1-A3AC-F855E60A6EA0}" type="datetime1">
              <a:rPr lang="en-US"/>
              <a:pPr/>
              <a:t>10/23/2010</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96FF6458-F23B-405C-8F21-21F697F72E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C717-D7BA-4950-BE82-C9B6FA413421}" type="datetime1">
              <a:rPr lang="en-US"/>
              <a:pPr/>
              <a:t>10/23/2010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5B1FAC-BFD0-4AF8-996E-9AE8DCF340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6E6FEF-464C-4304-A61D-DA55B042AC71}" type="datetime1">
              <a:rPr lang="en-US"/>
              <a:pPr/>
              <a:t>10/23/2010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45862-C674-48FB-954D-1B70B92CB9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95D324-5911-42F7-BAA7-B0399E5DAF57}" type="datetime1">
              <a:rPr lang="en-US"/>
              <a:pPr/>
              <a:t>10/23/2010</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F0B3080A-960D-4451-9B3F-76CB7E6F1B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4C9025-CCDE-41AC-8469-06231BE7E37A}" type="datetime1">
              <a:rPr lang="en-US"/>
              <a:pPr/>
              <a:t>10/23/2010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1CF67D-FF79-4C17-9170-99C0DB2C0D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44FFCD2-4FD0-4489-A389-61AA38946966}" type="datetime1">
              <a:rPr lang="en-US"/>
              <a:pPr/>
              <a:t>10/23/2010</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E130720A-12D6-49B6-8C4C-A0F74D688C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CC1F02-0DC8-4E0B-89E4-5BDF7FFAAAFF}" type="datetime1">
              <a:rPr lang="en-US"/>
              <a:pPr/>
              <a:t>10/23/2010</a:t>
            </a:fld>
            <a:endParaRPr lang="en-US"/>
          </a:p>
        </p:txBody>
      </p:sp>
      <p:sp>
        <p:nvSpPr>
          <p:cNvPr id="8"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9" name="Slide Number Placeholder 5"/>
          <p:cNvSpPr>
            <a:spLocks noGrp="1"/>
          </p:cNvSpPr>
          <p:nvPr>
            <p:ph type="sldNum" sz="quarter" idx="12"/>
          </p:nvPr>
        </p:nvSpPr>
        <p:spPr/>
        <p:txBody>
          <a:bodyPr/>
          <a:lstStyle>
            <a:lvl1pPr>
              <a:defRPr/>
            </a:lvl1pPr>
          </a:lstStyle>
          <a:p>
            <a:fld id="{69F94244-F706-4A01-B34D-B1BD1FC2FD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EE34111-2818-4C2B-9A16-901FF17E1FDE}" type="datetime1">
              <a:rPr lang="en-US"/>
              <a:pPr/>
              <a:t>10/23/2010</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B5A3017-8251-4C4C-B4F7-477F627955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26886E8-7E23-49BD-A7D5-B0CB10C8E9E8}" type="datetime1">
              <a:rPr lang="en-US"/>
              <a:pPr/>
              <a:t>10/23/2010</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CA1E566-C267-499F-BE0F-07A657FD01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9FD3F7-5C67-437D-8B32-6AD57C640788}" type="datetime1">
              <a:rPr lang="en-US"/>
              <a:pPr/>
              <a:t>10/23/2010</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CD9A243D-5B78-4D26-9164-F29874F113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76DFAB-8E9E-4530-8913-0944DC4115F2}" type="datetime1">
              <a:rPr lang="en-US"/>
              <a:pPr/>
              <a:t>10/23/2010</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75D23948-1902-4099-8A87-590E1C405B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5EA005D-2E76-47E9-B8EE-FDEE6CD95D58}" type="datetime1">
              <a:rPr lang="en-US"/>
              <a:pPr/>
              <a:t>10/23/2010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0B64028-1176-41D3-9614-D4E1940601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Office_PowerPoint_Slide1.sld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Office_PowerPoint_Slide2.sld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Office_PowerPoint_Slide3.sld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Office_PowerPoint_Slide4.sldx"/><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0" y="4770438"/>
            <a:ext cx="6781800" cy="1201737"/>
          </a:xfrm>
          <a:prstGeom prst="rect">
            <a:avLst/>
          </a:prstGeom>
          <a:noFill/>
          <a:ln w="9525">
            <a:noFill/>
            <a:miter lim="800000"/>
            <a:headEnd/>
            <a:tailEnd/>
          </a:ln>
        </p:spPr>
        <p:txBody>
          <a:bodyPr>
            <a:spAutoFit/>
          </a:bodyPr>
          <a:lstStyle/>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Calibri" pitchFamily="34" charset="0"/>
            </a:endParaRPr>
          </a:p>
        </p:txBody>
      </p:sp>
      <p:sp>
        <p:nvSpPr>
          <p:cNvPr id="33795" name="Rectangle 8"/>
          <p:cNvSpPr>
            <a:spLocks noChangeArrowheads="1"/>
          </p:cNvSpPr>
          <p:nvPr/>
        </p:nvSpPr>
        <p:spPr bwMode="auto">
          <a:xfrm>
            <a:off x="381000" y="228600"/>
            <a:ext cx="8305800" cy="6019800"/>
          </a:xfrm>
          <a:prstGeom prst="rect">
            <a:avLst/>
          </a:prstGeom>
          <a:noFill/>
          <a:ln w="9525">
            <a:solidFill>
              <a:schemeClr val="tx1"/>
            </a:solidFill>
            <a:round/>
            <a:headEnd/>
            <a:tailEnd/>
          </a:ln>
        </p:spPr>
        <p:txBody>
          <a:bodyPr/>
          <a:lstStyle/>
          <a:p>
            <a:pPr eaLnBrk="0" hangingPunct="0"/>
            <a:endParaRPr lang="en-US">
              <a:latin typeface="Calibri" pitchFamily="34" charset="0"/>
            </a:endParaRPr>
          </a:p>
        </p:txBody>
      </p:sp>
      <p:sp>
        <p:nvSpPr>
          <p:cNvPr id="33796" name="Rectangle 7"/>
          <p:cNvSpPr>
            <a:spLocks noChangeArrowheads="1"/>
          </p:cNvSpPr>
          <p:nvPr/>
        </p:nvSpPr>
        <p:spPr bwMode="auto">
          <a:xfrm>
            <a:off x="381000" y="1524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pitchFamily="34" charset="0"/>
            </a:endParaRPr>
          </a:p>
        </p:txBody>
      </p:sp>
      <p:cxnSp>
        <p:nvCxnSpPr>
          <p:cNvPr id="9" name="Straight Connector 8"/>
          <p:cNvCxnSpPr/>
          <p:nvPr/>
        </p:nvCxnSpPr>
        <p:spPr>
          <a:xfrm rot="10800000">
            <a:off x="381000" y="12192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1000" y="1273175"/>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799" name="Picture 10" descr="academicSymbolWdm_copur.jpg"/>
          <p:cNvPicPr>
            <a:picLocks noChangeAspect="1"/>
          </p:cNvPicPr>
          <p:nvPr/>
        </p:nvPicPr>
        <p:blipFill>
          <a:blip r:embed="rId3"/>
          <a:srcRect/>
          <a:stretch>
            <a:fillRect/>
          </a:stretch>
        </p:blipFill>
        <p:spPr bwMode="auto">
          <a:xfrm>
            <a:off x="762000" y="442913"/>
            <a:ext cx="2570163" cy="547687"/>
          </a:xfrm>
          <a:prstGeom prst="rect">
            <a:avLst/>
          </a:prstGeom>
          <a:noFill/>
          <a:ln w="9525">
            <a:noFill/>
            <a:miter lim="800000"/>
            <a:headEnd/>
            <a:tailEnd/>
          </a:ln>
        </p:spPr>
      </p:pic>
      <p:sp>
        <p:nvSpPr>
          <p:cNvPr id="33800" name="Title 1"/>
          <p:cNvSpPr>
            <a:spLocks noGrp="1"/>
          </p:cNvSpPr>
          <p:nvPr>
            <p:ph type="ctrTitle"/>
          </p:nvPr>
        </p:nvSpPr>
        <p:spPr>
          <a:xfrm>
            <a:off x="381000" y="2130425"/>
            <a:ext cx="8305800" cy="1470025"/>
          </a:xfrm>
        </p:spPr>
        <p:txBody>
          <a:bodyPr/>
          <a:lstStyle/>
          <a:p>
            <a:r>
              <a:rPr lang="en-US" dirty="0" smtClean="0"/>
              <a:t>SYSE 802</a:t>
            </a:r>
          </a:p>
        </p:txBody>
      </p:sp>
      <p:sp>
        <p:nvSpPr>
          <p:cNvPr id="33801" name="Subtitle 2"/>
          <p:cNvSpPr>
            <a:spLocks noGrp="1"/>
          </p:cNvSpPr>
          <p:nvPr>
            <p:ph type="subTitle" idx="1"/>
          </p:nvPr>
        </p:nvSpPr>
        <p:spPr>
          <a:xfrm>
            <a:off x="1120775" y="3657600"/>
            <a:ext cx="6840538" cy="1752600"/>
          </a:xfrm>
        </p:spPr>
        <p:txBody>
          <a:bodyPr/>
          <a:lstStyle/>
          <a:p>
            <a:r>
              <a:rPr lang="en-US" dirty="0" smtClean="0">
                <a:solidFill>
                  <a:schemeClr val="tx1"/>
                </a:solidFill>
              </a:rPr>
              <a:t>John D. McGregor</a:t>
            </a:r>
          </a:p>
          <a:p>
            <a:r>
              <a:rPr lang="en-US" dirty="0" smtClean="0">
                <a:solidFill>
                  <a:schemeClr val="tx1"/>
                </a:solidFill>
              </a:rPr>
              <a:t>Module 7 Session 1</a:t>
            </a:r>
          </a:p>
          <a:p>
            <a:r>
              <a:rPr lang="en-US" dirty="0" smtClean="0">
                <a:solidFill>
                  <a:schemeClr val="tx1"/>
                </a:solidFill>
              </a:rPr>
              <a:t>Interface Design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terminology</a:t>
            </a:r>
            <a:endParaRPr lang="en-US" dirty="0"/>
          </a:p>
        </p:txBody>
      </p:sp>
      <p:sp>
        <p:nvSpPr>
          <p:cNvPr id="3" name="Content Placeholder 2"/>
          <p:cNvSpPr>
            <a:spLocks noGrp="1"/>
          </p:cNvSpPr>
          <p:nvPr>
            <p:ph idx="1"/>
          </p:nvPr>
        </p:nvSpPr>
        <p:spPr/>
        <p:txBody>
          <a:bodyPr/>
          <a:lstStyle/>
          <a:p>
            <a:r>
              <a:rPr lang="en-US" dirty="0" smtClean="0"/>
              <a:t>By ‘interface terminology’, we refer to a</a:t>
            </a:r>
          </a:p>
          <a:p>
            <a:pPr>
              <a:buNone/>
            </a:pPr>
            <a:r>
              <a:rPr lang="en-US" dirty="0" smtClean="0"/>
              <a:t>    set of terms resulting from the interconnection of disciplines which are not normally perceived as contiguous</a:t>
            </a: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terminology - 2</a:t>
            </a:r>
            <a:endParaRPr lang="en-US" dirty="0"/>
          </a:p>
        </p:txBody>
      </p:sp>
      <p:sp>
        <p:nvSpPr>
          <p:cNvPr id="3" name="Content Placeholder 2"/>
          <p:cNvSpPr>
            <a:spLocks noGrp="1"/>
          </p:cNvSpPr>
          <p:nvPr>
            <p:ph idx="1"/>
          </p:nvPr>
        </p:nvSpPr>
        <p:spPr/>
        <p:txBody>
          <a:bodyPr/>
          <a:lstStyle/>
          <a:p>
            <a:r>
              <a:rPr lang="en-US" sz="2000" dirty="0" smtClean="0"/>
              <a:t>As sciences are evolving at a rapid pace, the  need for interface terminology will be felt more and more acutely by the specialists and users concerned. As regards environmental economics, interface terminology cannot be viewed as a no man’s land between the two disciplines (Figure 2</a:t>
            </a:r>
            <a:r>
              <a:rPr lang="en-US" sz="2000" i="1" dirty="0" smtClean="0"/>
              <a:t>a); actually, it refers to a common </a:t>
            </a:r>
            <a:r>
              <a:rPr lang="en-US" sz="2000" dirty="0" smtClean="0"/>
              <a:t>ground which has become part of each of the original disciplines, enriching it by broadening its scope, as illustrated in Figure 2</a:t>
            </a:r>
            <a:r>
              <a:rPr lang="en-US" sz="2000" i="1" dirty="0" smtClean="0"/>
              <a:t>b:</a:t>
            </a:r>
          </a:p>
          <a:p>
            <a:r>
              <a:rPr lang="en-US" sz="2000" dirty="0" smtClean="0"/>
              <a:t>Let us be clear about the notion of common ground: it remains to be seen</a:t>
            </a:r>
          </a:p>
          <a:p>
            <a:pPr>
              <a:buNone/>
            </a:pPr>
            <a:r>
              <a:rPr lang="en-US" sz="2000" dirty="0" smtClean="0"/>
              <a:t>      whether ‘common’ is to be taken as an indication that the interface terminology will be exactly the same in all situations. This question will be examined later; for the moment, we shall assume that ‘common’ designates an existing link between the two disciplines. Both economics and environmental studies include an additional field which allows them to consider present-day problems from a new angle.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terminology - 3</a:t>
            </a:r>
            <a:endParaRPr lang="en-US" dirty="0"/>
          </a:p>
        </p:txBody>
      </p:sp>
      <p:pic>
        <p:nvPicPr>
          <p:cNvPr id="18434" name="Picture 2"/>
          <p:cNvPicPr>
            <a:picLocks noGrp="1" noChangeAspect="1" noChangeArrowheads="1"/>
          </p:cNvPicPr>
          <p:nvPr>
            <p:ph idx="1"/>
          </p:nvPr>
        </p:nvPicPr>
        <p:blipFill>
          <a:blip r:embed="rId2"/>
          <a:srcRect/>
          <a:stretch>
            <a:fillRect/>
          </a:stretch>
        </p:blipFill>
        <p:spPr bwMode="auto">
          <a:xfrm>
            <a:off x="885825" y="2267744"/>
            <a:ext cx="7372350" cy="3190875"/>
          </a:xfrm>
          <a:prstGeom prst="rect">
            <a:avLst/>
          </a:prstGeom>
          <a:noFill/>
          <a:ln w="9525">
            <a:noFill/>
            <a:miter lim="800000"/>
            <a:headEnd/>
            <a:tailEnd/>
          </a:ln>
        </p:spPr>
      </p:pic>
      <p:sp>
        <p:nvSpPr>
          <p:cNvPr id="4" name="TextBox 3"/>
          <p:cNvSpPr txBox="1"/>
          <p:nvPr/>
        </p:nvSpPr>
        <p:spPr>
          <a:xfrm>
            <a:off x="885825" y="1459468"/>
            <a:ext cx="7891904" cy="646331"/>
          </a:xfrm>
          <a:prstGeom prst="rect">
            <a:avLst/>
          </a:prstGeom>
          <a:noFill/>
        </p:spPr>
        <p:txBody>
          <a:bodyPr wrap="none" rtlCol="0">
            <a:spAutoFit/>
          </a:bodyPr>
          <a:lstStyle/>
          <a:p>
            <a:r>
              <a:rPr lang="en-US" dirty="0" smtClean="0"/>
              <a:t>One way to think of an interface is as not belonging to either element being </a:t>
            </a:r>
          </a:p>
          <a:p>
            <a:r>
              <a:rPr lang="en-US" dirty="0" smtClean="0"/>
              <a:t>composed.</a:t>
            </a:r>
            <a:endParaRPr lang="en-US" dirty="0"/>
          </a:p>
        </p:txBody>
      </p:sp>
      <p:sp>
        <p:nvSpPr>
          <p:cNvPr id="5" name="TextBox 4"/>
          <p:cNvSpPr txBox="1"/>
          <p:nvPr/>
        </p:nvSpPr>
        <p:spPr>
          <a:xfrm>
            <a:off x="885825" y="5458619"/>
            <a:ext cx="7571303" cy="646331"/>
          </a:xfrm>
          <a:prstGeom prst="rect">
            <a:avLst/>
          </a:prstGeom>
          <a:noFill/>
        </p:spPr>
        <p:txBody>
          <a:bodyPr wrap="none" rtlCol="0">
            <a:spAutoFit/>
          </a:bodyPr>
          <a:lstStyle/>
          <a:p>
            <a:r>
              <a:rPr lang="en-US" dirty="0" smtClean="0"/>
              <a:t>Another way to think of it is as uniting the two elements and overlapping </a:t>
            </a:r>
          </a:p>
          <a:p>
            <a:r>
              <a:rPr lang="en-US" dirty="0" smtClean="0"/>
              <a:t>them both.</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terminology - 4</a:t>
            </a:r>
            <a:endParaRPr lang="en-US" dirty="0"/>
          </a:p>
        </p:txBody>
      </p:sp>
      <p:sp>
        <p:nvSpPr>
          <p:cNvPr id="3" name="Content Placeholder 2"/>
          <p:cNvSpPr>
            <a:spLocks noGrp="1"/>
          </p:cNvSpPr>
          <p:nvPr>
            <p:ph idx="1"/>
          </p:nvPr>
        </p:nvSpPr>
        <p:spPr>
          <a:xfrm>
            <a:off x="457200" y="1600201"/>
            <a:ext cx="8229600" cy="2286000"/>
          </a:xfrm>
        </p:spPr>
        <p:txBody>
          <a:bodyPr/>
          <a:lstStyle/>
          <a:p>
            <a:r>
              <a:rPr lang="en-US" dirty="0" smtClean="0"/>
              <a:t>The specifications and the state machine that describes their interaction are the interface. </a:t>
            </a:r>
            <a:endParaRPr lang="en-US" dirty="0"/>
          </a:p>
        </p:txBody>
      </p:sp>
      <p:sp>
        <p:nvSpPr>
          <p:cNvPr id="4" name="Rectangle 3"/>
          <p:cNvSpPr/>
          <p:nvPr/>
        </p:nvSpPr>
        <p:spPr>
          <a:xfrm>
            <a:off x="2057400" y="4114800"/>
            <a:ext cx="1905000" cy="2590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implementation</a:t>
            </a:r>
            <a:endParaRPr lang="en-US" dirty="0"/>
          </a:p>
        </p:txBody>
      </p:sp>
      <p:cxnSp>
        <p:nvCxnSpPr>
          <p:cNvPr id="6" name="Straight Connector 5"/>
          <p:cNvCxnSpPr/>
          <p:nvPr/>
        </p:nvCxnSpPr>
        <p:spPr>
          <a:xfrm>
            <a:off x="2057400" y="4876800"/>
            <a:ext cx="1905000"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286000" y="4311134"/>
            <a:ext cx="1454244" cy="369332"/>
          </a:xfrm>
          <a:prstGeom prst="rect">
            <a:avLst/>
          </a:prstGeom>
          <a:noFill/>
        </p:spPr>
        <p:txBody>
          <a:bodyPr wrap="none" rtlCol="0">
            <a:spAutoFit/>
          </a:bodyPr>
          <a:lstStyle/>
          <a:p>
            <a:r>
              <a:rPr lang="en-US" dirty="0" smtClean="0"/>
              <a:t>specification</a:t>
            </a:r>
            <a:endParaRPr lang="en-US" dirty="0"/>
          </a:p>
        </p:txBody>
      </p:sp>
      <p:sp>
        <p:nvSpPr>
          <p:cNvPr id="8" name="Rectangle 7"/>
          <p:cNvSpPr/>
          <p:nvPr/>
        </p:nvSpPr>
        <p:spPr>
          <a:xfrm>
            <a:off x="3848100" y="4311134"/>
            <a:ext cx="228600" cy="3693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410200" y="4114800"/>
            <a:ext cx="1905000" cy="2590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implementation</a:t>
            </a:r>
            <a:endParaRPr lang="en-US" dirty="0"/>
          </a:p>
        </p:txBody>
      </p:sp>
      <p:cxnSp>
        <p:nvCxnSpPr>
          <p:cNvPr id="10" name="Straight Connector 9"/>
          <p:cNvCxnSpPr/>
          <p:nvPr/>
        </p:nvCxnSpPr>
        <p:spPr>
          <a:xfrm>
            <a:off x="5410200" y="4876800"/>
            <a:ext cx="190500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638800" y="4311134"/>
            <a:ext cx="1454244" cy="369332"/>
          </a:xfrm>
          <a:prstGeom prst="rect">
            <a:avLst/>
          </a:prstGeom>
          <a:noFill/>
        </p:spPr>
        <p:txBody>
          <a:bodyPr wrap="none" rtlCol="0">
            <a:spAutoFit/>
          </a:bodyPr>
          <a:lstStyle/>
          <a:p>
            <a:r>
              <a:rPr lang="en-US" dirty="0" smtClean="0"/>
              <a:t>specification</a:t>
            </a:r>
            <a:endParaRPr lang="en-US" dirty="0"/>
          </a:p>
        </p:txBody>
      </p:sp>
      <p:sp>
        <p:nvSpPr>
          <p:cNvPr id="12" name="Rectangle 11"/>
          <p:cNvSpPr/>
          <p:nvPr/>
        </p:nvSpPr>
        <p:spPr>
          <a:xfrm>
            <a:off x="5295900" y="4311134"/>
            <a:ext cx="228600" cy="3693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a:stCxn id="8" idx="3"/>
            <a:endCxn id="12" idx="1"/>
          </p:cNvCxnSpPr>
          <p:nvPr/>
        </p:nvCxnSpPr>
        <p:spPr>
          <a:xfrm>
            <a:off x="4076700" y="4495800"/>
            <a:ext cx="12192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UART to SPI interface</a:t>
            </a:r>
            <a:endParaRPr lang="en-US" dirty="0"/>
          </a:p>
        </p:txBody>
      </p:sp>
      <p:sp>
        <p:nvSpPr>
          <p:cNvPr id="3" name="Content Placeholder 2"/>
          <p:cNvSpPr>
            <a:spLocks noGrp="1"/>
          </p:cNvSpPr>
          <p:nvPr>
            <p:ph idx="1"/>
          </p:nvPr>
        </p:nvSpPr>
        <p:spPr/>
        <p:txBody>
          <a:bodyPr/>
          <a:lstStyle/>
          <a:p>
            <a:r>
              <a:rPr lang="en-US" dirty="0" smtClean="0"/>
              <a:t>The concept of a “port” is used to separate the interface from an implementation.</a:t>
            </a:r>
            <a:endParaRPr lang="en-US" dirty="0"/>
          </a:p>
        </p:txBody>
      </p:sp>
      <p:pic>
        <p:nvPicPr>
          <p:cNvPr id="19458" name="Picture 2"/>
          <p:cNvPicPr>
            <a:picLocks noChangeAspect="1" noChangeArrowheads="1"/>
          </p:cNvPicPr>
          <p:nvPr/>
        </p:nvPicPr>
        <p:blipFill>
          <a:blip r:embed="rId2"/>
          <a:srcRect/>
          <a:stretch>
            <a:fillRect/>
          </a:stretch>
        </p:blipFill>
        <p:spPr bwMode="auto">
          <a:xfrm>
            <a:off x="1219200" y="2971800"/>
            <a:ext cx="7048500" cy="37814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API</a:t>
            </a:r>
            <a:endParaRPr lang="en-US" dirty="0"/>
          </a:p>
        </p:txBody>
      </p:sp>
      <p:sp>
        <p:nvSpPr>
          <p:cNvPr id="3" name="Content Placeholder 2"/>
          <p:cNvSpPr>
            <a:spLocks noGrp="1"/>
          </p:cNvSpPr>
          <p:nvPr>
            <p:ph idx="1"/>
          </p:nvPr>
        </p:nvSpPr>
        <p:spPr/>
        <p:txBody>
          <a:bodyPr/>
          <a:lstStyle/>
          <a:p>
            <a:r>
              <a:rPr lang="en-US" dirty="0" smtClean="0"/>
              <a:t>Application Programmer Interface (or programming or …) </a:t>
            </a:r>
          </a:p>
          <a:p>
            <a:r>
              <a:rPr lang="en-US" dirty="0" smtClean="0"/>
              <a:t>This is the term for the interfaces that are visible to developers who are writing software that will integrate with the software behind the interface.</a:t>
            </a:r>
          </a:p>
          <a:p>
            <a:r>
              <a:rPr lang="en-US" dirty="0" smtClean="0"/>
              <a:t>Part of product planning is determining how others will be allowed to integrate and then defining the interface.</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and Interfaces</a:t>
            </a:r>
            <a:endParaRPr lang="en-US" dirty="0"/>
          </a:p>
        </p:txBody>
      </p:sp>
      <p:sp>
        <p:nvSpPr>
          <p:cNvPr id="3" name="Content Placeholder 2"/>
          <p:cNvSpPr>
            <a:spLocks noGrp="1"/>
          </p:cNvSpPr>
          <p:nvPr>
            <p:ph idx="1"/>
          </p:nvPr>
        </p:nvSpPr>
        <p:spPr/>
        <p:txBody>
          <a:bodyPr/>
          <a:lstStyle/>
          <a:p>
            <a:r>
              <a:rPr lang="en-US" sz="2400" dirty="0" smtClean="0"/>
              <a:t>This is one place where hardware people and software people may be further apart than in other topics we have considered.</a:t>
            </a:r>
          </a:p>
          <a:p>
            <a:r>
              <a:rPr lang="en-US" sz="2400" dirty="0" smtClean="0"/>
              <a:t>A component in the Unified Modeling Language "represents a modular part of a system, that encapsulates its content and whose manifestation is replaceable within its environment. A component defines its behavior in terms of provided and required interfaces". OMG (2008).</a:t>
            </a:r>
          </a:p>
          <a:p>
            <a:r>
              <a:rPr lang="en-US" sz="2400" dirty="0" smtClean="0"/>
              <a:t>An interface is a thin layer or boundary between two different substances or entities.</a:t>
            </a:r>
          </a:p>
          <a:p>
            <a:r>
              <a:rPr lang="en-US" sz="2400" dirty="0" smtClean="0"/>
              <a:t>http://mtc.epfl.ch/~tah/Publications/interface_theories_for_component-based_design.pdf</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and Interfaces -2</a:t>
            </a:r>
            <a:endParaRPr lang="en-US" dirty="0"/>
          </a:p>
        </p:txBody>
      </p:sp>
      <p:sp>
        <p:nvSpPr>
          <p:cNvPr id="3" name="Content Placeholder 2"/>
          <p:cNvSpPr>
            <a:spLocks noGrp="1"/>
          </p:cNvSpPr>
          <p:nvPr>
            <p:ph idx="1"/>
          </p:nvPr>
        </p:nvSpPr>
        <p:spPr/>
        <p:txBody>
          <a:bodyPr/>
          <a:lstStyle/>
          <a:p>
            <a:r>
              <a:rPr lang="en-US" dirty="0" smtClean="0"/>
              <a:t>A component description communicates what the component can do.</a:t>
            </a:r>
          </a:p>
          <a:p>
            <a:r>
              <a:rPr lang="en-US" dirty="0" smtClean="0"/>
              <a:t>An interface description communicates how the component can be used</a:t>
            </a:r>
            <a:r>
              <a:rPr lang="en-US" dirty="0" smtClean="0"/>
              <a:t>.</a:t>
            </a:r>
          </a:p>
          <a:p>
            <a:r>
              <a:rPr lang="en-US" dirty="0" smtClean="0"/>
              <a:t>The terms interface and specification are sometimes confused.</a:t>
            </a:r>
            <a:endParaRPr lang="en-US" dirty="0" smtClean="0"/>
          </a:p>
          <a:p>
            <a:r>
              <a:rPr lang="en-US" dirty="0" smtClean="0"/>
              <a:t>AADL </a:t>
            </a:r>
            <a:r>
              <a:rPr lang="en-US" dirty="0" smtClean="0"/>
              <a:t>model elements provide this separation.</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and Interfaces -3</a:t>
            </a:r>
            <a:endParaRPr lang="en-US" dirty="0"/>
          </a:p>
        </p:txBody>
      </p:sp>
      <p:sp>
        <p:nvSpPr>
          <p:cNvPr id="3" name="Content Placeholder 2"/>
          <p:cNvSpPr>
            <a:spLocks noGrp="1"/>
          </p:cNvSpPr>
          <p:nvPr>
            <p:ph idx="1"/>
          </p:nvPr>
        </p:nvSpPr>
        <p:spPr/>
        <p:txBody>
          <a:bodyPr/>
          <a:lstStyle/>
          <a:p>
            <a:r>
              <a:rPr lang="en-US" dirty="0" smtClean="0"/>
              <a:t>Components describe behavior independent of the environment in which it is deployed.</a:t>
            </a:r>
          </a:p>
          <a:p>
            <a:r>
              <a:rPr lang="en-US" dirty="0" smtClean="0"/>
              <a:t>Interfaces constrain the environment so that specific components can work correctly.</a:t>
            </a:r>
          </a:p>
          <a:p>
            <a:r>
              <a:rPr lang="en-US" dirty="0" smtClean="0"/>
              <a:t>The interface defines the input requirements and the output guarantees.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Design</a:t>
            </a:r>
            <a:endParaRPr lang="en-US" dirty="0"/>
          </a:p>
        </p:txBody>
      </p:sp>
      <p:sp>
        <p:nvSpPr>
          <p:cNvPr id="3" name="Content Placeholder 2"/>
          <p:cNvSpPr>
            <a:spLocks noGrp="1"/>
          </p:cNvSpPr>
          <p:nvPr>
            <p:ph idx="1"/>
          </p:nvPr>
        </p:nvSpPr>
        <p:spPr/>
        <p:txBody>
          <a:bodyPr/>
          <a:lstStyle/>
          <a:p>
            <a:r>
              <a:rPr lang="en-US" dirty="0" smtClean="0"/>
              <a:t>Often this defaults to user interface design, but we will focus on component interfaces.</a:t>
            </a:r>
          </a:p>
          <a:p>
            <a:r>
              <a:rPr lang="en-US" dirty="0" smtClean="0"/>
              <a:t>At the component level interfaces are defined during the architecture design process.</a:t>
            </a:r>
          </a:p>
          <a:p>
            <a:r>
              <a:rPr lang="en-US" dirty="0" smtClean="0"/>
              <a:t>Abstraction – An interface abstracts away how the behavior is provided. It declares what the component provides.</a:t>
            </a:r>
          </a:p>
          <a:p>
            <a:r>
              <a:rPr lang="en-US" dirty="0" smtClean="0"/>
              <a:t>Information hiding – Prevents external access to the implementation of those abstractions.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a:t>
            </a:r>
            <a:endParaRPr lang="en-US" dirty="0"/>
          </a:p>
        </p:txBody>
      </p:sp>
      <p:sp>
        <p:nvSpPr>
          <p:cNvPr id="3" name="Content Placeholder 2"/>
          <p:cNvSpPr>
            <a:spLocks noGrp="1"/>
          </p:cNvSpPr>
          <p:nvPr>
            <p:ph idx="1"/>
          </p:nvPr>
        </p:nvSpPr>
        <p:spPr/>
        <p:txBody>
          <a:bodyPr/>
          <a:lstStyle/>
          <a:p>
            <a:r>
              <a:rPr lang="en-US" dirty="0" smtClean="0"/>
              <a:t>To explore the design of interfaces among components and systems</a:t>
            </a:r>
            <a:endParaRPr lang="en-US" dirty="0"/>
          </a:p>
        </p:txBody>
      </p:sp>
      <p:pic>
        <p:nvPicPr>
          <p:cNvPr id="4" name="Picture 2" descr="C:\Users\McGregor\AppData\Local\Microsoft\Windows\Temporary Internet Files\Content.IE5\T7NA0EUH\MP900316524[1].jpg"/>
          <p:cNvPicPr>
            <a:picLocks noChangeAspect="1" noChangeArrowheads="1"/>
          </p:cNvPicPr>
          <p:nvPr/>
        </p:nvPicPr>
        <p:blipFill>
          <a:blip r:embed="rId2"/>
          <a:srcRect/>
          <a:stretch>
            <a:fillRect/>
          </a:stretch>
        </p:blipFill>
        <p:spPr bwMode="auto">
          <a:xfrm>
            <a:off x="4572000" y="3962400"/>
            <a:ext cx="3657600" cy="242620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 Interfaces</a:t>
            </a:r>
            <a:endParaRPr lang="en-US" dirty="0"/>
          </a:p>
        </p:txBody>
      </p:sp>
      <p:sp>
        <p:nvSpPr>
          <p:cNvPr id="3" name="Content Placeholder 2"/>
          <p:cNvSpPr>
            <a:spLocks noGrp="1"/>
          </p:cNvSpPr>
          <p:nvPr>
            <p:ph idx="1"/>
          </p:nvPr>
        </p:nvSpPr>
        <p:spPr/>
        <p:txBody>
          <a:bodyPr/>
          <a:lstStyle/>
          <a:p>
            <a:r>
              <a:rPr lang="en-US" dirty="0" smtClean="0"/>
              <a:t>Ports are often used as the conceptual entity that passes signals, events, whatever in or out of the component</a:t>
            </a:r>
          </a:p>
          <a:p>
            <a:r>
              <a:rPr lang="en-US" dirty="0" smtClean="0"/>
              <a:t>Input ports give the requirements for the component to do its job</a:t>
            </a:r>
          </a:p>
          <a:p>
            <a:r>
              <a:rPr lang="en-US" dirty="0" smtClean="0"/>
              <a:t>Output ports define the guarantees from the components if its requirements are met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Diagram from CDCE 18005 spec</a:t>
            </a:r>
            <a:endParaRPr lang="en-US" dirty="0"/>
          </a:p>
        </p:txBody>
      </p:sp>
      <p:sp>
        <p:nvSpPr>
          <p:cNvPr id="3" name="Content Placeholder 2"/>
          <p:cNvSpPr>
            <a:spLocks noGrp="1"/>
          </p:cNvSpPr>
          <p:nvPr>
            <p:ph idx="1"/>
          </p:nvPr>
        </p:nvSpPr>
        <p:spPr/>
        <p:txBody>
          <a:bodyPr/>
          <a:lstStyle/>
          <a:p>
            <a:endParaRPr lang="en-US" dirty="0"/>
          </a:p>
        </p:txBody>
      </p:sp>
      <p:pic>
        <p:nvPicPr>
          <p:cNvPr id="48130" name="Picture 2"/>
          <p:cNvPicPr>
            <a:picLocks noChangeAspect="1" noChangeArrowheads="1"/>
          </p:cNvPicPr>
          <p:nvPr/>
        </p:nvPicPr>
        <p:blipFill>
          <a:blip r:embed="rId2"/>
          <a:srcRect/>
          <a:stretch>
            <a:fillRect/>
          </a:stretch>
        </p:blipFill>
        <p:spPr bwMode="auto">
          <a:xfrm>
            <a:off x="1443038" y="1600200"/>
            <a:ext cx="6257925" cy="49244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component interfaces</a:t>
            </a:r>
            <a:endParaRPr lang="en-US" dirty="0"/>
          </a:p>
        </p:txBody>
      </p:sp>
      <p:sp>
        <p:nvSpPr>
          <p:cNvPr id="3" name="Content Placeholder 2"/>
          <p:cNvSpPr>
            <a:spLocks noGrp="1"/>
          </p:cNvSpPr>
          <p:nvPr>
            <p:ph idx="1"/>
          </p:nvPr>
        </p:nvSpPr>
        <p:spPr/>
        <p:txBody>
          <a:bodyPr/>
          <a:lstStyle/>
          <a:p>
            <a:r>
              <a:rPr lang="en-US" dirty="0" smtClean="0"/>
              <a:t>Not as well defined as hardware</a:t>
            </a:r>
          </a:p>
          <a:p>
            <a:r>
              <a:rPr lang="en-US" dirty="0" smtClean="0"/>
              <a:t>Why? Because architecture is the key. There are a few hardware architectures but a huge number of software architectures.</a:t>
            </a:r>
          </a:p>
          <a:p>
            <a:r>
              <a:rPr lang="en-US" dirty="0" smtClean="0"/>
              <a:t>Notice that component marketplaces divide their products into “platform-specific” categories. (More on platforms in Module 8 session 2)</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complete interface</a:t>
            </a:r>
            <a:endParaRPr lang="en-US" dirty="0"/>
          </a:p>
        </p:txBody>
      </p:sp>
      <p:sp>
        <p:nvSpPr>
          <p:cNvPr id="3" name="Content Placeholder 2"/>
          <p:cNvSpPr>
            <a:spLocks noGrp="1"/>
          </p:cNvSpPr>
          <p:nvPr>
            <p:ph idx="1"/>
          </p:nvPr>
        </p:nvSpPr>
        <p:spPr/>
        <p:txBody>
          <a:bodyPr/>
          <a:lstStyle/>
          <a:p>
            <a:r>
              <a:rPr lang="en-US" dirty="0" smtClean="0"/>
              <a:t>The single most frequent mistake with interface definition is to omit error </a:t>
            </a:r>
            <a:r>
              <a:rPr lang="en-US" dirty="0" smtClean="0"/>
              <a:t>semantic</a:t>
            </a:r>
            <a:r>
              <a:rPr lang="en-US" dirty="0" smtClean="0"/>
              <a:t>s</a:t>
            </a:r>
            <a:r>
              <a:rPr lang="en-US" dirty="0" smtClean="0"/>
              <a:t>.</a:t>
            </a:r>
          </a:p>
          <a:p>
            <a:r>
              <a:rPr lang="en-US" dirty="0" smtClean="0"/>
              <a:t>AADL has a comprehensive error modeling syntax.</a:t>
            </a:r>
          </a:p>
          <a:p>
            <a:r>
              <a:rPr lang="en-US" dirty="0" smtClean="0"/>
              <a:t>I want to digress into that area for a few slides with the view of what should be behind the interface and then what is made visible.</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models</a:t>
            </a:r>
            <a:endParaRPr lang="en-US" dirty="0"/>
          </a:p>
        </p:txBody>
      </p:sp>
      <p:sp>
        <p:nvSpPr>
          <p:cNvPr id="3" name="Content Placeholder 2"/>
          <p:cNvSpPr>
            <a:spLocks noGrp="1"/>
          </p:cNvSpPr>
          <p:nvPr>
            <p:ph idx="1"/>
          </p:nvPr>
        </p:nvSpPr>
        <p:spPr/>
        <p:txBody>
          <a:bodyPr/>
          <a:lstStyle/>
          <a:p>
            <a:r>
              <a:rPr lang="en-US" sz="2400" dirty="0" smtClean="0"/>
              <a:t>A </a:t>
            </a:r>
            <a:r>
              <a:rPr lang="en-US" sz="2400" b="1" dirty="0" smtClean="0"/>
              <a:t>fault is a root cause for an error, e.g. a burned-out transistor in a memory cell in a </a:t>
            </a:r>
            <a:r>
              <a:rPr lang="en-US" sz="2400" dirty="0" smtClean="0"/>
              <a:t>memory chip.</a:t>
            </a:r>
          </a:p>
          <a:p>
            <a:r>
              <a:rPr lang="en-US" sz="2400" dirty="0" smtClean="0"/>
              <a:t>An </a:t>
            </a:r>
            <a:r>
              <a:rPr lang="en-US" sz="2400" b="1" dirty="0" smtClean="0"/>
              <a:t>error is a persistent undesired or erroneous state or condition in a component, e.g. an </a:t>
            </a:r>
            <a:r>
              <a:rPr lang="en-US" sz="2400" dirty="0" smtClean="0"/>
              <a:t>incorrect word retrieved from a memory with a bad cell.</a:t>
            </a:r>
          </a:p>
          <a:p>
            <a:r>
              <a:rPr lang="en-US" sz="2400" dirty="0" smtClean="0"/>
              <a:t>A </a:t>
            </a:r>
            <a:r>
              <a:rPr lang="en-US" sz="2400" b="1" dirty="0" smtClean="0"/>
              <a:t>failure occurs when a component is no longer able to satisfy its nominal specification, </a:t>
            </a:r>
            <a:r>
              <a:rPr lang="en-US" sz="2400" dirty="0" smtClean="0"/>
              <a:t>e.g. an incorrect word retrieved from a faulty memory cannot be corrected by the provided EDAC.</a:t>
            </a: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models - 2</a:t>
            </a:r>
            <a:endParaRPr lang="en-US" dirty="0"/>
          </a:p>
        </p:txBody>
      </p:sp>
      <p:sp>
        <p:nvSpPr>
          <p:cNvPr id="3" name="Content Placeholder 2"/>
          <p:cNvSpPr>
            <a:spLocks noGrp="1"/>
          </p:cNvSpPr>
          <p:nvPr>
            <p:ph idx="1"/>
          </p:nvPr>
        </p:nvSpPr>
        <p:spPr/>
        <p:txBody>
          <a:bodyPr/>
          <a:lstStyle/>
          <a:p>
            <a:r>
              <a:rPr lang="en-US" sz="2000" dirty="0" smtClean="0"/>
              <a:t>An </a:t>
            </a:r>
            <a:r>
              <a:rPr lang="en-US" sz="2000" b="1" i="1" dirty="0" smtClean="0"/>
              <a:t>error model type may declare Error states, which may be used to model e.g.</a:t>
            </a:r>
          </a:p>
          <a:p>
            <a:pPr>
              <a:buNone/>
            </a:pPr>
            <a:r>
              <a:rPr lang="en-US" sz="2000" dirty="0" smtClean="0"/>
              <a:t>		• Hazards identified during a hazard analysis</a:t>
            </a:r>
          </a:p>
          <a:p>
            <a:pPr>
              <a:buNone/>
            </a:pPr>
            <a:r>
              <a:rPr lang="en-US" sz="2000" dirty="0" smtClean="0"/>
              <a:t>		• Failure Modes identified during a FMEA</a:t>
            </a:r>
          </a:p>
          <a:p>
            <a:pPr>
              <a:buNone/>
            </a:pPr>
            <a:r>
              <a:rPr lang="en-US" sz="2000" dirty="0" smtClean="0"/>
              <a:t>	(There must be a distinguished initial error state.)</a:t>
            </a:r>
          </a:p>
          <a:p>
            <a:pPr>
              <a:buNone/>
            </a:pPr>
            <a:endParaRPr lang="en-US" sz="2000" dirty="0" smtClean="0"/>
          </a:p>
          <a:p>
            <a:r>
              <a:rPr lang="en-US" sz="2000" b="1" i="1" dirty="0" smtClean="0"/>
              <a:t>Error events, which may be used to model e.g.</a:t>
            </a:r>
          </a:p>
          <a:p>
            <a:pPr>
              <a:buNone/>
            </a:pPr>
            <a:r>
              <a:rPr lang="en-US" sz="2000" dirty="0" smtClean="0"/>
              <a:t>		• Internal faults</a:t>
            </a:r>
          </a:p>
          <a:p>
            <a:pPr>
              <a:buNone/>
            </a:pPr>
            <a:r>
              <a:rPr lang="en-US" sz="2000" dirty="0" smtClean="0"/>
              <a:t>		• Internal repairs</a:t>
            </a:r>
          </a:p>
          <a:p>
            <a:pPr>
              <a:buNone/>
            </a:pPr>
            <a:r>
              <a:rPr lang="en-US" sz="2000" dirty="0" smtClean="0"/>
              <a:t>	(These are made visible to permit external property associations.)</a:t>
            </a:r>
          </a:p>
          <a:p>
            <a:pPr>
              <a:buNone/>
            </a:pPr>
            <a:endParaRPr lang="en-US" sz="2000" dirty="0" smtClean="0"/>
          </a:p>
          <a:p>
            <a:r>
              <a:rPr lang="en-US" sz="2000" b="1" i="1" dirty="0" smtClean="0"/>
              <a:t>Error propagations, which may be used to model e.g.</a:t>
            </a:r>
          </a:p>
          <a:p>
            <a:pPr>
              <a:buNone/>
            </a:pPr>
            <a:r>
              <a:rPr lang="en-US" sz="2000" dirty="0" smtClean="0"/>
              <a:t>		• Failure effects</a:t>
            </a:r>
            <a:endParaRPr 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models - 3</a:t>
            </a:r>
            <a:endParaRPr lang="en-US" dirty="0"/>
          </a:p>
        </p:txBody>
      </p:sp>
      <p:sp>
        <p:nvSpPr>
          <p:cNvPr id="3" name="Content Placeholder 2"/>
          <p:cNvSpPr>
            <a:spLocks noGrp="1"/>
          </p:cNvSpPr>
          <p:nvPr>
            <p:ph idx="1"/>
          </p:nvPr>
        </p:nvSpPr>
        <p:spPr>
          <a:xfrm>
            <a:off x="457200" y="1600201"/>
            <a:ext cx="8229600" cy="2133600"/>
          </a:xfrm>
        </p:spPr>
        <p:txBody>
          <a:bodyPr/>
          <a:lstStyle/>
          <a:p>
            <a:r>
              <a:rPr lang="en-US" dirty="0" smtClean="0"/>
              <a:t>Error model in AADL</a:t>
            </a:r>
          </a:p>
          <a:p>
            <a:r>
              <a:rPr lang="en-US" dirty="0" smtClean="0"/>
              <a:t>Parallel structure to other AADL elements</a:t>
            </a:r>
          </a:p>
          <a:p>
            <a:r>
              <a:rPr lang="en-US" dirty="0" smtClean="0"/>
              <a:t>Defined separately and then instantiated in a “system”</a:t>
            </a:r>
            <a:endParaRPr lang="en-US" dirty="0"/>
          </a:p>
        </p:txBody>
      </p:sp>
      <p:pic>
        <p:nvPicPr>
          <p:cNvPr id="29698" name="Picture 2"/>
          <p:cNvPicPr>
            <a:picLocks noChangeAspect="1" noChangeArrowheads="1"/>
          </p:cNvPicPr>
          <p:nvPr/>
        </p:nvPicPr>
        <p:blipFill>
          <a:blip r:embed="rId2"/>
          <a:srcRect/>
          <a:stretch>
            <a:fillRect/>
          </a:stretch>
        </p:blipFill>
        <p:spPr bwMode="auto">
          <a:xfrm>
            <a:off x="2438400" y="4033837"/>
            <a:ext cx="4267200" cy="27336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Dependability</a:t>
            </a:r>
            <a:endParaRPr lang="en-US" dirty="0"/>
          </a:p>
        </p:txBody>
      </p:sp>
      <p:sp>
        <p:nvSpPr>
          <p:cNvPr id="3" name="Content Placeholder 2"/>
          <p:cNvSpPr>
            <a:spLocks noGrp="1"/>
          </p:cNvSpPr>
          <p:nvPr>
            <p:ph idx="1"/>
          </p:nvPr>
        </p:nvSpPr>
        <p:spPr/>
        <p:txBody>
          <a:bodyPr/>
          <a:lstStyle/>
          <a:p>
            <a:r>
              <a:rPr lang="en-US" dirty="0" smtClean="0"/>
              <a:t>The error models are an integral part of designing dependable systems.</a:t>
            </a:r>
          </a:p>
          <a:p>
            <a:r>
              <a:rPr lang="en-US" dirty="0" smtClean="0"/>
              <a:t>Please read beginning with section 4.3 and through section 5 in this tech report:</a:t>
            </a:r>
          </a:p>
          <a:p>
            <a:pPr lvl="1"/>
            <a:r>
              <a:rPr lang="en-US" dirty="0" smtClean="0"/>
              <a:t>http://www.dtic.mil/cgi-bin/GetTRDoc?AD=ADA472582&amp;Location=U2&amp;doc=GetTRDoc.pdf</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AADL Error Annex</a:t>
            </a:r>
            <a:endParaRPr lang="en-US" dirty="0"/>
          </a:p>
        </p:txBody>
      </p:sp>
      <p:sp>
        <p:nvSpPr>
          <p:cNvPr id="3" name="Content Placeholder 2"/>
          <p:cNvSpPr>
            <a:spLocks noGrp="1"/>
          </p:cNvSpPr>
          <p:nvPr>
            <p:ph idx="1"/>
          </p:nvPr>
        </p:nvSpPr>
        <p:spPr/>
        <p:txBody>
          <a:bodyPr/>
          <a:lstStyle/>
          <a:p>
            <a:pPr>
              <a:buNone/>
            </a:pPr>
            <a:r>
              <a:rPr lang="en-US" sz="1200" dirty="0" smtClean="0"/>
              <a:t>annex error {** </a:t>
            </a:r>
          </a:p>
          <a:p>
            <a:pPr>
              <a:buNone/>
            </a:pPr>
            <a:r>
              <a:rPr lang="en-US" sz="1200" dirty="0" smtClean="0"/>
              <a:t>    Model =&gt; </a:t>
            </a:r>
            <a:r>
              <a:rPr lang="en-US" sz="1200" dirty="0" err="1" smtClean="0"/>
              <a:t>My_Models</a:t>
            </a:r>
            <a:r>
              <a:rPr lang="en-US" sz="1200" dirty="0" smtClean="0"/>
              <a:t>::</a:t>
            </a:r>
            <a:r>
              <a:rPr lang="en-US" sz="1200" dirty="0" err="1" smtClean="0"/>
              <a:t>Example.Notional</a:t>
            </a:r>
            <a:r>
              <a:rPr lang="en-US" sz="1200" dirty="0" smtClean="0"/>
              <a:t>;</a:t>
            </a:r>
          </a:p>
          <a:p>
            <a:pPr>
              <a:buNone/>
            </a:pPr>
            <a:r>
              <a:rPr lang="en-US" sz="1200" dirty="0" smtClean="0"/>
              <a:t>    </a:t>
            </a:r>
            <a:r>
              <a:rPr lang="en-US" sz="1200" dirty="0" err="1" smtClean="0"/>
              <a:t>Model_Hierarchy</a:t>
            </a:r>
            <a:r>
              <a:rPr lang="en-US" sz="1200" dirty="0" smtClean="0"/>
              <a:t> =&gt; </a:t>
            </a:r>
            <a:r>
              <a:rPr lang="en-US" sz="1200" dirty="0" err="1" smtClean="0"/>
              <a:t>Error_Free</a:t>
            </a:r>
            <a:r>
              <a:rPr lang="en-US" sz="1200" dirty="0" smtClean="0"/>
              <a:t> when 2 </a:t>
            </a:r>
            <a:r>
              <a:rPr lang="en-US" sz="1200" dirty="0" err="1" smtClean="0"/>
              <a:t>ormore</a:t>
            </a:r>
            <a:r>
              <a:rPr lang="en-US" sz="1200" dirty="0" smtClean="0"/>
              <a:t> (S1[</a:t>
            </a:r>
            <a:r>
              <a:rPr lang="en-US" sz="1200" dirty="0" err="1" smtClean="0"/>
              <a:t>Error_Free</a:t>
            </a:r>
            <a:r>
              <a:rPr lang="en-US" sz="1200" dirty="0" smtClean="0"/>
              <a:t>],</a:t>
            </a:r>
          </a:p>
          <a:p>
            <a:pPr>
              <a:buNone/>
            </a:pPr>
            <a:r>
              <a:rPr lang="en-US" sz="1200" dirty="0" smtClean="0"/>
              <a:t>              S2[</a:t>
            </a:r>
            <a:r>
              <a:rPr lang="en-US" sz="1200" dirty="0" err="1" smtClean="0"/>
              <a:t>Error_Free</a:t>
            </a:r>
            <a:r>
              <a:rPr lang="en-US" sz="1200" dirty="0" smtClean="0"/>
              <a:t>],</a:t>
            </a:r>
          </a:p>
          <a:p>
            <a:pPr>
              <a:buNone/>
            </a:pPr>
            <a:r>
              <a:rPr lang="en-US" sz="1200" dirty="0" smtClean="0"/>
              <a:t>              S3[</a:t>
            </a:r>
            <a:r>
              <a:rPr lang="en-US" sz="1200" dirty="0" err="1" smtClean="0"/>
              <a:t>Error_Free</a:t>
            </a:r>
            <a:r>
              <a:rPr lang="en-US" sz="1200" dirty="0" smtClean="0"/>
              <a:t>],</a:t>
            </a:r>
          </a:p>
          <a:p>
            <a:pPr>
              <a:buNone/>
            </a:pPr>
            <a:r>
              <a:rPr lang="en-US" sz="1200" dirty="0" smtClean="0"/>
              <a:t>              S4[</a:t>
            </a:r>
            <a:r>
              <a:rPr lang="en-US" sz="1200" dirty="0" err="1" smtClean="0"/>
              <a:t>Error_Free</a:t>
            </a:r>
            <a:r>
              <a:rPr lang="en-US" sz="1200" dirty="0" smtClean="0"/>
              <a:t>])</a:t>
            </a:r>
          </a:p>
          <a:p>
            <a:pPr>
              <a:buNone/>
            </a:pPr>
            <a:r>
              <a:rPr lang="en-US" sz="1200" dirty="0" smtClean="0"/>
              <a:t>           and 1 </a:t>
            </a:r>
            <a:r>
              <a:rPr lang="en-US" sz="1200" dirty="0" err="1" smtClean="0"/>
              <a:t>orless</a:t>
            </a:r>
            <a:r>
              <a:rPr lang="en-US" sz="1200" dirty="0" smtClean="0"/>
              <a:t> (S1[</a:t>
            </a:r>
            <a:r>
              <a:rPr lang="en-US" sz="1200" dirty="0" err="1" smtClean="0"/>
              <a:t>Fail_Unknown</a:t>
            </a:r>
            <a:r>
              <a:rPr lang="en-US" sz="1200" dirty="0" smtClean="0"/>
              <a:t>],</a:t>
            </a:r>
          </a:p>
          <a:p>
            <a:pPr>
              <a:buNone/>
            </a:pPr>
            <a:r>
              <a:rPr lang="en-US" sz="1200" dirty="0" smtClean="0"/>
              <a:t>              S2[</a:t>
            </a:r>
            <a:r>
              <a:rPr lang="en-US" sz="1200" dirty="0" err="1" smtClean="0"/>
              <a:t>Fail_Unknown</a:t>
            </a:r>
            <a:r>
              <a:rPr lang="en-US" sz="1200" dirty="0" smtClean="0"/>
              <a:t>],</a:t>
            </a:r>
          </a:p>
          <a:p>
            <a:pPr>
              <a:buNone/>
            </a:pPr>
            <a:r>
              <a:rPr lang="en-US" sz="1200" dirty="0" smtClean="0"/>
              <a:t>              S3[</a:t>
            </a:r>
            <a:r>
              <a:rPr lang="en-US" sz="1200" dirty="0" err="1" smtClean="0"/>
              <a:t>Fail_Unknown</a:t>
            </a:r>
            <a:r>
              <a:rPr lang="en-US" sz="1200" dirty="0" smtClean="0"/>
              <a:t>],</a:t>
            </a:r>
          </a:p>
          <a:p>
            <a:pPr>
              <a:buNone/>
            </a:pPr>
            <a:r>
              <a:rPr lang="en-US" sz="1200" dirty="0" smtClean="0"/>
              <a:t>              S4[</a:t>
            </a:r>
            <a:r>
              <a:rPr lang="en-US" sz="1200" dirty="0" err="1" smtClean="0"/>
              <a:t>Fail_Unknown</a:t>
            </a:r>
            <a:r>
              <a:rPr lang="en-US" sz="1200" dirty="0" smtClean="0"/>
              <a:t>]),</a:t>
            </a:r>
          </a:p>
          <a:p>
            <a:pPr>
              <a:buNone/>
            </a:pPr>
            <a:r>
              <a:rPr lang="en-US" sz="1200" dirty="0" smtClean="0"/>
              <a:t>           </a:t>
            </a:r>
            <a:r>
              <a:rPr lang="en-US" sz="1200" dirty="0" err="1" smtClean="0"/>
              <a:t>Fail_Unknown</a:t>
            </a:r>
            <a:r>
              <a:rPr lang="en-US" sz="1200" dirty="0" smtClean="0"/>
              <a:t> when others;</a:t>
            </a:r>
          </a:p>
          <a:p>
            <a:pPr>
              <a:buNone/>
            </a:pPr>
            <a:r>
              <a:rPr lang="en-US" sz="1200" dirty="0" smtClean="0"/>
              <a:t>    Fail_1.Vote_Transition =&gt;</a:t>
            </a:r>
          </a:p>
          <a:p>
            <a:pPr>
              <a:buNone/>
            </a:pPr>
            <a:r>
              <a:rPr lang="en-US" sz="1200" dirty="0" smtClean="0"/>
              <a:t>                     S2.A_Failure_Detected[</a:t>
            </a:r>
            <a:r>
              <a:rPr lang="en-US" sz="1200" dirty="0" err="1" smtClean="0"/>
              <a:t>Error_Free,Bad_Data</a:t>
            </a:r>
            <a:r>
              <a:rPr lang="en-US" sz="1200" dirty="0" smtClean="0"/>
              <a:t>]</a:t>
            </a:r>
          </a:p>
          <a:p>
            <a:pPr>
              <a:buNone/>
            </a:pPr>
            <a:r>
              <a:rPr lang="en-US" sz="1200" dirty="0" smtClean="0"/>
              <a:t>              and S3.A_Failure_Detected[</a:t>
            </a:r>
            <a:r>
              <a:rPr lang="en-US" sz="1200" dirty="0" err="1" smtClean="0"/>
              <a:t>Error_Free,Bad_Data</a:t>
            </a:r>
            <a:r>
              <a:rPr lang="en-US" sz="1200" dirty="0" smtClean="0"/>
              <a:t>];</a:t>
            </a:r>
          </a:p>
          <a:p>
            <a:pPr>
              <a:buNone/>
            </a:pPr>
            <a:r>
              <a:rPr lang="en-US" sz="1200" dirty="0" smtClean="0"/>
              <a:t>    Fail_2.Vote_Transition =&gt;</a:t>
            </a:r>
          </a:p>
          <a:p>
            <a:pPr>
              <a:buNone/>
            </a:pPr>
            <a:r>
              <a:rPr lang="en-US" sz="1200" dirty="0" smtClean="0"/>
              <a:t>                   S1.A_Failure_Detected[</a:t>
            </a:r>
            <a:r>
              <a:rPr lang="en-US" sz="1200" dirty="0" err="1" smtClean="0"/>
              <a:t>Error_Free,Bad_Data</a:t>
            </a:r>
            <a:r>
              <a:rPr lang="en-US" sz="1200" dirty="0" smtClean="0"/>
              <a:t>]</a:t>
            </a:r>
          </a:p>
          <a:p>
            <a:pPr>
              <a:buNone/>
            </a:pPr>
            <a:r>
              <a:rPr lang="en-US" sz="1200" dirty="0" smtClean="0"/>
              <a:t>            and S3.B_Failure_Detected[</a:t>
            </a:r>
            <a:r>
              <a:rPr lang="en-US" sz="1200" dirty="0" err="1" smtClean="0"/>
              <a:t>Error_Free,Bad_Data</a:t>
            </a:r>
            <a:r>
              <a:rPr lang="en-US" sz="1200" dirty="0" smtClean="0"/>
              <a:t>];</a:t>
            </a:r>
          </a:p>
          <a:p>
            <a:pPr>
              <a:buNone/>
            </a:pPr>
            <a:r>
              <a:rPr lang="en-US" sz="1200" dirty="0" smtClean="0"/>
              <a:t>    Fail_3.Vote_Transition =&gt;</a:t>
            </a:r>
          </a:p>
          <a:p>
            <a:pPr>
              <a:buNone/>
            </a:pPr>
            <a:r>
              <a:rPr lang="en-US" sz="1200" dirty="0" smtClean="0"/>
              <a:t>                    S1.B_Failure_Detected[</a:t>
            </a:r>
            <a:r>
              <a:rPr lang="en-US" sz="1200" dirty="0" err="1" smtClean="0"/>
              <a:t>Error_Free,Bad_Data</a:t>
            </a:r>
            <a:r>
              <a:rPr lang="en-US" sz="1200" dirty="0" smtClean="0"/>
              <a:t>]</a:t>
            </a:r>
          </a:p>
          <a:p>
            <a:pPr>
              <a:buNone/>
            </a:pPr>
            <a:r>
              <a:rPr lang="en-US" sz="1200" dirty="0" smtClean="0"/>
              <a:t>            and S2.B_Failure_Detected[</a:t>
            </a:r>
            <a:r>
              <a:rPr lang="en-US" sz="1200" dirty="0" err="1" smtClean="0"/>
              <a:t>Error_Free,Bad_Data</a:t>
            </a:r>
            <a:r>
              <a:rPr lang="en-US" sz="1200" dirty="0" smtClean="0"/>
              <a:t>];</a:t>
            </a:r>
          </a:p>
          <a:p>
            <a:pPr>
              <a:buNone/>
            </a:pPr>
            <a:r>
              <a:rPr lang="en-US" sz="1200" dirty="0" smtClean="0"/>
              <a:t>    Report =&gt; </a:t>
            </a:r>
            <a:r>
              <a:rPr lang="en-US" sz="1200" dirty="0" err="1" smtClean="0"/>
              <a:t>Error_Free</a:t>
            </a:r>
            <a:r>
              <a:rPr lang="en-US" sz="1200" dirty="0" smtClean="0"/>
              <a:t>;</a:t>
            </a:r>
          </a:p>
          <a:p>
            <a:pPr>
              <a:buNone/>
            </a:pPr>
            <a:r>
              <a:rPr lang="en-US" sz="1200" dirty="0" smtClean="0"/>
              <a:t>**};</a:t>
            </a:r>
            <a:endParaRPr lang="en-US" sz="1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model syntax</a:t>
            </a:r>
            <a:endParaRPr lang="en-US" dirty="0"/>
          </a:p>
        </p:txBody>
      </p:sp>
      <p:sp>
        <p:nvSpPr>
          <p:cNvPr id="3" name="Content Placeholder 2"/>
          <p:cNvSpPr>
            <a:spLocks noGrp="1"/>
          </p:cNvSpPr>
          <p:nvPr>
            <p:ph idx="1"/>
          </p:nvPr>
        </p:nvSpPr>
        <p:spPr>
          <a:xfrm>
            <a:off x="304800" y="1600200"/>
            <a:ext cx="8382000" cy="4525963"/>
          </a:xfrm>
        </p:spPr>
        <p:txBody>
          <a:bodyPr/>
          <a:lstStyle/>
          <a:p>
            <a:pPr>
              <a:buNone/>
            </a:pPr>
            <a:r>
              <a:rPr lang="en-US" sz="2800" dirty="0" smtClean="0"/>
              <a:t>In AADL annexes represent additions to the basic standard</a:t>
            </a:r>
          </a:p>
          <a:p>
            <a:pPr>
              <a:buNone/>
            </a:pPr>
            <a:r>
              <a:rPr lang="en-US" sz="2800" b="1" dirty="0" smtClean="0"/>
              <a:t>annex </a:t>
            </a:r>
            <a:r>
              <a:rPr lang="en-US" sz="2800" b="1" dirty="0" smtClean="0"/>
              <a:t>error model </a:t>
            </a:r>
            <a:r>
              <a:rPr lang="en-US" sz="2800" b="1" i="1" dirty="0" smtClean="0"/>
              <a:t>{** </a:t>
            </a:r>
            <a:r>
              <a:rPr lang="en-US" sz="2800" dirty="0" smtClean="0"/>
              <a:t>-- this opens use of an annex</a:t>
            </a:r>
            <a:endParaRPr lang="en-US" sz="2800" dirty="0" smtClean="0"/>
          </a:p>
          <a:p>
            <a:pPr>
              <a:buNone/>
            </a:pPr>
            <a:r>
              <a:rPr lang="en-US" sz="2800" b="1" dirty="0" smtClean="0"/>
              <a:t>error </a:t>
            </a:r>
            <a:r>
              <a:rPr lang="en-US" sz="2800" b="1" dirty="0" smtClean="0"/>
              <a:t>model </a:t>
            </a:r>
            <a:r>
              <a:rPr lang="en-US" sz="2800" b="1" dirty="0" err="1" smtClean="0"/>
              <a:t>SensorErrorModel</a:t>
            </a:r>
            <a:r>
              <a:rPr lang="en-US" sz="2800" b="1" dirty="0" smtClean="0"/>
              <a:t> </a:t>
            </a:r>
            <a:r>
              <a:rPr lang="en-US" sz="2800" dirty="0" smtClean="0"/>
              <a:t>– name of model</a:t>
            </a:r>
            <a:endParaRPr lang="en-US" sz="2800" dirty="0" smtClean="0"/>
          </a:p>
          <a:p>
            <a:pPr>
              <a:buNone/>
            </a:pPr>
            <a:r>
              <a:rPr lang="en-US" sz="2800" b="1" dirty="0" smtClean="0"/>
              <a:t>initial error </a:t>
            </a:r>
            <a:r>
              <a:rPr lang="en-US" sz="2800" b="1" dirty="0" smtClean="0"/>
              <a:t>state </a:t>
            </a:r>
            <a:r>
              <a:rPr lang="en-US" sz="2800" dirty="0" smtClean="0"/>
              <a:t>– “error” is a modifier for state</a:t>
            </a:r>
          </a:p>
          <a:p>
            <a:pPr>
              <a:buNone/>
            </a:pPr>
            <a:r>
              <a:rPr lang="en-US" sz="2800" b="1" dirty="0" smtClean="0"/>
              <a:t>out error </a:t>
            </a:r>
            <a:r>
              <a:rPr lang="en-US" sz="2800" b="1" dirty="0" smtClean="0"/>
              <a:t>propagation</a:t>
            </a:r>
            <a:r>
              <a:rPr lang="en-US" sz="2800" dirty="0" smtClean="0"/>
              <a:t> – an out port for error returns</a:t>
            </a:r>
            <a:endParaRPr lang="en-US" sz="2800" dirty="0" smtClean="0"/>
          </a:p>
          <a:p>
            <a:pPr>
              <a:buNone/>
            </a:pPr>
            <a:r>
              <a:rPr lang="en-US" sz="2800" i="1" dirty="0" smtClean="0"/>
              <a:t>{</a:t>
            </a:r>
            <a:r>
              <a:rPr lang="en-US" sz="2800" i="1" dirty="0" smtClean="0"/>
              <a:t>Occurrence =&gt; </a:t>
            </a:r>
            <a:r>
              <a:rPr lang="en-US" sz="2800" b="1" i="1" dirty="0" err="1" smtClean="0"/>
              <a:t>poisson</a:t>
            </a:r>
            <a:r>
              <a:rPr lang="en-US" sz="2800" b="1" i="1" dirty="0" smtClean="0"/>
              <a:t> 1E-3</a:t>
            </a:r>
            <a:r>
              <a:rPr lang="en-US" sz="2800" b="1" i="1" dirty="0" smtClean="0"/>
              <a:t>} </a:t>
            </a:r>
            <a:r>
              <a:rPr lang="en-US" sz="2800" dirty="0" smtClean="0"/>
              <a:t>– </a:t>
            </a:r>
            <a:r>
              <a:rPr lang="en-US" sz="2800" dirty="0" err="1" smtClean="0"/>
              <a:t>poisson</a:t>
            </a:r>
            <a:r>
              <a:rPr lang="en-US" sz="2800" dirty="0" smtClean="0"/>
              <a:t> is a statistical distribution defining frequency of occurrence</a:t>
            </a:r>
          </a:p>
          <a:p>
            <a:pPr>
              <a:buNone/>
            </a:pPr>
            <a:r>
              <a:rPr lang="en-US" sz="2800" dirty="0" smtClean="0"/>
              <a:t>Full model starts on next slide=&gt; </a:t>
            </a:r>
            <a:endParaRPr lang="en-US" sz="28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Interfaces</a:t>
            </a:r>
            <a:endParaRPr lang="en-US" dirty="0"/>
          </a:p>
        </p:txBody>
      </p:sp>
      <p:sp>
        <p:nvSpPr>
          <p:cNvPr id="3" name="Content Placeholder 2"/>
          <p:cNvSpPr>
            <a:spLocks noGrp="1"/>
          </p:cNvSpPr>
          <p:nvPr>
            <p:ph idx="1"/>
          </p:nvPr>
        </p:nvSpPr>
        <p:spPr/>
        <p:txBody>
          <a:bodyPr/>
          <a:lstStyle/>
          <a:p>
            <a:r>
              <a:rPr lang="en-US" dirty="0" smtClean="0"/>
              <a:t>An interface is “a thin layer or boundary between two different substances or entities.”</a:t>
            </a:r>
          </a:p>
          <a:p>
            <a:r>
              <a:rPr lang="en-US" dirty="0" smtClean="0"/>
              <a:t>At interfaces things change, the possibilities of inconsistencies arise, information can leak.</a:t>
            </a:r>
          </a:p>
          <a:p>
            <a:r>
              <a:rPr lang="en-US" dirty="0" smtClean="0"/>
              <a:t>Hardware, software components, and humans come together at interfaces.</a:t>
            </a:r>
          </a:p>
          <a:p>
            <a:r>
              <a:rPr lang="en-US" dirty="0" smtClean="0"/>
              <a:t>But more generally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model</a:t>
            </a:r>
            <a:endParaRPr lang="en-US" dirty="0"/>
          </a:p>
        </p:txBody>
      </p:sp>
      <p:sp>
        <p:nvSpPr>
          <p:cNvPr id="3" name="Content Placeholder 2"/>
          <p:cNvSpPr>
            <a:spLocks noGrp="1"/>
          </p:cNvSpPr>
          <p:nvPr>
            <p:ph idx="1"/>
          </p:nvPr>
        </p:nvSpPr>
        <p:spPr/>
        <p:txBody>
          <a:bodyPr/>
          <a:lstStyle/>
          <a:p>
            <a:pPr>
              <a:buNone/>
            </a:pPr>
            <a:r>
              <a:rPr lang="en-US" sz="2000" b="1" dirty="0" smtClean="0"/>
              <a:t>package </a:t>
            </a:r>
            <a:r>
              <a:rPr lang="en-US" sz="2000" b="1" dirty="0" err="1" smtClean="0"/>
              <a:t>FireAlarmErrorLib</a:t>
            </a:r>
            <a:endParaRPr lang="en-US" sz="2000" b="1" dirty="0" smtClean="0"/>
          </a:p>
          <a:p>
            <a:pPr>
              <a:buNone/>
            </a:pPr>
            <a:r>
              <a:rPr lang="en-US" sz="2000" b="1" dirty="0" smtClean="0"/>
              <a:t>	public</a:t>
            </a:r>
          </a:p>
          <a:p>
            <a:pPr>
              <a:buNone/>
            </a:pPr>
            <a:r>
              <a:rPr lang="en-US" sz="2000" b="1" dirty="0" smtClean="0"/>
              <a:t>annex error model </a:t>
            </a:r>
            <a:r>
              <a:rPr lang="en-US" sz="2000" b="1" i="1" dirty="0" smtClean="0"/>
              <a:t>{**</a:t>
            </a:r>
          </a:p>
          <a:p>
            <a:pPr>
              <a:buNone/>
            </a:pPr>
            <a:r>
              <a:rPr lang="en-US" sz="2000" b="1" dirty="0" smtClean="0"/>
              <a:t>	error model </a:t>
            </a:r>
            <a:r>
              <a:rPr lang="en-US" sz="2000" b="1" dirty="0" err="1" smtClean="0"/>
              <a:t>SensorErrorModel</a:t>
            </a:r>
            <a:endParaRPr lang="en-US" sz="2000" b="1" dirty="0" smtClean="0"/>
          </a:p>
          <a:p>
            <a:pPr>
              <a:buNone/>
            </a:pPr>
            <a:r>
              <a:rPr lang="en-US" sz="2000" b="1" dirty="0" smtClean="0"/>
              <a:t>	features</a:t>
            </a:r>
          </a:p>
          <a:p>
            <a:pPr>
              <a:buNone/>
            </a:pPr>
            <a:r>
              <a:rPr lang="en-US" sz="2000" dirty="0" smtClean="0"/>
              <a:t>		error free: </a:t>
            </a:r>
            <a:r>
              <a:rPr lang="en-US" sz="2000" b="1" dirty="0" smtClean="0"/>
              <a:t>initial error state;</a:t>
            </a:r>
          </a:p>
          <a:p>
            <a:pPr>
              <a:buNone/>
            </a:pPr>
            <a:r>
              <a:rPr lang="en-US" sz="2000" dirty="0" smtClean="0"/>
              <a:t>		unavailable, babbling: </a:t>
            </a:r>
            <a:r>
              <a:rPr lang="en-US" sz="2000" b="1" dirty="0" smtClean="0"/>
              <a:t>error state;</a:t>
            </a:r>
          </a:p>
          <a:p>
            <a:pPr>
              <a:buNone/>
            </a:pPr>
            <a:r>
              <a:rPr lang="en-US" sz="2000" dirty="0" smtClean="0"/>
              <a:t>		smoke detected omission: </a:t>
            </a:r>
            <a:r>
              <a:rPr lang="en-US" sz="2000" b="1" dirty="0" smtClean="0"/>
              <a:t>out error propagation</a:t>
            </a:r>
          </a:p>
          <a:p>
            <a:pPr>
              <a:buNone/>
            </a:pPr>
            <a:r>
              <a:rPr lang="en-US" sz="2000" i="1" dirty="0" smtClean="0"/>
              <a:t>			{Occurrence =&gt; </a:t>
            </a:r>
            <a:r>
              <a:rPr lang="en-US" sz="2000" b="1" i="1" dirty="0" smtClean="0"/>
              <a:t>fixed 1};</a:t>
            </a:r>
          </a:p>
          <a:p>
            <a:pPr>
              <a:buNone/>
            </a:pPr>
            <a:r>
              <a:rPr lang="en-US" sz="2000" dirty="0" smtClean="0"/>
              <a:t>		smoke detected commission: </a:t>
            </a:r>
            <a:r>
              <a:rPr lang="en-US" sz="2000" b="1" dirty="0" smtClean="0"/>
              <a:t>out error propagation</a:t>
            </a:r>
          </a:p>
          <a:p>
            <a:pPr>
              <a:buNone/>
            </a:pPr>
            <a:r>
              <a:rPr lang="en-US" sz="2000" i="1" dirty="0" smtClean="0"/>
              <a:t>			{Occurrence =&gt; </a:t>
            </a:r>
            <a:r>
              <a:rPr lang="en-US" sz="2000" b="1" i="1" dirty="0" err="1" smtClean="0"/>
              <a:t>poisson</a:t>
            </a:r>
            <a:r>
              <a:rPr lang="en-US" sz="2000" b="1" i="1" dirty="0" smtClean="0"/>
              <a:t> 1E-3};</a:t>
            </a:r>
          </a:p>
          <a:p>
            <a:pPr>
              <a:buNone/>
            </a:pPr>
            <a:r>
              <a:rPr lang="en-US" sz="2000" dirty="0" smtClean="0"/>
              <a:t>		fail stop, fail babble: </a:t>
            </a:r>
            <a:r>
              <a:rPr lang="en-US" sz="2000" b="1" dirty="0" smtClean="0"/>
              <a:t>error event;</a:t>
            </a:r>
          </a:p>
          <a:p>
            <a:pPr>
              <a:buNone/>
            </a:pPr>
            <a:r>
              <a:rPr lang="en-US" sz="2000" b="1" dirty="0" smtClean="0"/>
              <a:t>end </a:t>
            </a:r>
            <a:r>
              <a:rPr lang="en-US" sz="2000" b="1" dirty="0" err="1" smtClean="0"/>
              <a:t>SensorErrorModel</a:t>
            </a:r>
            <a:r>
              <a:rPr lang="en-US" sz="2000" b="1" dirty="0" smtClean="0"/>
              <a:t>;</a:t>
            </a:r>
            <a:endParaRPr lang="en-US"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model - 2</a:t>
            </a:r>
            <a:endParaRPr lang="en-US" dirty="0"/>
          </a:p>
        </p:txBody>
      </p:sp>
      <p:sp>
        <p:nvSpPr>
          <p:cNvPr id="3" name="Content Placeholder 2"/>
          <p:cNvSpPr>
            <a:spLocks noGrp="1"/>
          </p:cNvSpPr>
          <p:nvPr>
            <p:ph idx="1"/>
          </p:nvPr>
        </p:nvSpPr>
        <p:spPr/>
        <p:txBody>
          <a:bodyPr/>
          <a:lstStyle/>
          <a:p>
            <a:pPr>
              <a:buNone/>
            </a:pPr>
            <a:r>
              <a:rPr lang="en-US" sz="2400" b="1" dirty="0" smtClean="0"/>
              <a:t>error model implementation </a:t>
            </a:r>
            <a:r>
              <a:rPr lang="en-US" sz="2400" b="1" dirty="0" err="1" smtClean="0"/>
              <a:t>SensorErrorModel.Standard</a:t>
            </a:r>
            <a:endParaRPr lang="en-US" sz="2400" b="1" dirty="0" smtClean="0"/>
          </a:p>
          <a:p>
            <a:pPr>
              <a:buNone/>
            </a:pPr>
            <a:r>
              <a:rPr lang="en-US" sz="2400" b="1" dirty="0" smtClean="0"/>
              <a:t>	transitions</a:t>
            </a:r>
          </a:p>
          <a:p>
            <a:pPr>
              <a:buNone/>
            </a:pPr>
            <a:r>
              <a:rPr lang="en-US" sz="2400" dirty="0" smtClean="0"/>
              <a:t>		error free -[fail stop]-&gt; unavailable;</a:t>
            </a:r>
          </a:p>
          <a:p>
            <a:pPr>
              <a:buNone/>
            </a:pPr>
            <a:r>
              <a:rPr lang="en-US" sz="2400" dirty="0" smtClean="0"/>
              <a:t>		error free -[fail babble]-&gt; babbling;</a:t>
            </a:r>
          </a:p>
          <a:p>
            <a:pPr>
              <a:buNone/>
            </a:pPr>
            <a:r>
              <a:rPr lang="en-US" sz="2400" dirty="0" smtClean="0"/>
              <a:t>		unavailable -[</a:t>
            </a:r>
            <a:r>
              <a:rPr lang="en-US" sz="2400" b="1" dirty="0" smtClean="0"/>
              <a:t>out smoke detected omission]-&gt;</a:t>
            </a:r>
            <a:r>
              <a:rPr lang="en-US" sz="2400" dirty="0" smtClean="0"/>
              <a:t>unavailable;</a:t>
            </a:r>
          </a:p>
          <a:p>
            <a:pPr>
              <a:buNone/>
            </a:pPr>
            <a:r>
              <a:rPr lang="en-US" sz="2400" dirty="0" smtClean="0"/>
              <a:t>		babbling -[</a:t>
            </a:r>
            <a:r>
              <a:rPr lang="en-US" sz="2400" b="1" dirty="0" smtClean="0"/>
              <a:t>out smoke detected commission]-&gt; babbling;</a:t>
            </a:r>
          </a:p>
          <a:p>
            <a:pPr>
              <a:buNone/>
            </a:pPr>
            <a:r>
              <a:rPr lang="en-US" sz="2400" b="1" dirty="0" smtClean="0"/>
              <a:t>end </a:t>
            </a:r>
            <a:r>
              <a:rPr lang="en-US" sz="2400" b="1" dirty="0" err="1" smtClean="0"/>
              <a:t>SensorErrorModel.Standard</a:t>
            </a:r>
            <a:r>
              <a:rPr lang="en-US" sz="2400" b="1" dirty="0" smtClean="0"/>
              <a:t>;</a:t>
            </a:r>
          </a:p>
          <a:p>
            <a:pPr>
              <a:buNone/>
            </a:pPr>
            <a:r>
              <a:rPr lang="en-US" sz="2400" i="1" dirty="0" smtClean="0"/>
              <a:t>. . .</a:t>
            </a:r>
          </a:p>
          <a:p>
            <a:pPr>
              <a:buNone/>
            </a:pPr>
            <a:r>
              <a:rPr lang="en-US" sz="2400" dirty="0" smtClean="0"/>
              <a:t>**</a:t>
            </a:r>
            <a:r>
              <a:rPr lang="en-US" sz="2400" i="1" dirty="0" smtClean="0"/>
              <a:t>};</a:t>
            </a:r>
          </a:p>
          <a:p>
            <a:pPr>
              <a:buNone/>
            </a:pPr>
            <a:r>
              <a:rPr lang="en-US" sz="2400" b="1" dirty="0" smtClean="0"/>
              <a:t>end </a:t>
            </a:r>
            <a:r>
              <a:rPr lang="en-US" sz="2400" b="1" dirty="0" err="1" smtClean="0"/>
              <a:t>FireAlarmErrorLib</a:t>
            </a:r>
            <a:r>
              <a:rPr lang="en-US" sz="2400" b="1" dirty="0" smtClean="0"/>
              <a:t>;</a:t>
            </a:r>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example</a:t>
            </a:r>
            <a:endParaRPr lang="en-US" dirty="0"/>
          </a:p>
        </p:txBody>
      </p:sp>
      <p:sp>
        <p:nvSpPr>
          <p:cNvPr id="3" name="Content Placeholder 2"/>
          <p:cNvSpPr>
            <a:spLocks noGrp="1"/>
          </p:cNvSpPr>
          <p:nvPr>
            <p:ph idx="1"/>
          </p:nvPr>
        </p:nvSpPr>
        <p:spPr/>
        <p:txBody>
          <a:bodyPr/>
          <a:lstStyle/>
          <a:p>
            <a:r>
              <a:rPr lang="en-US" dirty="0" smtClean="0"/>
              <a:t>http://comjnl.oxfordjournals.org/content/early/2010/03/17/comjnl.bxq024.full.pdf+html</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a:t>
            </a:r>
            <a:r>
              <a:rPr lang="en-US" dirty="0" smtClean="0"/>
              <a:t>example - 2</a:t>
            </a:r>
            <a:endParaRPr lang="en-US" dirty="0"/>
          </a:p>
        </p:txBody>
      </p:sp>
      <p:sp>
        <p:nvSpPr>
          <p:cNvPr id="3" name="Content Placeholder 2"/>
          <p:cNvSpPr>
            <a:spLocks noGrp="1"/>
          </p:cNvSpPr>
          <p:nvPr>
            <p:ph idx="1"/>
          </p:nvPr>
        </p:nvSpPr>
        <p:spPr/>
        <p:txBody>
          <a:bodyPr/>
          <a:lstStyle/>
          <a:p>
            <a:endParaRPr lang="en-US"/>
          </a:p>
        </p:txBody>
      </p:sp>
      <p:pic>
        <p:nvPicPr>
          <p:cNvPr id="30722" name="Picture 2"/>
          <p:cNvPicPr>
            <a:picLocks noChangeAspect="1" noChangeArrowheads="1"/>
          </p:cNvPicPr>
          <p:nvPr/>
        </p:nvPicPr>
        <p:blipFill>
          <a:blip r:embed="rId2"/>
          <a:srcRect/>
          <a:stretch>
            <a:fillRect/>
          </a:stretch>
        </p:blipFill>
        <p:spPr bwMode="auto">
          <a:xfrm>
            <a:off x="1447800" y="1600200"/>
            <a:ext cx="5502410" cy="2471737"/>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a:t>
            </a:r>
            <a:r>
              <a:rPr lang="en-US" dirty="0" smtClean="0"/>
              <a:t>example - 3</a:t>
            </a:r>
            <a:endParaRPr lang="en-US" dirty="0"/>
          </a:p>
        </p:txBody>
      </p:sp>
      <p:sp>
        <p:nvSpPr>
          <p:cNvPr id="3" name="Content Placeholder 2"/>
          <p:cNvSpPr>
            <a:spLocks noGrp="1"/>
          </p:cNvSpPr>
          <p:nvPr>
            <p:ph idx="1"/>
          </p:nvPr>
        </p:nvSpPr>
        <p:spPr/>
        <p:txBody>
          <a:bodyPr/>
          <a:lstStyle/>
          <a:p>
            <a:endParaRPr lang="en-US"/>
          </a:p>
        </p:txBody>
      </p:sp>
      <p:pic>
        <p:nvPicPr>
          <p:cNvPr id="31746" name="Picture 2"/>
          <p:cNvPicPr>
            <a:picLocks noChangeAspect="1" noChangeArrowheads="1"/>
          </p:cNvPicPr>
          <p:nvPr/>
        </p:nvPicPr>
        <p:blipFill>
          <a:blip r:embed="rId2"/>
          <a:srcRect/>
          <a:stretch>
            <a:fillRect/>
          </a:stretch>
        </p:blipFill>
        <p:spPr bwMode="auto">
          <a:xfrm>
            <a:off x="2309813" y="1600200"/>
            <a:ext cx="4524375" cy="4786313"/>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a:t>
            </a:r>
            <a:r>
              <a:rPr lang="en-US" dirty="0" smtClean="0"/>
              <a:t>example - 4</a:t>
            </a:r>
            <a:endParaRPr lang="en-US" dirty="0"/>
          </a:p>
        </p:txBody>
      </p:sp>
      <p:sp>
        <p:nvSpPr>
          <p:cNvPr id="3" name="Content Placeholder 2"/>
          <p:cNvSpPr>
            <a:spLocks noGrp="1"/>
          </p:cNvSpPr>
          <p:nvPr>
            <p:ph idx="1"/>
          </p:nvPr>
        </p:nvSpPr>
        <p:spPr/>
        <p:txBody>
          <a:bodyPr/>
          <a:lstStyle/>
          <a:p>
            <a:endParaRPr lang="en-US"/>
          </a:p>
        </p:txBody>
      </p:sp>
      <p:pic>
        <p:nvPicPr>
          <p:cNvPr id="32770" name="Picture 2"/>
          <p:cNvPicPr>
            <a:picLocks noChangeAspect="1" noChangeArrowheads="1"/>
          </p:cNvPicPr>
          <p:nvPr/>
        </p:nvPicPr>
        <p:blipFill>
          <a:blip r:embed="rId2"/>
          <a:srcRect/>
          <a:stretch>
            <a:fillRect/>
          </a:stretch>
        </p:blipFill>
        <p:spPr bwMode="auto">
          <a:xfrm>
            <a:off x="2309813" y="1600200"/>
            <a:ext cx="4524375" cy="5132388"/>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AADL and Software Assurance</a:t>
            </a:r>
            <a:endParaRPr lang="en-US" dirty="0"/>
          </a:p>
        </p:txBody>
      </p:sp>
      <p:sp>
        <p:nvSpPr>
          <p:cNvPr id="3" name="Content Placeholder 2"/>
          <p:cNvSpPr>
            <a:spLocks noGrp="1"/>
          </p:cNvSpPr>
          <p:nvPr>
            <p:ph idx="1"/>
          </p:nvPr>
        </p:nvSpPr>
        <p:spPr/>
        <p:txBody>
          <a:bodyPr/>
          <a:lstStyle/>
          <a:p>
            <a:r>
              <a:rPr lang="en-US" dirty="0" smtClean="0"/>
              <a:t>AADL </a:t>
            </a:r>
            <a:r>
              <a:rPr lang="en-US" dirty="0" smtClean="0"/>
              <a:t>Practice Framework for Model-Based Analysis </a:t>
            </a:r>
            <a:endParaRPr lang="en-US" dirty="0" smtClean="0"/>
          </a:p>
          <a:p>
            <a:r>
              <a:rPr lang="en-US" dirty="0" smtClean="0"/>
              <a:t>http</a:t>
            </a:r>
            <a:r>
              <a:rPr lang="en-US" dirty="0" smtClean="0"/>
              <a:t>://sarpresults.ivv.nasa.gov/ViewResearch/21/156.jsp</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Analysis Process for AADL Models</a:t>
            </a:r>
            <a:endParaRPr lang="en-US" dirty="0"/>
          </a:p>
        </p:txBody>
      </p:sp>
      <p:sp>
        <p:nvSpPr>
          <p:cNvPr id="3" name="Content Placeholder 2"/>
          <p:cNvSpPr>
            <a:spLocks noGrp="1"/>
          </p:cNvSpPr>
          <p:nvPr>
            <p:ph idx="1"/>
          </p:nvPr>
        </p:nvSpPr>
        <p:spPr/>
        <p:txBody>
          <a:bodyPr/>
          <a:lstStyle/>
          <a:p>
            <a:endParaRPr lang="en-US"/>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5" name="Object 1"/>
          <p:cNvGraphicFramePr>
            <a:graphicFrameLocks noChangeAspect="1"/>
          </p:cNvGraphicFramePr>
          <p:nvPr/>
        </p:nvGraphicFramePr>
        <p:xfrm>
          <a:off x="2057400" y="2014537"/>
          <a:ext cx="5334000" cy="4029075"/>
        </p:xfrm>
        <a:graphic>
          <a:graphicData uri="http://schemas.openxmlformats.org/presentationml/2006/ole">
            <p:oleObj spid="_x0000_s1025" name="Slide" r:id="rId3" imgW="7430918" imgH="5573219" progId="PowerPoint.Slide.12">
              <p:embed/>
            </p:oleObj>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a:t>
            </a:r>
            <a:endParaRPr lang="en-US" dirty="0"/>
          </a:p>
        </p:txBody>
      </p:sp>
      <p:sp>
        <p:nvSpPr>
          <p:cNvPr id="3" name="Content Placeholder 2"/>
          <p:cNvSpPr>
            <a:spLocks noGrp="1"/>
          </p:cNvSpPr>
          <p:nvPr>
            <p:ph idx="1"/>
          </p:nvPr>
        </p:nvSpPr>
        <p:spPr/>
        <p:txBody>
          <a:bodyPr/>
          <a:lstStyle/>
          <a:p>
            <a:r>
              <a:rPr lang="en-US" sz="1800" dirty="0" smtClean="0"/>
              <a:t>Critical issues – found by independent analyses such as a Quality Attribute Workshop (QAW by the SEI), Fault Tree Analysis (a previous session), and others such as risk analysis.</a:t>
            </a:r>
          </a:p>
          <a:p>
            <a:r>
              <a:rPr lang="en-US" sz="1800" dirty="0" smtClean="0"/>
              <a:t>Analysis Guidelines – developed by NASA, determines which models to build</a:t>
            </a:r>
          </a:p>
          <a:p>
            <a:r>
              <a:rPr lang="en-US" sz="1800" dirty="0" smtClean="0"/>
              <a:t>Outputs Analysis View reports </a:t>
            </a:r>
          </a:p>
          <a:p>
            <a:r>
              <a:rPr lang="en-US" sz="1800" dirty="0" smtClean="0"/>
              <a:t> </a:t>
            </a:r>
            <a:r>
              <a:rPr lang="en-US" sz="1800" dirty="0" smtClean="0"/>
              <a:t>An analysis viewpoint is characterized by a set of related issues and establishes conventions for developing and documenting analysis views to address those issues. </a:t>
            </a:r>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1201" name="Object 1"/>
          <p:cNvGraphicFramePr>
            <a:graphicFrameLocks noChangeAspect="1"/>
          </p:cNvGraphicFramePr>
          <p:nvPr/>
        </p:nvGraphicFramePr>
        <p:xfrm>
          <a:off x="1676400" y="3886200"/>
          <a:ext cx="5495925" cy="2733675"/>
        </p:xfrm>
        <a:graphic>
          <a:graphicData uri="http://schemas.openxmlformats.org/presentationml/2006/ole">
            <p:oleObj spid="_x0000_s51201" name="Slide" r:id="rId3" imgW="7430918" imgH="5573219" progId="PowerPoint.Slide.12">
              <p:embed/>
            </p:oleObj>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a:t>
            </a:r>
            <a:endParaRPr lang="en-US" dirty="0"/>
          </a:p>
        </p:txBody>
      </p:sp>
      <p:sp>
        <p:nvSpPr>
          <p:cNvPr id="3" name="Content Placeholder 2"/>
          <p:cNvSpPr>
            <a:spLocks noGrp="1"/>
          </p:cNvSpPr>
          <p:nvPr>
            <p:ph idx="1"/>
          </p:nvPr>
        </p:nvSpPr>
        <p:spPr/>
        <p:txBody>
          <a:bodyPr/>
          <a:lstStyle/>
          <a:p>
            <a:r>
              <a:rPr lang="en-US" sz="2000" dirty="0" smtClean="0"/>
              <a:t>Analysis View Reports (AVRs) are inputs</a:t>
            </a:r>
          </a:p>
          <a:p>
            <a:r>
              <a:rPr lang="en-US" sz="2000" dirty="0" smtClean="0"/>
              <a:t>Main activity is building new AADL models or revising existing ones</a:t>
            </a:r>
          </a:p>
          <a:p>
            <a:r>
              <a:rPr lang="en-US" sz="2000" dirty="0" smtClean="0"/>
              <a:t>Add the elements needed to support the analyses defined in the AVRs</a:t>
            </a:r>
            <a:endParaRPr lang="en-US" sz="2000" dirty="0"/>
          </a:p>
        </p:txBody>
      </p:sp>
      <p:sp>
        <p:nvSpPr>
          <p:cNvPr id="50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0177" name="Object 1"/>
          <p:cNvGraphicFramePr>
            <a:graphicFrameLocks noChangeAspect="1"/>
          </p:cNvGraphicFramePr>
          <p:nvPr/>
        </p:nvGraphicFramePr>
        <p:xfrm>
          <a:off x="1752600" y="3733800"/>
          <a:ext cx="5591175" cy="2609850"/>
        </p:xfrm>
        <a:graphic>
          <a:graphicData uri="http://schemas.openxmlformats.org/presentationml/2006/ole">
            <p:oleObj spid="_x0000_s50177" name="Slide" r:id="rId3" imgW="7430918" imgH="5573219" progId="PowerPoint.Slide.12">
              <p:embed/>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Waves on a beach</a:t>
            </a:r>
            <a:endParaRPr lang="en-US" dirty="0"/>
          </a:p>
        </p:txBody>
      </p:sp>
      <p:sp>
        <p:nvSpPr>
          <p:cNvPr id="3" name="Content Placeholder 2"/>
          <p:cNvSpPr>
            <a:spLocks noGrp="1"/>
          </p:cNvSpPr>
          <p:nvPr>
            <p:ph idx="1"/>
          </p:nvPr>
        </p:nvSpPr>
        <p:spPr/>
        <p:txBody>
          <a:bodyPr/>
          <a:lstStyle/>
          <a:p>
            <a:r>
              <a:rPr lang="en-US" sz="1400" b="1" dirty="0" smtClean="0"/>
              <a:t>In deep water</a:t>
            </a:r>
            <a:r>
              <a:rPr lang="en-US" sz="1400" dirty="0" smtClean="0"/>
              <a:t> the speed (or velocity) of a water wave depends only on its wave length. Specifically, the speed is proportional to the square root of the wavelength. Thus, the longer the wave length, the faster the wave, or vice versa. The speed of a single wave is called the phase speed. Amazingly, the speed of a packet of waves (the group speed) is often not the same.</a:t>
            </a:r>
          </a:p>
          <a:p>
            <a:r>
              <a:rPr lang="en-US" sz="1400" smtClean="0"/>
              <a:t>The </a:t>
            </a:r>
            <a:r>
              <a:rPr lang="en-US" sz="1400" dirty="0" smtClean="0"/>
              <a:t>speed of waves of different wave lengths in deep water. "Deep" in this context is not an absolute value, but is relative to wave length. The simple relationship starts to </a:t>
            </a:r>
            <a:r>
              <a:rPr lang="en-US" sz="1400" dirty="0" err="1" smtClean="0"/>
              <a:t>to</a:t>
            </a:r>
            <a:r>
              <a:rPr lang="en-US" sz="1400" dirty="0" smtClean="0"/>
              <a:t> breakdown when the depth of the water is less than 1/4 </a:t>
            </a:r>
            <a:r>
              <a:rPr lang="en-US" sz="1400" dirty="0" err="1" smtClean="0"/>
              <a:t>th</a:t>
            </a:r>
            <a:r>
              <a:rPr lang="en-US" sz="1400" dirty="0" smtClean="0"/>
              <a:t> the wave length. At that depth the bottom exerts sufficient drag on the wave to slow its motion and thus decrease the wavelength.</a:t>
            </a:r>
          </a:p>
          <a:p>
            <a:r>
              <a:rPr lang="en-US" sz="1400" b="1" dirty="0" smtClean="0"/>
              <a:t>Decreasing speed of waves as water becomes shallow has dramatic consequences on the beach.</a:t>
            </a:r>
            <a:r>
              <a:rPr lang="en-US" sz="1400" dirty="0" smtClean="0"/>
              <a:t> As the waves slow, their profile is laterally compressed and since each wave must carry the same energy it becomes higher. As the wave approaches shore this process continues until the </a:t>
            </a:r>
            <a:r>
              <a:rPr lang="en-US" sz="1400" b="1" dirty="0" smtClean="0"/>
              <a:t>height exceeds 1/7 </a:t>
            </a:r>
            <a:r>
              <a:rPr lang="en-US" sz="1400" b="1" dirty="0" err="1" smtClean="0"/>
              <a:t>th</a:t>
            </a:r>
            <a:r>
              <a:rPr lang="en-US" sz="1400" b="1" dirty="0" smtClean="0"/>
              <a:t> the wave length and the wave becomes unstable</a:t>
            </a:r>
            <a:r>
              <a:rPr lang="en-US" sz="1400" dirty="0" smtClean="0"/>
              <a:t>. Then the wave breaks.</a:t>
            </a:r>
          </a:p>
          <a:p>
            <a:endParaRPr lang="en-US" dirty="0"/>
          </a:p>
        </p:txBody>
      </p:sp>
      <p:pic>
        <p:nvPicPr>
          <p:cNvPr id="1029" name="Picture 5"/>
          <p:cNvPicPr>
            <a:picLocks noChangeAspect="1" noChangeArrowheads="1"/>
          </p:cNvPicPr>
          <p:nvPr/>
        </p:nvPicPr>
        <p:blipFill>
          <a:blip r:embed="rId2"/>
          <a:srcRect/>
          <a:stretch>
            <a:fillRect/>
          </a:stretch>
        </p:blipFill>
        <p:spPr bwMode="auto">
          <a:xfrm>
            <a:off x="3338513" y="4800600"/>
            <a:ext cx="2466975" cy="866775"/>
          </a:xfrm>
          <a:prstGeom prst="rect">
            <a:avLst/>
          </a:prstGeom>
          <a:noFill/>
          <a:ln w="9525">
            <a:noFill/>
            <a:miter lim="800000"/>
            <a:headEnd/>
            <a:tailEnd/>
          </a:ln>
        </p:spPr>
      </p:pic>
      <p:sp>
        <p:nvSpPr>
          <p:cNvPr id="11" name="TextBox 10"/>
          <p:cNvSpPr txBox="1"/>
          <p:nvPr/>
        </p:nvSpPr>
        <p:spPr>
          <a:xfrm>
            <a:off x="2438400" y="5941497"/>
            <a:ext cx="4237122" cy="369332"/>
          </a:xfrm>
          <a:prstGeom prst="rect">
            <a:avLst/>
          </a:prstGeom>
          <a:noFill/>
        </p:spPr>
        <p:txBody>
          <a:bodyPr wrap="none" rtlCol="0">
            <a:spAutoFit/>
          </a:bodyPr>
          <a:lstStyle/>
          <a:p>
            <a:r>
              <a:rPr lang="en-US" dirty="0" smtClean="0"/>
              <a:t>http://www.owrc.com/waves/waves.html</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a:t>
            </a:r>
            <a:endParaRPr lang="en-US" dirty="0"/>
          </a:p>
        </p:txBody>
      </p:sp>
      <p:sp>
        <p:nvSpPr>
          <p:cNvPr id="3" name="Content Placeholder 2"/>
          <p:cNvSpPr>
            <a:spLocks noGrp="1"/>
          </p:cNvSpPr>
          <p:nvPr>
            <p:ph idx="1"/>
          </p:nvPr>
        </p:nvSpPr>
        <p:spPr>
          <a:xfrm>
            <a:off x="457200" y="1600201"/>
            <a:ext cx="8229600" cy="1981200"/>
          </a:xfrm>
        </p:spPr>
        <p:txBody>
          <a:bodyPr/>
          <a:lstStyle/>
          <a:p>
            <a:r>
              <a:rPr lang="en-US" sz="2400" dirty="0" smtClean="0"/>
              <a:t>Run the analyses, defined in Focus, on models created in Build.</a:t>
            </a:r>
          </a:p>
          <a:p>
            <a:r>
              <a:rPr lang="en-US" sz="2400" dirty="0" smtClean="0"/>
              <a:t>The OSATE toolkit is the host for these analyses.</a:t>
            </a:r>
          </a:p>
          <a:p>
            <a:endParaRPr lang="en-US" dirty="0"/>
          </a:p>
        </p:txBody>
      </p:sp>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9153" name="Object 1"/>
          <p:cNvGraphicFramePr>
            <a:graphicFrameLocks noChangeAspect="1"/>
          </p:cNvGraphicFramePr>
          <p:nvPr/>
        </p:nvGraphicFramePr>
        <p:xfrm>
          <a:off x="1905000" y="3581401"/>
          <a:ext cx="5591175" cy="2790825"/>
        </p:xfrm>
        <a:graphic>
          <a:graphicData uri="http://schemas.openxmlformats.org/presentationml/2006/ole">
            <p:oleObj spid="_x0000_s49153" name="Slide" r:id="rId3" imgW="7430918" imgH="5573219" progId="PowerPoint.Slide.12">
              <p:embed/>
            </p:oleObj>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Analyses</a:t>
            </a:r>
            <a:endParaRPr lang="en-US" dirty="0"/>
          </a:p>
        </p:txBody>
      </p:sp>
      <p:graphicFrame>
        <p:nvGraphicFramePr>
          <p:cNvPr id="4" name="Content Placeholder 3"/>
          <p:cNvGraphicFramePr>
            <a:graphicFrameLocks noGrp="1"/>
          </p:cNvGraphicFramePr>
          <p:nvPr>
            <p:ph idx="1"/>
          </p:nvPr>
        </p:nvGraphicFramePr>
        <p:xfrm>
          <a:off x="2108835" y="3005931"/>
          <a:ext cx="4926330" cy="1714500"/>
        </p:xfrm>
        <a:graphic>
          <a:graphicData uri="http://schemas.openxmlformats.org/drawingml/2006/table">
            <a:tbl>
              <a:tblPr/>
              <a:tblGrid>
                <a:gridCol w="1840230"/>
                <a:gridCol w="3086100"/>
              </a:tblGrid>
              <a:tr h="0">
                <a:tc>
                  <a:txBody>
                    <a:bodyPr/>
                    <a:lstStyle/>
                    <a:p>
                      <a:pPr marL="0" marR="0" algn="ctr">
                        <a:lnSpc>
                          <a:spcPts val="1450"/>
                        </a:lnSpc>
                        <a:spcBef>
                          <a:spcPts val="400"/>
                        </a:spcBef>
                        <a:spcAft>
                          <a:spcPts val="400"/>
                        </a:spcAft>
                        <a:tabLst>
                          <a:tab pos="137160" algn="l"/>
                        </a:tabLst>
                      </a:pPr>
                      <a:r>
                        <a:rPr lang="en-US" sz="1050" b="1" kern="1100">
                          <a:solidFill>
                            <a:srgbClr val="000000"/>
                          </a:solidFill>
                          <a:latin typeface="Times New Roman"/>
                          <a:ea typeface="Times New Roman"/>
                          <a:cs typeface="Times New Roman"/>
                        </a:rPr>
                        <a:t>Viewpoint</a:t>
                      </a:r>
                      <a:endParaRPr lang="en-US" sz="105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50"/>
                        </a:lnSpc>
                        <a:spcBef>
                          <a:spcPts val="400"/>
                        </a:spcBef>
                        <a:spcAft>
                          <a:spcPts val="400"/>
                        </a:spcAft>
                        <a:tabLst>
                          <a:tab pos="137160" algn="l"/>
                        </a:tabLst>
                      </a:pPr>
                      <a:r>
                        <a:rPr lang="en-US" sz="1050" b="1" kern="1100">
                          <a:solidFill>
                            <a:srgbClr val="000000"/>
                          </a:solidFill>
                          <a:latin typeface="Times New Roman"/>
                          <a:ea typeface="Times New Roman"/>
                          <a:cs typeface="Times New Roman"/>
                        </a:rPr>
                        <a:t>Analyses (AADL)</a:t>
                      </a:r>
                      <a:endParaRPr lang="en-US" sz="105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228600" marR="0" indent="-228600" algn="ctr">
                        <a:lnSpc>
                          <a:spcPts val="1450"/>
                        </a:lnSpc>
                        <a:spcBef>
                          <a:spcPts val="400"/>
                        </a:spcBef>
                        <a:spcAft>
                          <a:spcPts val="0"/>
                        </a:spcAft>
                        <a:tabLst>
                          <a:tab pos="228600" algn="l"/>
                        </a:tabLst>
                      </a:pPr>
                      <a:endParaRPr lang="en-US" sz="1050" b="1" kern="1100">
                        <a:latin typeface="Times"/>
                        <a:ea typeface="Times New Roman"/>
                        <a:cs typeface="Times New Roman"/>
                      </a:endParaRPr>
                    </a:p>
                    <a:p>
                      <a:pPr marL="228600" marR="0" indent="-228600" algn="ctr">
                        <a:lnSpc>
                          <a:spcPts val="1450"/>
                        </a:lnSpc>
                        <a:spcBef>
                          <a:spcPts val="400"/>
                        </a:spcBef>
                        <a:spcAft>
                          <a:spcPts val="0"/>
                        </a:spcAft>
                        <a:tabLst>
                          <a:tab pos="228600" algn="l"/>
                        </a:tabLst>
                      </a:pPr>
                      <a:r>
                        <a:rPr lang="en-US" sz="1050" b="1" kern="1100">
                          <a:latin typeface="Times"/>
                          <a:ea typeface="Times New Roman"/>
                          <a:cs typeface="Times New Roman"/>
                        </a:rPr>
                        <a:t>Performance</a:t>
                      </a:r>
                    </a:p>
                    <a:p>
                      <a:pPr marL="228600" marR="0" indent="-228600">
                        <a:lnSpc>
                          <a:spcPts val="1450"/>
                        </a:lnSpc>
                        <a:spcBef>
                          <a:spcPts val="400"/>
                        </a:spcBef>
                        <a:spcAft>
                          <a:spcPts val="0"/>
                        </a:spcAft>
                        <a:tabLst>
                          <a:tab pos="228600" algn="l"/>
                        </a:tabLst>
                      </a:pPr>
                      <a:r>
                        <a:rPr lang="en-US" sz="1050" b="1">
                          <a:latin typeface="Times"/>
                          <a:ea typeface="Times New Roman"/>
                          <a:cs typeface="Times New Roman"/>
                        </a:rPr>
                        <a:t>Issues:</a:t>
                      </a:r>
                      <a:endParaRPr lang="en-US" sz="1050">
                        <a:latin typeface="Times"/>
                        <a:ea typeface="Times New Roman"/>
                        <a:cs typeface="Times New Roman"/>
                      </a:endParaRPr>
                    </a:p>
                    <a:p>
                      <a:pPr marL="342900" marR="0" lvl="0" indent="-342900">
                        <a:lnSpc>
                          <a:spcPts val="1450"/>
                        </a:lnSpc>
                        <a:spcBef>
                          <a:spcPts val="0"/>
                        </a:spcBef>
                        <a:spcAft>
                          <a:spcPts val="0"/>
                        </a:spcAft>
                        <a:buFont typeface="Symbol"/>
                        <a:buChar char=""/>
                        <a:tabLst>
                          <a:tab pos="228600" algn="l"/>
                          <a:tab pos="148590" algn="l"/>
                        </a:tabLst>
                      </a:pPr>
                      <a:r>
                        <a:rPr lang="en-US" sz="1050">
                          <a:latin typeface="Times"/>
                          <a:ea typeface="Times New Roman"/>
                          <a:cs typeface="Times New Roman"/>
                        </a:rPr>
                        <a:t>Data Flow </a:t>
                      </a:r>
                    </a:p>
                    <a:p>
                      <a:pPr marL="342900" marR="0" lvl="0" indent="-342900">
                        <a:lnSpc>
                          <a:spcPts val="1450"/>
                        </a:lnSpc>
                        <a:spcBef>
                          <a:spcPts val="0"/>
                        </a:spcBef>
                        <a:spcAft>
                          <a:spcPts val="0"/>
                        </a:spcAft>
                        <a:buFont typeface="Symbol"/>
                        <a:buChar char=""/>
                        <a:tabLst>
                          <a:tab pos="228600" algn="l"/>
                          <a:tab pos="148590" algn="l"/>
                        </a:tabLst>
                      </a:pPr>
                      <a:r>
                        <a:rPr lang="en-US" sz="1050">
                          <a:latin typeface="Times"/>
                          <a:ea typeface="Times New Roman"/>
                          <a:cs typeface="Times New Roman"/>
                        </a:rPr>
                        <a:t>Data Consistency</a:t>
                      </a:r>
                    </a:p>
                    <a:p>
                      <a:pPr marL="342900" marR="0" lvl="0" indent="-342900">
                        <a:lnSpc>
                          <a:spcPts val="1450"/>
                        </a:lnSpc>
                        <a:spcBef>
                          <a:spcPts val="0"/>
                        </a:spcBef>
                        <a:spcAft>
                          <a:spcPts val="0"/>
                        </a:spcAft>
                        <a:buFont typeface="Symbol"/>
                        <a:buChar char=""/>
                        <a:tabLst>
                          <a:tab pos="228600" algn="l"/>
                          <a:tab pos="148590" algn="l"/>
                        </a:tabLst>
                      </a:pPr>
                      <a:r>
                        <a:rPr lang="en-US" sz="1050">
                          <a:latin typeface="Times"/>
                          <a:ea typeface="Times New Roman"/>
                          <a:cs typeface="Times New Roman"/>
                        </a:rPr>
                        <a:t>Time Partitioning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ts val="1450"/>
                        </a:lnSpc>
                        <a:spcBef>
                          <a:spcPts val="0"/>
                        </a:spcBef>
                        <a:spcAft>
                          <a:spcPts val="0"/>
                        </a:spcAft>
                        <a:buFont typeface="Symbol"/>
                        <a:buChar char=""/>
                        <a:tabLst>
                          <a:tab pos="228600" algn="l"/>
                          <a:tab pos="148590" algn="l"/>
                        </a:tabLst>
                      </a:pPr>
                      <a:r>
                        <a:rPr lang="en-US" sz="1050" kern="1100" dirty="0">
                          <a:latin typeface="Times"/>
                          <a:ea typeface="Times New Roman"/>
                          <a:cs typeface="Times New Roman"/>
                        </a:rPr>
                        <a:t>Transport latency</a:t>
                      </a:r>
                      <a:endParaRPr lang="en-US" sz="1050" dirty="0">
                        <a:latin typeface="Times"/>
                        <a:ea typeface="Times New Roman"/>
                        <a:cs typeface="Times New Roman"/>
                      </a:endParaRPr>
                    </a:p>
                    <a:p>
                      <a:pPr marL="342900" marR="0" lvl="0" indent="-342900">
                        <a:lnSpc>
                          <a:spcPts val="1450"/>
                        </a:lnSpc>
                        <a:spcBef>
                          <a:spcPts val="0"/>
                        </a:spcBef>
                        <a:spcAft>
                          <a:spcPts val="0"/>
                        </a:spcAft>
                        <a:buFont typeface="Symbol"/>
                        <a:buChar char=""/>
                        <a:tabLst>
                          <a:tab pos="228600" algn="l"/>
                          <a:tab pos="148590" algn="l"/>
                        </a:tabLst>
                      </a:pPr>
                      <a:r>
                        <a:rPr lang="en-US" sz="1050" kern="1100" dirty="0">
                          <a:latin typeface="Times"/>
                          <a:ea typeface="Times New Roman"/>
                          <a:cs typeface="Times New Roman"/>
                        </a:rPr>
                        <a:t>Latency jitter</a:t>
                      </a:r>
                      <a:endParaRPr lang="en-US" sz="1050" dirty="0">
                        <a:latin typeface="Times"/>
                        <a:ea typeface="Times New Roman"/>
                        <a:cs typeface="Times New Roman"/>
                      </a:endParaRPr>
                    </a:p>
                    <a:p>
                      <a:pPr marL="342900" marR="0" lvl="0" indent="-342900">
                        <a:lnSpc>
                          <a:spcPts val="1450"/>
                        </a:lnSpc>
                        <a:spcBef>
                          <a:spcPts val="0"/>
                        </a:spcBef>
                        <a:spcAft>
                          <a:spcPts val="0"/>
                        </a:spcAft>
                        <a:buFont typeface="Symbol"/>
                        <a:buChar char=""/>
                        <a:tabLst>
                          <a:tab pos="228600" algn="l"/>
                          <a:tab pos="148590" algn="l"/>
                        </a:tabLst>
                      </a:pPr>
                      <a:r>
                        <a:rPr lang="en-US" sz="1050" kern="1100" dirty="0" err="1">
                          <a:latin typeface="Times"/>
                          <a:ea typeface="Times New Roman"/>
                          <a:cs typeface="Times New Roman"/>
                        </a:rPr>
                        <a:t>Schedulability</a:t>
                      </a:r>
                      <a:endParaRPr lang="en-US" sz="1050" dirty="0">
                        <a:latin typeface="Times"/>
                        <a:ea typeface="Times New Roman"/>
                        <a:cs typeface="Times New Roman"/>
                      </a:endParaRPr>
                    </a:p>
                    <a:p>
                      <a:pPr marL="342900" marR="0" lvl="0" indent="-342900">
                        <a:lnSpc>
                          <a:spcPts val="1450"/>
                        </a:lnSpc>
                        <a:spcBef>
                          <a:spcPts val="0"/>
                        </a:spcBef>
                        <a:spcAft>
                          <a:spcPts val="0"/>
                        </a:spcAft>
                        <a:buFont typeface="Symbol"/>
                        <a:buChar char=""/>
                        <a:tabLst>
                          <a:tab pos="228600" algn="l"/>
                          <a:tab pos="148590" algn="l"/>
                        </a:tabLst>
                      </a:pPr>
                      <a:r>
                        <a:rPr lang="en-US" sz="1050" kern="1100" dirty="0">
                          <a:latin typeface="Times"/>
                          <a:ea typeface="Times New Roman"/>
                          <a:cs typeface="Times New Roman"/>
                        </a:rPr>
                        <a:t>Execution Time/Deadline </a:t>
                      </a:r>
                      <a:endParaRPr lang="en-US" sz="1050" dirty="0">
                        <a:latin typeface="Times"/>
                        <a:ea typeface="Times New Roman"/>
                        <a:cs typeface="Times New Roman"/>
                      </a:endParaRPr>
                    </a:p>
                    <a:p>
                      <a:pPr marL="342900" marR="0" lvl="0" indent="-342900">
                        <a:lnSpc>
                          <a:spcPts val="1450"/>
                        </a:lnSpc>
                        <a:spcBef>
                          <a:spcPts val="0"/>
                        </a:spcBef>
                        <a:spcAft>
                          <a:spcPts val="0"/>
                        </a:spcAft>
                        <a:buFont typeface="Symbol"/>
                        <a:buChar char=""/>
                        <a:tabLst>
                          <a:tab pos="228600" algn="l"/>
                          <a:tab pos="148590" algn="l"/>
                        </a:tabLst>
                      </a:pPr>
                      <a:r>
                        <a:rPr lang="en-US" sz="1050" kern="1100" dirty="0">
                          <a:latin typeface="Times"/>
                          <a:ea typeface="Times New Roman"/>
                          <a:cs typeface="Times New Roman"/>
                        </a:rPr>
                        <a:t>Mode Specific </a:t>
                      </a:r>
                      <a:endParaRPr lang="en-US" sz="1050" dirty="0">
                        <a:latin typeface="Times"/>
                        <a:ea typeface="Times New Roman"/>
                        <a:cs typeface="Times New Roman"/>
                      </a:endParaRPr>
                    </a:p>
                    <a:p>
                      <a:pPr marL="342900" marR="0" lvl="0" indent="-342900">
                        <a:lnSpc>
                          <a:spcPts val="1450"/>
                        </a:lnSpc>
                        <a:spcBef>
                          <a:spcPts val="0"/>
                        </a:spcBef>
                        <a:spcAft>
                          <a:spcPts val="0"/>
                        </a:spcAft>
                        <a:buFont typeface="Symbol"/>
                        <a:buChar char=""/>
                        <a:tabLst>
                          <a:tab pos="228600" algn="l"/>
                          <a:tab pos="148590" algn="l"/>
                        </a:tabLst>
                      </a:pPr>
                      <a:r>
                        <a:rPr lang="en-US" sz="1050" kern="1100" dirty="0">
                          <a:latin typeface="Times"/>
                          <a:ea typeface="Times New Roman"/>
                          <a:cs typeface="Times New Roman"/>
                        </a:rPr>
                        <a:t>Data rate</a:t>
                      </a:r>
                      <a:endParaRPr lang="en-US" sz="1050" dirty="0">
                        <a:latin typeface="Times"/>
                        <a:ea typeface="Times New Roman"/>
                        <a:cs typeface="Times New Roman"/>
                      </a:endParaRPr>
                    </a:p>
                    <a:p>
                      <a:pPr marL="742950" marR="0" lvl="1" indent="-285750">
                        <a:lnSpc>
                          <a:spcPts val="1450"/>
                        </a:lnSpc>
                        <a:spcBef>
                          <a:spcPts val="0"/>
                        </a:spcBef>
                        <a:spcAft>
                          <a:spcPts val="0"/>
                        </a:spcAft>
                        <a:buFont typeface="Courier New"/>
                        <a:buChar char="o"/>
                        <a:tabLst>
                          <a:tab pos="228600" algn="l"/>
                          <a:tab pos="914400" algn="l"/>
                        </a:tabLst>
                      </a:pPr>
                      <a:r>
                        <a:rPr lang="en-US" sz="1050" kern="1100" dirty="0">
                          <a:latin typeface="Times"/>
                          <a:ea typeface="Times New Roman"/>
                          <a:cs typeface="Times New Roman"/>
                        </a:rPr>
                        <a:t>Instantaneous (peak, averages)</a:t>
                      </a:r>
                      <a:endParaRPr lang="en-US" sz="1050" dirty="0">
                        <a:latin typeface="Times"/>
                        <a:ea typeface="Times New Roman"/>
                        <a:cs typeface="Times New Roman"/>
                      </a:endParaRPr>
                    </a:p>
                    <a:p>
                      <a:pPr marL="742950" marR="0" lvl="1" indent="-285750">
                        <a:lnSpc>
                          <a:spcPts val="1450"/>
                        </a:lnSpc>
                        <a:spcBef>
                          <a:spcPts val="0"/>
                        </a:spcBef>
                        <a:spcAft>
                          <a:spcPts val="0"/>
                        </a:spcAft>
                        <a:buFont typeface="Courier New"/>
                        <a:buChar char="o"/>
                        <a:tabLst>
                          <a:tab pos="228600" algn="l"/>
                          <a:tab pos="914400" algn="l"/>
                        </a:tabLst>
                      </a:pPr>
                      <a:r>
                        <a:rPr lang="en-US" sz="1050" kern="1100" dirty="0">
                          <a:latin typeface="Times"/>
                          <a:ea typeface="Times New Roman"/>
                          <a:cs typeface="Times New Roman"/>
                        </a:rPr>
                        <a:t>over time (integrated)</a:t>
                      </a:r>
                      <a:endParaRPr lang="en-US" sz="1050" dirty="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description</a:t>
            </a:r>
            <a:endParaRPr lang="en-US" dirty="0"/>
          </a:p>
        </p:txBody>
      </p:sp>
      <p:sp>
        <p:nvSpPr>
          <p:cNvPr id="3" name="Content Placeholder 2"/>
          <p:cNvSpPr>
            <a:spLocks noGrp="1"/>
          </p:cNvSpPr>
          <p:nvPr>
            <p:ph idx="1"/>
          </p:nvPr>
        </p:nvSpPr>
        <p:spPr/>
        <p:txBody>
          <a:bodyPr/>
          <a:lstStyle/>
          <a:p>
            <a:r>
              <a:rPr lang="en-US" dirty="0" smtClean="0"/>
              <a:t>Pre/post-conditions on each function</a:t>
            </a:r>
          </a:p>
          <a:p>
            <a:r>
              <a:rPr lang="en-US" dirty="0" smtClean="0"/>
              <a:t>State model that relates the functions</a:t>
            </a:r>
          </a:p>
          <a:p>
            <a:r>
              <a:rPr lang="en-US" dirty="0" smtClean="0"/>
              <a:t>Error model that adds the error behavior</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An interface is a specification</a:t>
            </a:r>
          </a:p>
          <a:p>
            <a:r>
              <a:rPr lang="en-US" dirty="0" smtClean="0"/>
              <a:t>The pre/post-conditions and function signature define what is required and what is provided</a:t>
            </a:r>
          </a:p>
          <a:p>
            <a:r>
              <a:rPr lang="en-US" dirty="0" smtClean="0"/>
              <a:t>The state models that are part of the interface definition add constraints to the order in which functions can be used.</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Reflections</a:t>
            </a:r>
            <a:endParaRPr lang="en-US" dirty="0"/>
          </a:p>
        </p:txBody>
      </p:sp>
      <p:sp>
        <p:nvSpPr>
          <p:cNvPr id="3" name="Content Placeholder 2"/>
          <p:cNvSpPr>
            <a:spLocks noGrp="1"/>
          </p:cNvSpPr>
          <p:nvPr>
            <p:ph idx="1"/>
          </p:nvPr>
        </p:nvSpPr>
        <p:spPr/>
        <p:txBody>
          <a:bodyPr/>
          <a:lstStyle/>
          <a:p>
            <a:r>
              <a:rPr lang="en-US" sz="2800" b="1" dirty="0" smtClean="0"/>
              <a:t>When waves approach a shore with a gradual depth profile</a:t>
            </a:r>
            <a:r>
              <a:rPr lang="en-US" sz="2800" dirty="0" smtClean="0"/>
              <a:t>, e.g. a beach, most of the wave energy is absorbed by the breaking of waves.</a:t>
            </a:r>
          </a:p>
          <a:p>
            <a:r>
              <a:rPr lang="en-US" sz="2800" b="1" dirty="0" smtClean="0"/>
              <a:t>When waves approach a hard vertical surface, </a:t>
            </a:r>
            <a:r>
              <a:rPr lang="en-US" sz="2800" dirty="0" smtClean="0"/>
              <a:t>e.g. a concrete wall or a dock, most of the energy is converted into waves moving in the opposite direction, a reflection. Of course the reflected waves are superimposed onto the original waves, and the two sets of wave moving in opposite directions can create a real mess.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Merging traffic</a:t>
            </a:r>
            <a:endParaRPr lang="en-US" dirty="0"/>
          </a:p>
        </p:txBody>
      </p:sp>
      <p:sp>
        <p:nvSpPr>
          <p:cNvPr id="3" name="Content Placeholder 2"/>
          <p:cNvSpPr>
            <a:spLocks noGrp="1"/>
          </p:cNvSpPr>
          <p:nvPr>
            <p:ph idx="1"/>
          </p:nvPr>
        </p:nvSpPr>
        <p:spPr/>
        <p:txBody>
          <a:bodyPr/>
          <a:lstStyle/>
          <a:p>
            <a:r>
              <a:rPr lang="en-US" dirty="0" smtClean="0"/>
              <a:t>Traffic signals, road signs, and lane markings are the interface between drivers</a:t>
            </a:r>
            <a:endParaRPr lang="en-US" dirty="0"/>
          </a:p>
        </p:txBody>
      </p:sp>
      <p:pic>
        <p:nvPicPr>
          <p:cNvPr id="20482" name="Picture 2"/>
          <p:cNvPicPr>
            <a:picLocks noChangeAspect="1" noChangeArrowheads="1"/>
          </p:cNvPicPr>
          <p:nvPr/>
        </p:nvPicPr>
        <p:blipFill>
          <a:blip r:embed="rId2"/>
          <a:srcRect/>
          <a:stretch>
            <a:fillRect/>
          </a:stretch>
        </p:blipFill>
        <p:spPr bwMode="auto">
          <a:xfrm>
            <a:off x="4371975" y="3810000"/>
            <a:ext cx="4314825" cy="28575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Between people with different languages</a:t>
            </a:r>
            <a:endParaRPr lang="en-US" dirty="0"/>
          </a:p>
        </p:txBody>
      </p:sp>
      <p:sp>
        <p:nvSpPr>
          <p:cNvPr id="3" name="Content Placeholder 2"/>
          <p:cNvSpPr>
            <a:spLocks noGrp="1"/>
          </p:cNvSpPr>
          <p:nvPr>
            <p:ph idx="1"/>
          </p:nvPr>
        </p:nvSpPr>
        <p:spPr>
          <a:xfrm>
            <a:off x="457200" y="1600201"/>
            <a:ext cx="8229600" cy="2209800"/>
          </a:xfrm>
        </p:spPr>
        <p:txBody>
          <a:bodyPr/>
          <a:lstStyle/>
          <a:p>
            <a:r>
              <a:rPr lang="en-US" dirty="0" smtClean="0"/>
              <a:t>Translators and translation form the interface between people with different languages</a:t>
            </a:r>
            <a:endParaRPr lang="en-US" dirty="0"/>
          </a:p>
        </p:txBody>
      </p:sp>
      <p:pic>
        <p:nvPicPr>
          <p:cNvPr id="4" name="Picture 3"/>
          <p:cNvPicPr>
            <a:picLocks noChangeAspect="1" noChangeArrowheads="1"/>
          </p:cNvPicPr>
          <p:nvPr/>
        </p:nvPicPr>
        <p:blipFill>
          <a:blip r:embed="rId2"/>
          <a:srcRect/>
          <a:stretch>
            <a:fillRect/>
          </a:stretch>
        </p:blipFill>
        <p:spPr bwMode="auto">
          <a:xfrm>
            <a:off x="5334000" y="2819400"/>
            <a:ext cx="2857500" cy="2857500"/>
          </a:xfrm>
          <a:prstGeom prst="rect">
            <a:avLst/>
          </a:prstGeom>
          <a:noFill/>
          <a:ln w="9525">
            <a:noFill/>
            <a:miter lim="800000"/>
            <a:headEnd/>
            <a:tailEnd/>
          </a:ln>
        </p:spPr>
      </p:pic>
      <p:pic>
        <p:nvPicPr>
          <p:cNvPr id="28674" name="Picture 2"/>
          <p:cNvPicPr>
            <a:picLocks noChangeAspect="1" noChangeArrowheads="1"/>
          </p:cNvPicPr>
          <p:nvPr/>
        </p:nvPicPr>
        <p:blipFill>
          <a:blip r:embed="rId3"/>
          <a:srcRect/>
          <a:stretch>
            <a:fillRect/>
          </a:stretch>
        </p:blipFill>
        <p:spPr bwMode="auto">
          <a:xfrm>
            <a:off x="1066800" y="4000500"/>
            <a:ext cx="2657475" cy="20859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boundaries</a:t>
            </a:r>
            <a:endParaRPr lang="en-US" dirty="0"/>
          </a:p>
        </p:txBody>
      </p:sp>
      <p:sp>
        <p:nvSpPr>
          <p:cNvPr id="3" name="Content Placeholder 2"/>
          <p:cNvSpPr>
            <a:spLocks noGrp="1"/>
          </p:cNvSpPr>
          <p:nvPr>
            <p:ph idx="1"/>
          </p:nvPr>
        </p:nvSpPr>
        <p:spPr>
          <a:xfrm>
            <a:off x="457200" y="1600200"/>
            <a:ext cx="8229600" cy="2495549"/>
          </a:xfrm>
        </p:spPr>
        <p:txBody>
          <a:bodyPr/>
          <a:lstStyle/>
          <a:p>
            <a:r>
              <a:rPr lang="en-US" dirty="0" smtClean="0"/>
              <a:t>The interface between countries may be simple or complex</a:t>
            </a:r>
            <a:endParaRPr lang="en-US" dirty="0"/>
          </a:p>
        </p:txBody>
      </p:sp>
      <p:pic>
        <p:nvPicPr>
          <p:cNvPr id="1026" name="Picture 2" descr="http://blog.cleveland.com/world_impact/2008/12/large_CORRECTION_India_Paki_Border-Meye.jpg"/>
          <p:cNvPicPr>
            <a:picLocks noChangeAspect="1" noChangeArrowheads="1"/>
          </p:cNvPicPr>
          <p:nvPr/>
        </p:nvPicPr>
        <p:blipFill>
          <a:blip r:embed="rId2"/>
          <a:srcRect/>
          <a:stretch>
            <a:fillRect/>
          </a:stretch>
        </p:blipFill>
        <p:spPr bwMode="auto">
          <a:xfrm>
            <a:off x="4829175" y="4095749"/>
            <a:ext cx="4314825" cy="2762251"/>
          </a:xfrm>
          <a:prstGeom prst="rect">
            <a:avLst/>
          </a:prstGeom>
          <a:noFill/>
        </p:spPr>
      </p:pic>
      <p:pic>
        <p:nvPicPr>
          <p:cNvPr id="1028" name="Picture 4" descr="http://www.qub.ac.uk/research-centres/CentreforInternationalBordersResearch/Image,167950,en.jpg"/>
          <p:cNvPicPr>
            <a:picLocks noChangeAspect="1" noChangeArrowheads="1"/>
          </p:cNvPicPr>
          <p:nvPr/>
        </p:nvPicPr>
        <p:blipFill>
          <a:blip r:embed="rId3"/>
          <a:srcRect/>
          <a:stretch>
            <a:fillRect/>
          </a:stretch>
        </p:blipFill>
        <p:spPr bwMode="auto">
          <a:xfrm>
            <a:off x="1137059" y="4095749"/>
            <a:ext cx="3692116" cy="276225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Human-Computer interfaces</a:t>
            </a:r>
            <a:endParaRPr lang="en-US" dirty="0"/>
          </a:p>
        </p:txBody>
      </p:sp>
      <p:sp>
        <p:nvSpPr>
          <p:cNvPr id="3" name="Content Placeholder 2"/>
          <p:cNvSpPr>
            <a:spLocks noGrp="1"/>
          </p:cNvSpPr>
          <p:nvPr>
            <p:ph idx="1"/>
          </p:nvPr>
        </p:nvSpPr>
        <p:spPr/>
        <p:txBody>
          <a:bodyPr/>
          <a:lstStyle/>
          <a:p>
            <a:r>
              <a:rPr lang="en-US" dirty="0" smtClean="0"/>
              <a:t>Between the human and the machine</a:t>
            </a:r>
          </a:p>
          <a:p>
            <a:r>
              <a:rPr lang="en-US" dirty="0" smtClean="0"/>
              <a:t>Mismatch in speed </a:t>
            </a:r>
          </a:p>
          <a:p>
            <a:r>
              <a:rPr lang="en-US" dirty="0" smtClean="0"/>
              <a:t>Analogies to the real world</a:t>
            </a:r>
          </a:p>
          <a:p>
            <a:endParaRPr lang="en-US" dirty="0"/>
          </a:p>
        </p:txBody>
      </p:sp>
      <p:pic>
        <p:nvPicPr>
          <p:cNvPr id="7169" name="Picture 1"/>
          <p:cNvPicPr>
            <a:picLocks noChangeAspect="1" noChangeArrowheads="1"/>
          </p:cNvPicPr>
          <p:nvPr/>
        </p:nvPicPr>
        <p:blipFill>
          <a:blip r:embed="rId2"/>
          <a:srcRect/>
          <a:stretch>
            <a:fillRect/>
          </a:stretch>
        </p:blipFill>
        <p:spPr bwMode="auto">
          <a:xfrm>
            <a:off x="5762625" y="3533775"/>
            <a:ext cx="3381375" cy="3324225"/>
          </a:xfrm>
          <a:prstGeom prst="rect">
            <a:avLst/>
          </a:prstGeom>
          <a:noFill/>
          <a:ln w="9525">
            <a:noFill/>
            <a:miter lim="800000"/>
            <a:headEnd/>
            <a:tailEnd/>
          </a:ln>
        </p:spPr>
      </p:pic>
      <p:pic>
        <p:nvPicPr>
          <p:cNvPr id="7170" name="Picture 2"/>
          <p:cNvPicPr>
            <a:picLocks noChangeAspect="1" noChangeArrowheads="1"/>
          </p:cNvPicPr>
          <p:nvPr/>
        </p:nvPicPr>
        <p:blipFill>
          <a:blip r:embed="rId3"/>
          <a:srcRect/>
          <a:stretch>
            <a:fillRect/>
          </a:stretch>
        </p:blipFill>
        <p:spPr bwMode="auto">
          <a:xfrm>
            <a:off x="0" y="3502152"/>
            <a:ext cx="3657600" cy="335584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syse80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syse802Template</Template>
  <TotalTime>6109</TotalTime>
  <Words>1799</Words>
  <Application>Microsoft Office PowerPoint</Application>
  <PresentationFormat>On-screen Show (4:3)</PresentationFormat>
  <Paragraphs>216</Paragraphs>
  <Slides>43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syse802Template</vt:lpstr>
      <vt:lpstr>Microsoft Office PowerPoint Slide</vt:lpstr>
      <vt:lpstr>SYSE 802</vt:lpstr>
      <vt:lpstr>Session Objective</vt:lpstr>
      <vt:lpstr>Interfaces</vt:lpstr>
      <vt:lpstr>Waves on a beach</vt:lpstr>
      <vt:lpstr>Reflections</vt:lpstr>
      <vt:lpstr>Merging traffic</vt:lpstr>
      <vt:lpstr>Between people with different languages</vt:lpstr>
      <vt:lpstr>International boundaries</vt:lpstr>
      <vt:lpstr>Human-Computer interfaces</vt:lpstr>
      <vt:lpstr>Interface terminology</vt:lpstr>
      <vt:lpstr>Interface terminology - 2</vt:lpstr>
      <vt:lpstr>Interface terminology - 3</vt:lpstr>
      <vt:lpstr>Interface terminology - 4</vt:lpstr>
      <vt:lpstr>UART to SPI interface</vt:lpstr>
      <vt:lpstr>API</vt:lpstr>
      <vt:lpstr>Components and Interfaces</vt:lpstr>
      <vt:lpstr>Components and Interfaces -2</vt:lpstr>
      <vt:lpstr>Components and Interfaces -3</vt:lpstr>
      <vt:lpstr>Interface Design</vt:lpstr>
      <vt:lpstr>I/O Interfaces</vt:lpstr>
      <vt:lpstr>Diagram from CDCE 18005 spec</vt:lpstr>
      <vt:lpstr>Software component interfaces</vt:lpstr>
      <vt:lpstr>A complete interface</vt:lpstr>
      <vt:lpstr>Error models</vt:lpstr>
      <vt:lpstr>Error models - 2</vt:lpstr>
      <vt:lpstr>Error models - 3</vt:lpstr>
      <vt:lpstr>Dependability</vt:lpstr>
      <vt:lpstr>AADL Error Annex</vt:lpstr>
      <vt:lpstr>Error model syntax</vt:lpstr>
      <vt:lpstr>Error model</vt:lpstr>
      <vt:lpstr>Error model - 2</vt:lpstr>
      <vt:lpstr>Extended example</vt:lpstr>
      <vt:lpstr>Extended example - 2</vt:lpstr>
      <vt:lpstr>Extended example - 3</vt:lpstr>
      <vt:lpstr>Extended example - 4</vt:lpstr>
      <vt:lpstr>AADL and Software Assurance</vt:lpstr>
      <vt:lpstr>NASA Analysis Process for AADL Models</vt:lpstr>
      <vt:lpstr>Focus</vt:lpstr>
      <vt:lpstr>Build</vt:lpstr>
      <vt:lpstr>Analyze</vt:lpstr>
      <vt:lpstr>Example Analyses</vt:lpstr>
      <vt:lpstr>Interface description</vt:lpstr>
      <vt:lpstr>Summary</vt:lpstr>
    </vt:vector>
  </TitlesOfParts>
  <Company>Clemson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SYSE 802</dc:title>
  <dc:creator>McGregor</dc:creator>
  <cp:lastModifiedBy>McGregor</cp:lastModifiedBy>
  <cp:revision>35</cp:revision>
  <dcterms:created xsi:type="dcterms:W3CDTF">2010-10-17T00:36:11Z</dcterms:created>
  <dcterms:modified xsi:type="dcterms:W3CDTF">2010-10-25T20:08:49Z</dcterms:modified>
</cp:coreProperties>
</file>