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0" r:id="rId2"/>
    <p:sldId id="261" r:id="rId3"/>
    <p:sldId id="263" r:id="rId4"/>
    <p:sldId id="262" r:id="rId5"/>
    <p:sldId id="273" r:id="rId6"/>
    <p:sldId id="292" r:id="rId7"/>
    <p:sldId id="293" r:id="rId8"/>
    <p:sldId id="266" r:id="rId9"/>
    <p:sldId id="270" r:id="rId10"/>
    <p:sldId id="279" r:id="rId11"/>
    <p:sldId id="294" r:id="rId12"/>
    <p:sldId id="297" r:id="rId13"/>
    <p:sldId id="295" r:id="rId14"/>
    <p:sldId id="296" r:id="rId15"/>
    <p:sldId id="280" r:id="rId16"/>
    <p:sldId id="283" r:id="rId17"/>
    <p:sldId id="287" r:id="rId18"/>
    <p:sldId id="275" r:id="rId19"/>
    <p:sldId id="276" r:id="rId20"/>
    <p:sldId id="277" r:id="rId21"/>
    <p:sldId id="282" r:id="rId22"/>
    <p:sldId id="288" r:id="rId23"/>
    <p:sldId id="281" r:id="rId24"/>
    <p:sldId id="284" r:id="rId25"/>
    <p:sldId id="285" r:id="rId26"/>
    <p:sldId id="286" r:id="rId27"/>
    <p:sldId id="278" r:id="rId28"/>
    <p:sldId id="274" r:id="rId29"/>
    <p:sldId id="264" r:id="rId30"/>
    <p:sldId id="268" r:id="rId31"/>
    <p:sldId id="269" r:id="rId32"/>
    <p:sldId id="290" r:id="rId33"/>
    <p:sldId id="291" r:id="rId34"/>
    <p:sldId id="289" r:id="rId35"/>
    <p:sldId id="267"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6" d="100"/>
          <a:sy n="66" d="100"/>
        </p:scale>
        <p:origin x="-5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dirty="0">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dirty="0"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11/19/2010</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11/19/2010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11/19/2010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11/19/2010</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11/19/2010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11/19/2010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11/19/2010</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11/19/2010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11/19/2010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11/19/2010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11/19/2010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11/19/2010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it.ihk-edu.dk/subjects/mmi/control.php#0" TargetMode="External"/><Relationship Id="rId2" Type="http://schemas.openxmlformats.org/officeDocument/2006/relationships/hyperlink" Target="http://www.eit.ihk-edu.dk/subjects/mmi/feedback.php#0" TargetMode="External"/><Relationship Id="rId1" Type="http://schemas.openxmlformats.org/officeDocument/2006/relationships/slideLayout" Target="../slideLayouts/slideLayout2.xml"/><Relationship Id="rId6" Type="http://schemas.openxmlformats.org/officeDocument/2006/relationships/hyperlink" Target="http://www.eit.ihk-edu.dk/subjects/mmi/interrupt.php#0" TargetMode="External"/><Relationship Id="rId5" Type="http://schemas.openxmlformats.org/officeDocument/2006/relationships/hyperlink" Target="http://www.eit.ihk-edu.dk/subjects/mmi/transparency.php#0" TargetMode="External"/><Relationship Id="rId4" Type="http://schemas.openxmlformats.org/officeDocument/2006/relationships/hyperlink" Target="http://www.eit.ihk-edu.dk/subjects/mmi/predictability.php#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it.ihk-edu.dk/subjects/mmi/errortolerance.php#0" TargetMode="External"/><Relationship Id="rId2" Type="http://schemas.openxmlformats.org/officeDocument/2006/relationships/hyperlink" Target="http://www.eit.ihk-edu.dk/subjects/mmi/guessuser.php#0" TargetMode="External"/><Relationship Id="rId1" Type="http://schemas.openxmlformats.org/officeDocument/2006/relationships/slideLayout" Target="../slideLayouts/slideLayout2.xml"/><Relationship Id="rId6" Type="http://schemas.openxmlformats.org/officeDocument/2006/relationships/hyperlink" Target="http://www.eit.ihk-edu.dk/subjects/mmi/userlogic.php#0" TargetMode="External"/><Relationship Id="rId5" Type="http://schemas.openxmlformats.org/officeDocument/2006/relationships/hyperlink" Target="http://www.eit.ihk-edu.dk/subjects/mmi/userlanguage.php#0" TargetMode="External"/><Relationship Id="rId4" Type="http://schemas.openxmlformats.org/officeDocument/2006/relationships/hyperlink" Target="http://www.eit.ihk-edu.dk/subjects/mmi/wysiwyg.php#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it.ihk-edu.dk/subjects/mmi/alternativeout.php#0" TargetMode="External"/><Relationship Id="rId7" Type="http://schemas.openxmlformats.org/officeDocument/2006/relationships/hyperlink" Target="http://www.eit.ihk-edu.dk/subjects/mmi/openstandards.php#0" TargetMode="External"/><Relationship Id="rId2" Type="http://schemas.openxmlformats.org/officeDocument/2006/relationships/hyperlink" Target="http://www.eit.ihk-edu.dk/subjects/mmi/buttonimportance.php#0" TargetMode="External"/><Relationship Id="rId1" Type="http://schemas.openxmlformats.org/officeDocument/2006/relationships/slideLayout" Target="../slideLayouts/slideLayout2.xml"/><Relationship Id="rId6" Type="http://schemas.openxmlformats.org/officeDocument/2006/relationships/hyperlink" Target="http://www.eit.ihk-edu.dk/subjects/mmi/standardization.php#0" TargetMode="External"/><Relationship Id="rId5" Type="http://schemas.openxmlformats.org/officeDocument/2006/relationships/hyperlink" Target="http://www.eit.ihk-edu.dk/subjects/mmi/novices.php#0" TargetMode="External"/><Relationship Id="rId4" Type="http://schemas.openxmlformats.org/officeDocument/2006/relationships/hyperlink" Target="http://www.eit.ihk-edu.dk/subjects/mmi/accessibility.php#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usability.gov/pdfs/chapter18.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rc.gov/reading-rm/doc%20collections/nuregs/%20contract/%20cr6883/%20cr6883.pdf" TargetMode="External"/><Relationship Id="rId2" Type="http://schemas.openxmlformats.org/officeDocument/2006/relationships/hyperlink" Target="http://www.nrc.gov/reading-rm/doc-collections/nuregs/staff/sr1921/sr192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f.faa.gov/docs/508/docs/cami/0117.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dirty="0">
              <a:latin typeface="Verdana" pitchFamily="34" charset="0"/>
            </a:endParaRPr>
          </a:p>
          <a:p>
            <a:pPr eaLnBrk="0" hangingPunct="0"/>
            <a:endParaRPr lang="en-US" dirty="0">
              <a:latin typeface="Verdana" pitchFamily="34" charset="0"/>
            </a:endParaRPr>
          </a:p>
          <a:p>
            <a:pPr eaLnBrk="0" hangingPunct="0"/>
            <a:endParaRPr lang="en-US" dirty="0">
              <a:latin typeface="Verdana" pitchFamily="34" charset="0"/>
            </a:endParaRPr>
          </a:p>
          <a:p>
            <a:pPr eaLnBrk="0" hangingPunct="0"/>
            <a:endParaRPr lang="en-US" dirty="0">
              <a:latin typeface="Verdana" pitchFamily="34" charset="0"/>
            </a:endParaRPr>
          </a:p>
          <a:p>
            <a:pPr eaLnBrk="0" hangingPunct="0"/>
            <a:endParaRPr lang="en-US" dirty="0">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dirty="0">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dirty="0">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SYSE 802</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Module 10 Session 1</a:t>
            </a:r>
          </a:p>
          <a:p>
            <a:r>
              <a:rPr lang="en-US" dirty="0" smtClean="0">
                <a:solidFill>
                  <a:schemeClr val="tx1"/>
                </a:solidFill>
              </a:rPr>
              <a:t>Human Systems Engineering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Functional allocation</a:t>
            </a:r>
          </a:p>
          <a:p>
            <a:r>
              <a:rPr lang="en-US" dirty="0" smtClean="0"/>
              <a:t>Task analysis</a:t>
            </a:r>
          </a:p>
          <a:p>
            <a:r>
              <a:rPr lang="en-US" dirty="0" smtClean="0"/>
              <a:t>Design for maintainability</a:t>
            </a:r>
          </a:p>
          <a:p>
            <a:r>
              <a:rPr lang="en-US" dirty="0" smtClean="0"/>
              <a:t>Hardware and software design</a:t>
            </a:r>
          </a:p>
          <a:p>
            <a:r>
              <a:rPr lang="en-US" dirty="0" smtClean="0"/>
              <a:t>Usability testing</a:t>
            </a:r>
          </a:p>
          <a:p>
            <a:r>
              <a:rPr lang="en-US" dirty="0" smtClean="0"/>
              <a:t>Human reliability engineering</a:t>
            </a:r>
          </a:p>
          <a:p>
            <a:r>
              <a:rPr lang="en-US" dirty="0" smtClean="0"/>
              <a:t>Devices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allocation</a:t>
            </a:r>
            <a:endParaRPr lang="en-US" dirty="0"/>
          </a:p>
        </p:txBody>
      </p:sp>
      <p:sp>
        <p:nvSpPr>
          <p:cNvPr id="3" name="Content Placeholder 2"/>
          <p:cNvSpPr>
            <a:spLocks noGrp="1"/>
          </p:cNvSpPr>
          <p:nvPr>
            <p:ph idx="1"/>
          </p:nvPr>
        </p:nvSpPr>
        <p:spPr>
          <a:xfrm>
            <a:off x="457200" y="5867400"/>
            <a:ext cx="8229600" cy="685800"/>
          </a:xfrm>
        </p:spPr>
        <p:txBody>
          <a:bodyPr/>
          <a:lstStyle/>
          <a:p>
            <a:r>
              <a:rPr lang="en-US" dirty="0" err="1" smtClean="0"/>
              <a:t>Hollnagel</a:t>
            </a:r>
            <a:r>
              <a:rPr lang="en-US" dirty="0" smtClean="0"/>
              <a:t>, 2000</a:t>
            </a:r>
            <a:endParaRPr lang="en-US" dirty="0"/>
          </a:p>
        </p:txBody>
      </p:sp>
      <p:pic>
        <p:nvPicPr>
          <p:cNvPr id="6146" name="Picture 2"/>
          <p:cNvPicPr>
            <a:picLocks noChangeAspect="1" noChangeArrowheads="1"/>
          </p:cNvPicPr>
          <p:nvPr/>
        </p:nvPicPr>
        <p:blipFill>
          <a:blip r:embed="rId2"/>
          <a:srcRect/>
          <a:stretch>
            <a:fillRect/>
          </a:stretch>
        </p:blipFill>
        <p:spPr bwMode="auto">
          <a:xfrm>
            <a:off x="1457325" y="1433513"/>
            <a:ext cx="6229350" cy="399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Adaptability</a:t>
            </a:r>
            <a:endParaRPr lang="en-US" dirty="0"/>
          </a:p>
        </p:txBody>
      </p:sp>
      <p:sp>
        <p:nvSpPr>
          <p:cNvPr id="3" name="Content Placeholder 2"/>
          <p:cNvSpPr>
            <a:spLocks noGrp="1"/>
          </p:cNvSpPr>
          <p:nvPr>
            <p:ph idx="1"/>
          </p:nvPr>
        </p:nvSpPr>
        <p:spPr/>
        <p:txBody>
          <a:bodyPr/>
          <a:lstStyle/>
          <a:p>
            <a:r>
              <a:rPr lang="en-US" dirty="0" smtClean="0"/>
              <a:t>A human can adapt to a new situation much more rapidly than a system revision can be deployed</a:t>
            </a:r>
          </a:p>
          <a:p>
            <a:r>
              <a:rPr lang="en-US" dirty="0" smtClean="0"/>
              <a:t>In a changing environment allocate to humans those things that are least stable.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Task Analysis</a:t>
            </a:r>
            <a:endParaRPr lang="en-US" dirty="0"/>
          </a:p>
        </p:txBody>
      </p:sp>
      <p:pic>
        <p:nvPicPr>
          <p:cNvPr id="7170" name="Picture 2"/>
          <p:cNvPicPr>
            <a:picLocks noChangeAspect="1" noChangeArrowheads="1"/>
          </p:cNvPicPr>
          <p:nvPr/>
        </p:nvPicPr>
        <p:blipFill>
          <a:blip r:embed="rId2"/>
          <a:srcRect/>
          <a:stretch>
            <a:fillRect/>
          </a:stretch>
        </p:blipFill>
        <p:spPr bwMode="auto">
          <a:xfrm>
            <a:off x="1590675" y="1514475"/>
            <a:ext cx="596265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Task Analysis - 2</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1504950" y="1834356"/>
            <a:ext cx="6134100"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maintainability</a:t>
            </a:r>
            <a:endParaRPr lang="en-US" dirty="0"/>
          </a:p>
        </p:txBody>
      </p:sp>
      <p:sp>
        <p:nvSpPr>
          <p:cNvPr id="3" name="Content Placeholder 2"/>
          <p:cNvSpPr>
            <a:spLocks noGrp="1"/>
          </p:cNvSpPr>
          <p:nvPr>
            <p:ph idx="1"/>
          </p:nvPr>
        </p:nvSpPr>
        <p:spPr/>
        <p:txBody>
          <a:bodyPr/>
          <a:lstStyle/>
          <a:p>
            <a:pPr>
              <a:buNone/>
            </a:pPr>
            <a:r>
              <a:rPr lang="en-US" sz="1600" dirty="0" smtClean="0"/>
              <a:t>Goals of Designing for Maintainability - The following are goals for optimizing crew involvement in both preventive and corrective maintenance.</a:t>
            </a:r>
          </a:p>
          <a:p>
            <a:pPr>
              <a:buNone/>
            </a:pPr>
            <a:r>
              <a:rPr lang="en-US" sz="1600" dirty="0" smtClean="0"/>
              <a:t>1. Reduce training requirements of crew.</a:t>
            </a:r>
          </a:p>
          <a:p>
            <a:pPr>
              <a:buNone/>
            </a:pPr>
            <a:r>
              <a:rPr lang="en-US" sz="1600" dirty="0" smtClean="0"/>
              <a:t>2. Reduce certain skill requirements of crew.</a:t>
            </a:r>
          </a:p>
          <a:p>
            <a:pPr>
              <a:buNone/>
            </a:pPr>
            <a:r>
              <a:rPr lang="en-US" sz="1600" dirty="0" smtClean="0"/>
              <a:t>3. Reduce time spent on preventive and corrective maintenance.</a:t>
            </a:r>
          </a:p>
          <a:p>
            <a:pPr>
              <a:buNone/>
            </a:pPr>
            <a:r>
              <a:rPr lang="en-US" sz="1600" dirty="0" smtClean="0"/>
              <a:t>4. Increase maintenance capabilities during mission (especially corrective maintenance).</a:t>
            </a:r>
          </a:p>
          <a:p>
            <a:endParaRPr lang="en-US" sz="1600" dirty="0" smtClean="0"/>
          </a:p>
          <a:p>
            <a:pPr>
              <a:buNone/>
            </a:pPr>
            <a:r>
              <a:rPr lang="en-US" sz="1600" dirty="0" smtClean="0"/>
              <a:t>Corrective Maintenance - The following factors should be considered when designing for corrective maintenance tasks.</a:t>
            </a:r>
          </a:p>
          <a:p>
            <a:pPr>
              <a:buNone/>
            </a:pPr>
            <a:r>
              <a:rPr lang="en-US" sz="1600" dirty="0" smtClean="0"/>
              <a:t>1. The benefit gained from repair should be worth the time and effort expended on repair.</a:t>
            </a:r>
          </a:p>
          <a:p>
            <a:pPr>
              <a:buNone/>
            </a:pPr>
            <a:r>
              <a:rPr lang="en-US" sz="1600" dirty="0" smtClean="0"/>
              <a:t>2. The time and effort involved in corrective maintenance should be weighed against the cost and feasibility of carrying replacement units.</a:t>
            </a:r>
          </a:p>
          <a:p>
            <a:pPr>
              <a:buNone/>
            </a:pPr>
            <a:r>
              <a:rPr lang="en-US" sz="1600" dirty="0" smtClean="0"/>
              <a:t>3. Required calibration, alignment, or adjustment should be easily and accurately accomplished.</a:t>
            </a:r>
          </a:p>
          <a:p>
            <a:pPr>
              <a:buNone/>
            </a:pPr>
            <a:r>
              <a:rPr lang="en-US" sz="1600" dirty="0" smtClean="0"/>
              <a:t>4. Automate fault detection and isolation tasks whenever possible.</a:t>
            </a:r>
          </a:p>
          <a:p>
            <a:endParaRPr lang="en-US" dirty="0"/>
          </a:p>
        </p:txBody>
      </p:sp>
      <p:sp>
        <p:nvSpPr>
          <p:cNvPr id="4" name="TextBox 3"/>
          <p:cNvSpPr txBox="1"/>
          <p:nvPr/>
        </p:nvSpPr>
        <p:spPr>
          <a:xfrm>
            <a:off x="1905000" y="6368534"/>
            <a:ext cx="4963923" cy="369332"/>
          </a:xfrm>
          <a:prstGeom prst="rect">
            <a:avLst/>
          </a:prstGeom>
          <a:noFill/>
        </p:spPr>
        <p:txBody>
          <a:bodyPr wrap="none" rtlCol="0">
            <a:spAutoFit/>
          </a:bodyPr>
          <a:lstStyle/>
          <a:p>
            <a:r>
              <a:rPr lang="en-US" dirty="0" smtClean="0"/>
              <a:t>http://www.hq.nasa.gov/office/codeq/87291.pdf</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maintainability - 2</a:t>
            </a:r>
            <a:endParaRPr lang="en-US" dirty="0"/>
          </a:p>
        </p:txBody>
      </p:sp>
      <p:sp>
        <p:nvSpPr>
          <p:cNvPr id="3" name="Content Placeholder 2"/>
          <p:cNvSpPr>
            <a:spLocks noGrp="1"/>
          </p:cNvSpPr>
          <p:nvPr>
            <p:ph idx="1"/>
          </p:nvPr>
        </p:nvSpPr>
        <p:spPr/>
        <p:txBody>
          <a:bodyPr/>
          <a:lstStyle/>
          <a:p>
            <a:pPr>
              <a:buNone/>
            </a:pPr>
            <a:r>
              <a:rPr lang="en-US" sz="1400" dirty="0" smtClean="0"/>
              <a:t>a. Growth and Update - Facilities, equipment, and software design shall allow reconfiguration and growth during the mission.</a:t>
            </a:r>
          </a:p>
          <a:p>
            <a:pPr>
              <a:buNone/>
            </a:pPr>
            <a:r>
              <a:rPr lang="en-US" sz="1400" dirty="0" smtClean="0"/>
              <a:t>b. Independence - Systems and subsystems shall be as functionally, mechanically, electrically, and electronically independent as practical to facilitate maintenance.</a:t>
            </a:r>
          </a:p>
          <a:p>
            <a:pPr>
              <a:buNone/>
            </a:pPr>
            <a:r>
              <a:rPr lang="en-US" sz="1400" dirty="0" smtClean="0"/>
              <a:t>c. Maintenance Support Services - Maintenance support services ( e.g., electrical outlets) shall be accessible at potential problem locations or at a designated maintenance location.</a:t>
            </a:r>
          </a:p>
          <a:p>
            <a:pPr>
              <a:buNone/>
            </a:pPr>
            <a:r>
              <a:rPr lang="en-US" sz="1400" dirty="0" smtClean="0"/>
              <a:t>d. Reliability - Equipment design shall reduce to a minimum the incidence of preventive and corrective maintenance.</a:t>
            </a:r>
          </a:p>
          <a:p>
            <a:pPr>
              <a:buNone/>
            </a:pPr>
            <a:r>
              <a:rPr lang="en-US" sz="1400" dirty="0" smtClean="0"/>
              <a:t>e. Simplicity - Equipment design shall minimize maintenance complexity.</a:t>
            </a:r>
          </a:p>
          <a:p>
            <a:pPr>
              <a:buNone/>
            </a:pPr>
            <a:r>
              <a:rPr lang="en-US" sz="1400" dirty="0" smtClean="0"/>
              <a:t>f. Time Requirements - Equipment design shall minimize the time requirements for maintenance.</a:t>
            </a:r>
          </a:p>
          <a:p>
            <a:pPr>
              <a:buNone/>
            </a:pPr>
            <a:r>
              <a:rPr lang="en-US" sz="1400" dirty="0" smtClean="0"/>
              <a:t>g. Equipment - Maintenance equipment and tools shall be kept to a minimum.</a:t>
            </a:r>
          </a:p>
          <a:p>
            <a:pPr>
              <a:buNone/>
            </a:pPr>
            <a:r>
              <a:rPr lang="en-US" sz="1400" dirty="0" smtClean="0"/>
              <a:t>h. Hazardous Conditions - System design shall preclude the introduction of hazardous conditions during maintenance procedures.</a:t>
            </a:r>
          </a:p>
          <a:p>
            <a:pPr>
              <a:buNone/>
            </a:pPr>
            <a:r>
              <a:rPr lang="en-US" sz="1400" dirty="0" err="1" smtClean="0"/>
              <a:t>i</a:t>
            </a:r>
            <a:r>
              <a:rPr lang="en-US" sz="1400" dirty="0" smtClean="0"/>
              <a:t>. Critical Operations - Critical systems shall be capable of undergoing maintenance without the interruption of critical services and shall be maintained.</a:t>
            </a:r>
          </a:p>
          <a:p>
            <a:pPr>
              <a:buNone/>
            </a:pPr>
            <a:r>
              <a:rPr lang="en-US" sz="1400" dirty="0" smtClean="0"/>
              <a:t>j. Non-Critical Operations - Non-critical systems shall be designed to operate in degraded modes while awaiting maintenance. Degraded mode operation shall not cause additional damage to the system or aggravate the original fault.</a:t>
            </a:r>
          </a:p>
          <a:p>
            <a:pPr>
              <a:buNone/>
            </a:pPr>
            <a:r>
              <a:rPr lang="en-US" sz="1400" dirty="0" smtClean="0"/>
              <a:t>k. Redundancy Loss - Notification of loss of operational redundancy shall be provided immediately to the crew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maintainability - 3</a:t>
            </a:r>
            <a:endParaRPr lang="en-US" dirty="0"/>
          </a:p>
        </p:txBody>
      </p:sp>
      <p:sp>
        <p:nvSpPr>
          <p:cNvPr id="3" name="Content Placeholder 2"/>
          <p:cNvSpPr>
            <a:spLocks noGrp="1"/>
          </p:cNvSpPr>
          <p:nvPr>
            <p:ph idx="1"/>
          </p:nvPr>
        </p:nvSpPr>
        <p:spPr/>
        <p:txBody>
          <a:bodyPr/>
          <a:lstStyle/>
          <a:p>
            <a:pPr>
              <a:buNone/>
            </a:pPr>
            <a:r>
              <a:rPr lang="en-US" sz="1400" dirty="0" smtClean="0"/>
              <a:t>m. Plug-In Installation - Plug-in type hardware installation and mounting techniques shall be employed.</a:t>
            </a:r>
          </a:p>
          <a:p>
            <a:pPr>
              <a:buNone/>
            </a:pPr>
            <a:r>
              <a:rPr lang="en-US" sz="1400" dirty="0" smtClean="0"/>
              <a:t>n. Quick Release Fasteners - Quick release fasteners shall be used where consistent with other requirements (e.g., strength, sealing).</a:t>
            </a:r>
          </a:p>
          <a:p>
            <a:pPr>
              <a:buNone/>
            </a:pPr>
            <a:r>
              <a:rPr lang="en-US" sz="1400" dirty="0" smtClean="0"/>
              <a:t>o. Replacement Capabilities - Capacity of replaceable or </a:t>
            </a:r>
            <a:r>
              <a:rPr lang="en-US" sz="1400" dirty="0" err="1" smtClean="0"/>
              <a:t>reserviceable</a:t>
            </a:r>
            <a:r>
              <a:rPr lang="en-US" sz="1400" dirty="0" smtClean="0"/>
              <a:t> items (filters, screens, desiccant units, battery power supplies, etc.) shall be higher than the minimum functional requirements of the system.</a:t>
            </a:r>
          </a:p>
          <a:p>
            <a:pPr>
              <a:buNone/>
            </a:pPr>
            <a:r>
              <a:rPr lang="en-US" sz="1400" dirty="0" smtClean="0"/>
              <a:t>p. Automation - Fault isolation, inspection, and checkout tasks shall be automated to the extent practical. </a:t>
            </a:r>
          </a:p>
          <a:p>
            <a:pPr>
              <a:buNone/>
            </a:pPr>
            <a:r>
              <a:rPr lang="en-US" sz="1400" dirty="0" smtClean="0"/>
              <a:t>q. Restraints - Personnel and equipment mobility aids and restraints shall be provided to support maintenance. </a:t>
            </a:r>
          </a:p>
          <a:p>
            <a:pPr>
              <a:buNone/>
            </a:pPr>
            <a:r>
              <a:rPr lang="en-US" sz="1400" dirty="0" smtClean="0"/>
              <a:t>r. Special Skills - Maintenance requiring special skills shall be minimized.</a:t>
            </a:r>
          </a:p>
          <a:p>
            <a:pPr>
              <a:buNone/>
            </a:pPr>
            <a:r>
              <a:rPr lang="en-US" sz="1400" dirty="0" smtClean="0"/>
              <a:t>s. EVA - Maintenance requiring EVA shall be minimized.</a:t>
            </a:r>
          </a:p>
          <a:p>
            <a:pPr>
              <a:buNone/>
            </a:pPr>
            <a:r>
              <a:rPr lang="en-US" sz="1400" dirty="0" smtClean="0"/>
              <a:t>t. Soldering, Welding, and Brazing - Soldering, welding, brazing, and similar operations during maintenance shall be minimized.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Machine Interface Design Principles</a:t>
            </a:r>
            <a:endParaRPr lang="en-US" dirty="0"/>
          </a:p>
        </p:txBody>
      </p:sp>
      <p:sp>
        <p:nvSpPr>
          <p:cNvPr id="3" name="Content Placeholder 2"/>
          <p:cNvSpPr>
            <a:spLocks noGrp="1"/>
          </p:cNvSpPr>
          <p:nvPr>
            <p:ph idx="1"/>
          </p:nvPr>
        </p:nvSpPr>
        <p:spPr/>
        <p:txBody>
          <a:bodyPr/>
          <a:lstStyle/>
          <a:p>
            <a:r>
              <a:rPr lang="en-US" sz="2800" dirty="0" smtClean="0">
                <a:hlinkClick r:id="rId2"/>
              </a:rPr>
              <a:t>Feedback to user</a:t>
            </a:r>
            <a:r>
              <a:rPr lang="en-US" sz="2800" dirty="0" smtClean="0"/>
              <a:t>  - signal that selection has been made</a:t>
            </a:r>
          </a:p>
          <a:p>
            <a:r>
              <a:rPr lang="en-US" sz="2800" dirty="0" smtClean="0">
                <a:hlinkClick r:id="rId3"/>
              </a:rPr>
              <a:t>The user should be in control</a:t>
            </a:r>
            <a:r>
              <a:rPr lang="en-US" sz="2800" dirty="0" smtClean="0"/>
              <a:t> – no situation where the user can not abort an action </a:t>
            </a:r>
          </a:p>
          <a:p>
            <a:r>
              <a:rPr lang="en-US" sz="2800" dirty="0" smtClean="0">
                <a:hlinkClick r:id="rId4"/>
              </a:rPr>
              <a:t>Predictability</a:t>
            </a:r>
            <a:r>
              <a:rPr lang="en-US" sz="2800" dirty="0" smtClean="0"/>
              <a:t> – avoid modes that change the action invoked by an input </a:t>
            </a:r>
          </a:p>
          <a:p>
            <a:r>
              <a:rPr lang="en-US" sz="2800" dirty="0" smtClean="0">
                <a:hlinkClick r:id="rId5"/>
              </a:rPr>
              <a:t>Transparency</a:t>
            </a:r>
            <a:r>
              <a:rPr lang="en-US" sz="2800" dirty="0" smtClean="0"/>
              <a:t> – the user can “see” what is happening</a:t>
            </a:r>
          </a:p>
          <a:p>
            <a:r>
              <a:rPr lang="en-US" sz="2800" dirty="0" smtClean="0">
                <a:hlinkClick r:id="rId6"/>
              </a:rPr>
              <a:t>Never interrupt the user</a:t>
            </a:r>
            <a:r>
              <a:rPr lang="en-US" sz="2800" dirty="0" smtClean="0"/>
              <a:t> – avoid pop-ups that change the action</a:t>
            </a:r>
          </a:p>
          <a:p>
            <a:endParaRPr lang="en-US" sz="1600" dirty="0" smtClean="0"/>
          </a:p>
        </p:txBody>
      </p:sp>
      <p:sp>
        <p:nvSpPr>
          <p:cNvPr id="4" name="TextBox 3"/>
          <p:cNvSpPr txBox="1"/>
          <p:nvPr/>
        </p:nvSpPr>
        <p:spPr>
          <a:xfrm>
            <a:off x="1752600" y="6292334"/>
            <a:ext cx="6090193" cy="369332"/>
          </a:xfrm>
          <a:prstGeom prst="rect">
            <a:avLst/>
          </a:prstGeom>
          <a:noFill/>
        </p:spPr>
        <p:txBody>
          <a:bodyPr wrap="none" rtlCol="0">
            <a:spAutoFit/>
          </a:bodyPr>
          <a:lstStyle/>
          <a:p>
            <a:r>
              <a:rPr lang="en-US" dirty="0" smtClean="0"/>
              <a:t>http://www.eit.ihk-edu.dk/subjects/mmi/general.php?e=0,3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Machine Interface Design Principles - 2</a:t>
            </a:r>
            <a:endParaRPr lang="en-US" dirty="0"/>
          </a:p>
        </p:txBody>
      </p:sp>
      <p:sp>
        <p:nvSpPr>
          <p:cNvPr id="3" name="Content Placeholder 2"/>
          <p:cNvSpPr>
            <a:spLocks noGrp="1"/>
          </p:cNvSpPr>
          <p:nvPr>
            <p:ph idx="1"/>
          </p:nvPr>
        </p:nvSpPr>
        <p:spPr/>
        <p:txBody>
          <a:bodyPr/>
          <a:lstStyle/>
          <a:p>
            <a:r>
              <a:rPr lang="en-US" sz="2800" dirty="0" smtClean="0">
                <a:hlinkClick r:id="rId2"/>
              </a:rPr>
              <a:t>Can I guess what the user wants?</a:t>
            </a:r>
            <a:r>
              <a:rPr lang="en-US" sz="2800" dirty="0" smtClean="0"/>
              <a:t> – use text continuations carefully</a:t>
            </a:r>
          </a:p>
          <a:p>
            <a:r>
              <a:rPr lang="en-US" sz="2800" dirty="0" smtClean="0">
                <a:hlinkClick r:id="rId3"/>
              </a:rPr>
              <a:t>Error tolerance</a:t>
            </a:r>
            <a:r>
              <a:rPr lang="en-US" sz="2800" dirty="0" smtClean="0"/>
              <a:t> – the computer can not guess incorrectly</a:t>
            </a:r>
          </a:p>
          <a:p>
            <a:r>
              <a:rPr lang="en-US" sz="2800" dirty="0" smtClean="0">
                <a:hlinkClick r:id="rId4"/>
              </a:rPr>
              <a:t>WYSIWYG</a:t>
            </a:r>
            <a:r>
              <a:rPr lang="en-US" sz="2800" dirty="0" smtClean="0"/>
              <a:t> – the user may want to see actual as well as processed</a:t>
            </a:r>
          </a:p>
          <a:p>
            <a:r>
              <a:rPr lang="en-US" sz="2800" dirty="0" smtClean="0">
                <a:hlinkClick r:id="rId5"/>
              </a:rPr>
              <a:t>Speak the user's language</a:t>
            </a:r>
            <a:r>
              <a:rPr lang="en-US" sz="2800" dirty="0" smtClean="0"/>
              <a:t> – messages should use terms the user will understand</a:t>
            </a:r>
          </a:p>
          <a:p>
            <a:r>
              <a:rPr lang="en-US" sz="2800" dirty="0" smtClean="0">
                <a:hlinkClick r:id="rId6"/>
              </a:rPr>
              <a:t>Design should reflect the user's logic, not the constructor's logic</a:t>
            </a:r>
            <a:r>
              <a:rPr lang="en-US" sz="2800" dirty="0" smtClean="0"/>
              <a:t> – the design reflects how work is done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a:t>
            </a:r>
            <a:endParaRPr lang="en-US" dirty="0"/>
          </a:p>
        </p:txBody>
      </p:sp>
      <p:sp>
        <p:nvSpPr>
          <p:cNvPr id="3" name="Content Placeholder 2"/>
          <p:cNvSpPr>
            <a:spLocks noGrp="1"/>
          </p:cNvSpPr>
          <p:nvPr>
            <p:ph idx="1"/>
          </p:nvPr>
        </p:nvSpPr>
        <p:spPr/>
        <p:txBody>
          <a:bodyPr/>
          <a:lstStyle/>
          <a:p>
            <a:r>
              <a:rPr lang="en-US" dirty="0" smtClean="0"/>
              <a:t>To develop an understanding of basic principles of Human Factors in product design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Machine Interface Design Principles - 3</a:t>
            </a:r>
            <a:endParaRPr lang="en-US" dirty="0"/>
          </a:p>
        </p:txBody>
      </p:sp>
      <p:sp>
        <p:nvSpPr>
          <p:cNvPr id="3" name="Content Placeholder 2"/>
          <p:cNvSpPr>
            <a:spLocks noGrp="1"/>
          </p:cNvSpPr>
          <p:nvPr>
            <p:ph idx="1"/>
          </p:nvPr>
        </p:nvSpPr>
        <p:spPr/>
        <p:txBody>
          <a:bodyPr/>
          <a:lstStyle/>
          <a:p>
            <a:r>
              <a:rPr lang="en-US" sz="2400" dirty="0" smtClean="0">
                <a:hlinkClick r:id="rId2"/>
              </a:rPr>
              <a:t>The design of a button should reflect its importance</a:t>
            </a:r>
            <a:r>
              <a:rPr lang="en-US" sz="2400" dirty="0" smtClean="0"/>
              <a:t> – make often used buttons bigger</a:t>
            </a:r>
          </a:p>
          <a:p>
            <a:r>
              <a:rPr lang="en-US" sz="2400" dirty="0" smtClean="0">
                <a:hlinkClick r:id="rId3"/>
              </a:rPr>
              <a:t>Provide alternative ways out of a situation</a:t>
            </a:r>
            <a:r>
              <a:rPr lang="en-US" sz="2400" dirty="0" smtClean="0"/>
              <a:t> – this allows the user to choose the best one for them</a:t>
            </a:r>
          </a:p>
          <a:p>
            <a:r>
              <a:rPr lang="en-US" sz="2400" dirty="0" smtClean="0">
                <a:hlinkClick r:id="rId4"/>
              </a:rPr>
              <a:t>Accessibility to handicapped users</a:t>
            </a:r>
            <a:r>
              <a:rPr lang="en-US" sz="2400" dirty="0" smtClean="0"/>
              <a:t> -  each action has multiple means of invocation</a:t>
            </a:r>
          </a:p>
          <a:p>
            <a:r>
              <a:rPr lang="en-US" sz="2400" dirty="0" smtClean="0">
                <a:hlinkClick r:id="rId5"/>
              </a:rPr>
              <a:t>Novices versus experienced users</a:t>
            </a:r>
            <a:r>
              <a:rPr lang="en-US" sz="2400" dirty="0" smtClean="0"/>
              <a:t> – different levels of interface for different users</a:t>
            </a:r>
          </a:p>
          <a:p>
            <a:r>
              <a:rPr lang="en-US" sz="2400" dirty="0" smtClean="0">
                <a:hlinkClick r:id="rId6"/>
              </a:rPr>
              <a:t>Standardization</a:t>
            </a:r>
            <a:r>
              <a:rPr lang="en-US" sz="2400" dirty="0" smtClean="0"/>
              <a:t> – standard arrangements of buttons or other input devices</a:t>
            </a:r>
          </a:p>
          <a:p>
            <a:r>
              <a:rPr lang="en-US" sz="2400" dirty="0" smtClean="0">
                <a:hlinkClick r:id="rId7"/>
              </a:rPr>
              <a:t>Open standards</a:t>
            </a:r>
            <a:r>
              <a:rPr lang="en-US" sz="2400" dirty="0" smtClean="0"/>
              <a:t> – standards such as de facto and proprietary</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usability</a:t>
            </a:r>
            <a:endParaRPr lang="en-US" dirty="0"/>
          </a:p>
        </p:txBody>
      </p:sp>
      <p:sp>
        <p:nvSpPr>
          <p:cNvPr id="3" name="Content Placeholder 2"/>
          <p:cNvSpPr>
            <a:spLocks noGrp="1"/>
          </p:cNvSpPr>
          <p:nvPr>
            <p:ph idx="1"/>
          </p:nvPr>
        </p:nvSpPr>
        <p:spPr/>
        <p:txBody>
          <a:bodyPr/>
          <a:lstStyle/>
          <a:p>
            <a:r>
              <a:rPr lang="en-US" sz="2000" dirty="0" smtClean="0"/>
              <a:t>Applications should attempt to anticipate the user’s wants and needs.</a:t>
            </a:r>
          </a:p>
          <a:p>
            <a:r>
              <a:rPr lang="en-US" sz="2000" dirty="0" smtClean="0"/>
              <a:t>Use status mechanisms to keep users aware and informed. </a:t>
            </a:r>
          </a:p>
          <a:p>
            <a:r>
              <a:rPr lang="en-US" sz="2000" dirty="0" smtClean="0"/>
              <a:t>Keep status information up to date and within easy view </a:t>
            </a:r>
          </a:p>
          <a:p>
            <a:r>
              <a:rPr lang="en-US" sz="2000" dirty="0" smtClean="0"/>
              <a:t>Any time you use color to convey information in the interface, you should also use clear, secondary cues to convey the information to those who won't be experiencing any color coding today.</a:t>
            </a:r>
          </a:p>
          <a:p>
            <a:r>
              <a:rPr lang="en-US" sz="2000" dirty="0" smtClean="0"/>
              <a:t>The most important consistency is consistency with user expectations. </a:t>
            </a:r>
          </a:p>
          <a:p>
            <a:r>
              <a:rPr lang="en-US" sz="2000" dirty="0" smtClean="0"/>
              <a:t>Look at the user's productivity, not the computer's. </a:t>
            </a:r>
          </a:p>
          <a:p>
            <a:r>
              <a:rPr lang="en-US" sz="2000" dirty="0" smtClean="0"/>
              <a:t>Keep the user occupied.</a:t>
            </a:r>
          </a:p>
          <a:p>
            <a:r>
              <a:rPr lang="en-US" sz="2000" dirty="0" smtClean="0"/>
              <a:t>The great efficiency breakthroughs in software are to be found in the fundamental architecture of the system, not in the surface design of the interface.</a:t>
            </a:r>
          </a:p>
        </p:txBody>
      </p:sp>
      <p:sp>
        <p:nvSpPr>
          <p:cNvPr id="4" name="TextBox 3"/>
          <p:cNvSpPr txBox="1"/>
          <p:nvPr/>
        </p:nvSpPr>
        <p:spPr>
          <a:xfrm>
            <a:off x="3581400" y="6477000"/>
            <a:ext cx="248786" cy="369332"/>
          </a:xfrm>
          <a:prstGeom prst="rect">
            <a:avLst/>
          </a:prstGeom>
          <a:noFill/>
        </p:spPr>
        <p:txBody>
          <a:bodyPr wrap="none" rtlCol="0">
            <a:spAutoFit/>
          </a:bodyPr>
          <a:lstStyle/>
          <a:p>
            <a:r>
              <a:rPr lang="en-US" dirty="0" smtClean="0"/>
              <a:t> </a:t>
            </a:r>
            <a:endParaRPr lang="en-US" dirty="0"/>
          </a:p>
        </p:txBody>
      </p:sp>
      <p:sp>
        <p:nvSpPr>
          <p:cNvPr id="5" name="TextBox 4"/>
          <p:cNvSpPr txBox="1"/>
          <p:nvPr/>
        </p:nvSpPr>
        <p:spPr>
          <a:xfrm>
            <a:off x="2514600" y="6292334"/>
            <a:ext cx="5147628" cy="369332"/>
          </a:xfrm>
          <a:prstGeom prst="rect">
            <a:avLst/>
          </a:prstGeom>
          <a:noFill/>
        </p:spPr>
        <p:txBody>
          <a:bodyPr wrap="none" rtlCol="0">
            <a:spAutoFit/>
          </a:bodyPr>
          <a:lstStyle/>
          <a:p>
            <a:r>
              <a:rPr lang="en-US" dirty="0" smtClean="0"/>
              <a:t>http://www.asktog.com/basics/firstPrinciples.html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usability - 2</a:t>
            </a:r>
            <a:endParaRPr lang="en-US" dirty="0"/>
          </a:p>
        </p:txBody>
      </p:sp>
      <p:sp>
        <p:nvSpPr>
          <p:cNvPr id="3" name="Content Placeholder 2"/>
          <p:cNvSpPr>
            <a:spLocks noGrp="1"/>
          </p:cNvSpPr>
          <p:nvPr>
            <p:ph idx="1"/>
          </p:nvPr>
        </p:nvSpPr>
        <p:spPr/>
        <p:txBody>
          <a:bodyPr/>
          <a:lstStyle/>
          <a:p>
            <a:r>
              <a:rPr lang="en-US" sz="2000" dirty="0" smtClean="0"/>
              <a:t>The time to acquire a target is a function of the distance to and size of the target. </a:t>
            </a:r>
          </a:p>
          <a:p>
            <a:r>
              <a:rPr lang="en-US" sz="2000" dirty="0" smtClean="0"/>
              <a:t>Wherever possible, use multi-threading to push latency into the background. </a:t>
            </a:r>
          </a:p>
          <a:p>
            <a:r>
              <a:rPr lang="en-US" sz="2000" dirty="0" smtClean="0"/>
              <a:t>Choose metaphors well, metaphors that will enable users to instantly grasp the finest details of the conceptual model. </a:t>
            </a:r>
          </a:p>
          <a:p>
            <a:r>
              <a:rPr lang="en-US" sz="2000" dirty="0" smtClean="0"/>
              <a:t>Text that must be read should have high contrast.</a:t>
            </a:r>
          </a:p>
          <a:p>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a:t>
            </a:r>
            <a:endParaRPr lang="en-US" dirty="0"/>
          </a:p>
        </p:txBody>
      </p:sp>
      <p:sp>
        <p:nvSpPr>
          <p:cNvPr id="3" name="Content Placeholder 2"/>
          <p:cNvSpPr>
            <a:spLocks noGrp="1"/>
          </p:cNvSpPr>
          <p:nvPr>
            <p:ph idx="1"/>
          </p:nvPr>
        </p:nvSpPr>
        <p:spPr/>
        <p:txBody>
          <a:bodyPr/>
          <a:lstStyle/>
          <a:p>
            <a:r>
              <a:rPr lang="en-US" dirty="0" smtClean="0">
                <a:hlinkClick r:id="rId2"/>
              </a:rPr>
              <a:t>http://www.usability.gov/pdfs/chapter18.pdf</a:t>
            </a:r>
            <a:endParaRPr lang="en-US" dirty="0" smtClean="0"/>
          </a:p>
          <a:p>
            <a:r>
              <a:rPr lang="en-US" dirty="0" smtClean="0"/>
              <a:t>Develop and test prototypes through an iterative design approach to create the most useful and usable Web site. </a:t>
            </a:r>
          </a:p>
          <a:p>
            <a:r>
              <a:rPr lang="en-US" dirty="0" smtClean="0"/>
              <a:t>Solicit usability testing participants’ comments either during or after the performance of tasks.</a:t>
            </a:r>
          </a:p>
          <a:p>
            <a:r>
              <a:rPr lang="en-US" dirty="0" smtClean="0"/>
              <a:t>Conduct ’before and after’ studies when revising a Web site to determine changes in usability.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- 2</a:t>
            </a:r>
            <a:endParaRPr lang="en-US" dirty="0"/>
          </a:p>
        </p:txBody>
      </p:sp>
      <p:sp>
        <p:nvSpPr>
          <p:cNvPr id="3" name="Content Placeholder 2"/>
          <p:cNvSpPr>
            <a:spLocks noGrp="1"/>
          </p:cNvSpPr>
          <p:nvPr>
            <p:ph idx="1"/>
          </p:nvPr>
        </p:nvSpPr>
        <p:spPr/>
        <p:txBody>
          <a:bodyPr/>
          <a:lstStyle/>
          <a:p>
            <a:r>
              <a:rPr lang="en-US" dirty="0" smtClean="0"/>
              <a:t>Give high priority to usability issues preventing ‘easy’ tasks from being easy.</a:t>
            </a:r>
          </a:p>
          <a:p>
            <a:r>
              <a:rPr lang="en-US" dirty="0" smtClean="0"/>
              <a:t>Distinguish between frequency and severity when reporting on usability issues and problems.</a:t>
            </a:r>
          </a:p>
          <a:p>
            <a:r>
              <a:rPr lang="en-US" dirty="0" smtClean="0"/>
              <a:t>Select the right number of participants when using different usability techniques. Using too few may reduce the usability of a Web site; using too many wastes valuable resources.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- 3</a:t>
            </a:r>
            <a:endParaRPr lang="en-US" dirty="0"/>
          </a:p>
        </p:txBody>
      </p:sp>
      <p:sp>
        <p:nvSpPr>
          <p:cNvPr id="3" name="Content Placeholder 2"/>
          <p:cNvSpPr>
            <a:spLocks noGrp="1"/>
          </p:cNvSpPr>
          <p:nvPr>
            <p:ph idx="1"/>
          </p:nvPr>
        </p:nvSpPr>
        <p:spPr/>
        <p:txBody>
          <a:bodyPr/>
          <a:lstStyle/>
          <a:p>
            <a:r>
              <a:rPr lang="en-US" dirty="0" smtClean="0"/>
              <a:t>Create prototypes using the most appropriate technology for the phase of the design, the required fidelity of the prototype, and skill of the person creating the prototype.</a:t>
            </a:r>
          </a:p>
          <a:p>
            <a:r>
              <a:rPr lang="en-US" dirty="0" smtClean="0"/>
              <a:t>Use inspection evaluation results with caution.</a:t>
            </a:r>
          </a:p>
          <a:p>
            <a:r>
              <a:rPr lang="en-US" dirty="0" smtClean="0"/>
              <a:t>Beware of the ’evaluator effect’ when conducting inspection evaluations.</a:t>
            </a:r>
          </a:p>
          <a:p>
            <a:r>
              <a:rPr lang="en-US" dirty="0" smtClean="0"/>
              <a:t>Use appropriate automatic evaluation methods to conduct initial evaluations on Web sites.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- 4</a:t>
            </a:r>
            <a:endParaRPr lang="en-US" dirty="0"/>
          </a:p>
        </p:txBody>
      </p:sp>
      <p:sp>
        <p:nvSpPr>
          <p:cNvPr id="3" name="Content Placeholder 2"/>
          <p:cNvSpPr>
            <a:spLocks noGrp="1"/>
          </p:cNvSpPr>
          <p:nvPr>
            <p:ph idx="1"/>
          </p:nvPr>
        </p:nvSpPr>
        <p:spPr/>
        <p:txBody>
          <a:bodyPr/>
          <a:lstStyle/>
          <a:p>
            <a:r>
              <a:rPr lang="en-US" dirty="0" smtClean="0"/>
              <a:t>Use cognitive walkthroughs with caution.</a:t>
            </a:r>
          </a:p>
          <a:p>
            <a:r>
              <a:rPr lang="en-US" dirty="0" smtClean="0"/>
              <a:t>Testers can use either laboratory or remote usability testing because they both elicit similar results.</a:t>
            </a:r>
          </a:p>
          <a:p>
            <a:r>
              <a:rPr lang="en-US" dirty="0" smtClean="0"/>
              <a:t>Use severity ratings with caution.</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error</a:t>
            </a:r>
            <a:endParaRPr lang="en-US" dirty="0"/>
          </a:p>
        </p:txBody>
      </p:sp>
      <p:sp>
        <p:nvSpPr>
          <p:cNvPr id="3" name="Content Placeholder 2"/>
          <p:cNvSpPr>
            <a:spLocks noGrp="1"/>
          </p:cNvSpPr>
          <p:nvPr>
            <p:ph idx="1"/>
          </p:nvPr>
        </p:nvSpPr>
        <p:spPr/>
        <p:txBody>
          <a:bodyPr/>
          <a:lstStyle/>
          <a:p>
            <a:r>
              <a:rPr lang="en-US" dirty="0" smtClean="0"/>
              <a:t>Human error is more devastating in some situations than others.</a:t>
            </a:r>
          </a:p>
          <a:p>
            <a:r>
              <a:rPr lang="en-US" dirty="0" smtClean="0"/>
              <a:t>Aviation, nuclear power plants, emergency vehicle dispatch are a few examples.</a:t>
            </a:r>
          </a:p>
          <a:p>
            <a:r>
              <a:rPr lang="en-US" dirty="0" smtClean="0"/>
              <a:t>A system can be designed to reduce the probability of loss due to human error.</a:t>
            </a:r>
          </a:p>
          <a:p>
            <a:r>
              <a:rPr lang="en-US" dirty="0" smtClean="0"/>
              <a:t>It is a blend of safety (Module 4, Session 1) and usability engineering.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human error</a:t>
            </a:r>
            <a:endParaRPr lang="en-US" dirty="0"/>
          </a:p>
        </p:txBody>
      </p:sp>
      <p:sp>
        <p:nvSpPr>
          <p:cNvPr id="3" name="Content Placeholder 2"/>
          <p:cNvSpPr>
            <a:spLocks noGrp="1"/>
          </p:cNvSpPr>
          <p:nvPr>
            <p:ph idx="1"/>
          </p:nvPr>
        </p:nvSpPr>
        <p:spPr/>
        <p:txBody>
          <a:bodyPr/>
          <a:lstStyle/>
          <a:p>
            <a:r>
              <a:rPr lang="en-US" sz="2400" dirty="0" smtClean="0"/>
              <a:t>Error prevention </a:t>
            </a:r>
          </a:p>
          <a:p>
            <a:pPr lvl="1"/>
            <a:r>
              <a:rPr lang="en-US" sz="2000" dirty="0" smtClean="0"/>
              <a:t>take certain decisions out of the hands of humans</a:t>
            </a:r>
          </a:p>
          <a:p>
            <a:pPr lvl="1"/>
            <a:r>
              <a:rPr lang="en-US" sz="2000" dirty="0" smtClean="0"/>
              <a:t>GUI design and the use of wizards</a:t>
            </a:r>
          </a:p>
          <a:p>
            <a:r>
              <a:rPr lang="en-US" sz="2400" dirty="0" smtClean="0"/>
              <a:t>Spatial replication </a:t>
            </a:r>
          </a:p>
          <a:p>
            <a:pPr lvl="1"/>
            <a:r>
              <a:rPr lang="en-US" sz="2000" dirty="0" smtClean="0"/>
              <a:t>multiple representations of the same thing</a:t>
            </a:r>
          </a:p>
          <a:p>
            <a:pPr lvl="1"/>
            <a:r>
              <a:rPr lang="en-US" sz="2000" dirty="0" smtClean="0"/>
              <a:t>Majority voting</a:t>
            </a:r>
          </a:p>
          <a:p>
            <a:r>
              <a:rPr lang="en-US" sz="2400" dirty="0" smtClean="0"/>
              <a:t>Temporal replication</a:t>
            </a:r>
          </a:p>
          <a:p>
            <a:pPr lvl="1"/>
            <a:r>
              <a:rPr lang="en-US" sz="2000" dirty="0" smtClean="0"/>
              <a:t>repeat a display over time</a:t>
            </a:r>
          </a:p>
          <a:p>
            <a:pPr lvl="1"/>
            <a:r>
              <a:rPr lang="en-US" sz="2000" dirty="0" smtClean="0"/>
              <a:t>Can “fix” current state by rolling back to previous state</a:t>
            </a:r>
          </a:p>
          <a:p>
            <a:r>
              <a:rPr lang="en-US" sz="2400" dirty="0" smtClean="0"/>
              <a:t>Temporal replication with re-execution </a:t>
            </a:r>
          </a:p>
          <a:p>
            <a:pPr lvl="1"/>
            <a:r>
              <a:rPr lang="en-US" sz="2000" dirty="0" smtClean="0"/>
              <a:t>give the opportunity to redo an operation</a:t>
            </a:r>
          </a:p>
          <a:p>
            <a:pPr lvl="1"/>
            <a:r>
              <a:rPr lang="en-US" sz="2000" dirty="0" smtClean="0"/>
              <a:t>For example, “undo”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reliability analysis</a:t>
            </a:r>
            <a:endParaRPr lang="en-US" dirty="0"/>
          </a:p>
        </p:txBody>
      </p:sp>
      <p:sp>
        <p:nvSpPr>
          <p:cNvPr id="3" name="Content Placeholder 2"/>
          <p:cNvSpPr>
            <a:spLocks noGrp="1"/>
          </p:cNvSpPr>
          <p:nvPr>
            <p:ph idx="1"/>
          </p:nvPr>
        </p:nvSpPr>
        <p:spPr>
          <a:xfrm>
            <a:off x="457200" y="1600201"/>
            <a:ext cx="8229600" cy="2590800"/>
          </a:xfrm>
        </p:spPr>
        <p:txBody>
          <a:bodyPr/>
          <a:lstStyle/>
          <a:p>
            <a:r>
              <a:rPr lang="en-US" dirty="0" smtClean="0"/>
              <a:t>Calculating the reliability of human actions uses the same approaches as reliability of software or hardware.</a:t>
            </a:r>
          </a:p>
          <a:p>
            <a:r>
              <a:rPr lang="en-US" dirty="0" smtClean="0"/>
              <a:t>The reliability equation is very simple if the actions are independent, which often they are if the granularity is sufficiently large.</a:t>
            </a:r>
          </a:p>
          <a:p>
            <a:r>
              <a:rPr lang="en-US" dirty="0" smtClean="0"/>
              <a:t> Simply the product of the probabilities:</a:t>
            </a:r>
            <a:endParaRPr lang="en-US" dirty="0"/>
          </a:p>
        </p:txBody>
      </p:sp>
      <p:graphicFrame>
        <p:nvGraphicFramePr>
          <p:cNvPr id="5" name="Object 4"/>
          <p:cNvGraphicFramePr>
            <a:graphicFrameLocks noChangeAspect="1"/>
          </p:cNvGraphicFramePr>
          <p:nvPr/>
        </p:nvGraphicFramePr>
        <p:xfrm>
          <a:off x="2667000" y="5638800"/>
          <a:ext cx="3596640" cy="609600"/>
        </p:xfrm>
        <a:graphic>
          <a:graphicData uri="http://schemas.openxmlformats.org/presentationml/2006/ole">
            <p:oleObj spid="_x0000_s2051" name="Equation" r:id="rId3" imgW="1498320" imgH="25380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Shower at my London hotel</a:t>
            </a:r>
            <a:endParaRPr lang="en-US" dirty="0"/>
          </a:p>
        </p:txBody>
      </p:sp>
      <p:pic>
        <p:nvPicPr>
          <p:cNvPr id="4" name="Content Placeholder 3" descr="DSCN3701.JPG"/>
          <p:cNvPicPr>
            <a:picLocks noGrp="1" noChangeAspect="1"/>
          </p:cNvPicPr>
          <p:nvPr>
            <p:ph idx="1"/>
          </p:nvPr>
        </p:nvPicPr>
        <p:blipFill>
          <a:blip r:embed="rId2"/>
          <a:stretch>
            <a:fillRect/>
          </a:stretch>
        </p:blipFill>
        <p:spPr>
          <a:xfrm>
            <a:off x="5105400" y="1600200"/>
            <a:ext cx="3394472" cy="4525963"/>
          </a:xfrm>
        </p:spPr>
      </p:pic>
      <p:sp>
        <p:nvSpPr>
          <p:cNvPr id="5" name="Oval 4"/>
          <p:cNvSpPr/>
          <p:nvPr/>
        </p:nvSpPr>
        <p:spPr>
          <a:xfrm>
            <a:off x="6421636" y="1981200"/>
            <a:ext cx="990600" cy="609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6078736" y="3886200"/>
            <a:ext cx="990600" cy="609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6574036" y="4495800"/>
            <a:ext cx="990600" cy="609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6078736" y="4800600"/>
            <a:ext cx="990600" cy="609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1981200"/>
            <a:ext cx="4788490" cy="4524315"/>
          </a:xfrm>
          <a:prstGeom prst="rect">
            <a:avLst/>
          </a:prstGeom>
          <a:noFill/>
        </p:spPr>
        <p:txBody>
          <a:bodyPr wrap="none" rtlCol="0">
            <a:spAutoFit/>
          </a:bodyPr>
          <a:lstStyle/>
          <a:p>
            <a:r>
              <a:rPr lang="en-US" dirty="0" smtClean="0"/>
              <a:t>The idea is to control water flow to three </a:t>
            </a:r>
          </a:p>
          <a:p>
            <a:r>
              <a:rPr lang="en-US" dirty="0" smtClean="0"/>
              <a:t>outlets: the main faucet into the tub, a </a:t>
            </a:r>
          </a:p>
          <a:p>
            <a:r>
              <a:rPr lang="en-US" dirty="0" smtClean="0"/>
              <a:t>handheld spray </a:t>
            </a:r>
            <a:r>
              <a:rPr lang="en-US" dirty="0" smtClean="0"/>
              <a:t>nozzle, </a:t>
            </a:r>
            <a:r>
              <a:rPr lang="en-US" dirty="0" smtClean="0"/>
              <a:t>and a fixed rain</a:t>
            </a:r>
          </a:p>
          <a:p>
            <a:r>
              <a:rPr lang="en-US" dirty="0" smtClean="0"/>
              <a:t>forest </a:t>
            </a:r>
            <a:r>
              <a:rPr lang="en-US" dirty="0" smtClean="0"/>
              <a:t>nozzle, D.</a:t>
            </a:r>
            <a:endParaRPr lang="en-US" dirty="0" smtClean="0"/>
          </a:p>
          <a:p>
            <a:endParaRPr lang="en-US" dirty="0" smtClean="0"/>
          </a:p>
          <a:p>
            <a:r>
              <a:rPr lang="en-US" dirty="0" smtClean="0"/>
              <a:t>A turns on the water; B sets the temperature</a:t>
            </a:r>
          </a:p>
          <a:p>
            <a:r>
              <a:rPr lang="en-US" dirty="0" smtClean="0"/>
              <a:t>of the water. When C is in the position </a:t>
            </a:r>
          </a:p>
          <a:p>
            <a:r>
              <a:rPr lang="en-US" dirty="0" smtClean="0"/>
              <a:t>s</a:t>
            </a:r>
            <a:r>
              <a:rPr lang="en-US" dirty="0" smtClean="0"/>
              <a:t>hown </a:t>
            </a:r>
            <a:r>
              <a:rPr lang="en-US" dirty="0" smtClean="0"/>
              <a:t>the water only comes out of the main</a:t>
            </a:r>
          </a:p>
          <a:p>
            <a:r>
              <a:rPr lang="en-US" dirty="0" smtClean="0"/>
              <a:t>faucet, but once it is turned so that water </a:t>
            </a:r>
          </a:p>
          <a:p>
            <a:r>
              <a:rPr lang="en-US" dirty="0" smtClean="0"/>
              <a:t>comes out of the handheld turning A to the </a:t>
            </a:r>
          </a:p>
          <a:p>
            <a:r>
              <a:rPr lang="en-US" dirty="0" smtClean="0"/>
              <a:t>off position no longer turns off the water.</a:t>
            </a:r>
          </a:p>
          <a:p>
            <a:r>
              <a:rPr lang="en-US" dirty="0" smtClean="0"/>
              <a:t>C must be turned back to its original position </a:t>
            </a:r>
          </a:p>
          <a:p>
            <a:r>
              <a:rPr lang="en-US" dirty="0" smtClean="0"/>
              <a:t>in order for A to control the flow.</a:t>
            </a:r>
          </a:p>
          <a:p>
            <a:endParaRPr lang="en-US" dirty="0" smtClean="0"/>
          </a:p>
          <a:p>
            <a:r>
              <a:rPr lang="en-US" dirty="0" smtClean="0"/>
              <a:t>There may be other </a:t>
            </a:r>
            <a:r>
              <a:rPr lang="en-US" dirty="0" err="1" smtClean="0"/>
              <a:t>stateful</a:t>
            </a:r>
            <a:r>
              <a:rPr lang="en-US" dirty="0" smtClean="0"/>
              <a:t> behavior but I</a:t>
            </a:r>
          </a:p>
          <a:p>
            <a:r>
              <a:rPr lang="en-US" dirty="0" smtClean="0"/>
              <a:t>was only there three nights.</a:t>
            </a:r>
            <a:endParaRPr lang="en-US" dirty="0"/>
          </a:p>
        </p:txBody>
      </p:sp>
      <p:sp>
        <p:nvSpPr>
          <p:cNvPr id="11" name="TextBox 10"/>
          <p:cNvSpPr txBox="1"/>
          <p:nvPr/>
        </p:nvSpPr>
        <p:spPr>
          <a:xfrm>
            <a:off x="6730782" y="5225534"/>
            <a:ext cx="338554" cy="369332"/>
          </a:xfrm>
          <a:prstGeom prst="rect">
            <a:avLst/>
          </a:prstGeom>
          <a:noFill/>
        </p:spPr>
        <p:txBody>
          <a:bodyPr wrap="none" rtlCol="0">
            <a:spAutoFit/>
          </a:bodyPr>
          <a:lstStyle/>
          <a:p>
            <a:r>
              <a:rPr lang="en-US" dirty="0" smtClean="0">
                <a:solidFill>
                  <a:srgbClr val="FFFF00"/>
                </a:solidFill>
              </a:rPr>
              <a:t>A</a:t>
            </a:r>
            <a:endParaRPr lang="en-US" dirty="0">
              <a:solidFill>
                <a:srgbClr val="FFFF00"/>
              </a:solidFill>
            </a:endParaRPr>
          </a:p>
        </p:txBody>
      </p:sp>
      <p:sp>
        <p:nvSpPr>
          <p:cNvPr id="12" name="TextBox 11"/>
          <p:cNvSpPr txBox="1"/>
          <p:nvPr/>
        </p:nvSpPr>
        <p:spPr>
          <a:xfrm>
            <a:off x="7052459" y="4615934"/>
            <a:ext cx="338554" cy="369332"/>
          </a:xfrm>
          <a:prstGeom prst="rect">
            <a:avLst/>
          </a:prstGeom>
          <a:noFill/>
        </p:spPr>
        <p:txBody>
          <a:bodyPr wrap="none" rtlCol="0">
            <a:spAutoFit/>
          </a:bodyPr>
          <a:lstStyle/>
          <a:p>
            <a:r>
              <a:rPr lang="en-US" dirty="0" smtClean="0">
                <a:solidFill>
                  <a:srgbClr val="FFFF00"/>
                </a:solidFill>
              </a:rPr>
              <a:t>B</a:t>
            </a:r>
            <a:endParaRPr lang="en-US" dirty="0">
              <a:solidFill>
                <a:srgbClr val="FFFF00"/>
              </a:solidFill>
            </a:endParaRPr>
          </a:p>
        </p:txBody>
      </p:sp>
      <p:sp>
        <p:nvSpPr>
          <p:cNvPr id="13" name="TextBox 12"/>
          <p:cNvSpPr txBox="1"/>
          <p:nvPr/>
        </p:nvSpPr>
        <p:spPr>
          <a:xfrm>
            <a:off x="7052459" y="3886200"/>
            <a:ext cx="351378" cy="369332"/>
          </a:xfrm>
          <a:prstGeom prst="rect">
            <a:avLst/>
          </a:prstGeom>
          <a:noFill/>
        </p:spPr>
        <p:txBody>
          <a:bodyPr wrap="none" rtlCol="0">
            <a:spAutoFit/>
          </a:bodyPr>
          <a:lstStyle/>
          <a:p>
            <a:r>
              <a:rPr lang="en-US" dirty="0" smtClean="0">
                <a:solidFill>
                  <a:srgbClr val="FFFF00"/>
                </a:solidFill>
              </a:rPr>
              <a:t>C</a:t>
            </a:r>
            <a:endParaRPr lang="en-US" dirty="0">
              <a:solidFill>
                <a:srgbClr val="FFFF00"/>
              </a:solidFill>
            </a:endParaRPr>
          </a:p>
        </p:txBody>
      </p:sp>
      <p:sp>
        <p:nvSpPr>
          <p:cNvPr id="14" name="TextBox 13"/>
          <p:cNvSpPr txBox="1"/>
          <p:nvPr/>
        </p:nvSpPr>
        <p:spPr>
          <a:xfrm>
            <a:off x="7391013" y="1981200"/>
            <a:ext cx="351378" cy="369332"/>
          </a:xfrm>
          <a:prstGeom prst="rect">
            <a:avLst/>
          </a:prstGeom>
          <a:noFill/>
        </p:spPr>
        <p:txBody>
          <a:bodyPr wrap="none" rtlCol="0">
            <a:spAutoFit/>
          </a:bodyPr>
          <a:lstStyle/>
          <a:p>
            <a:r>
              <a:rPr lang="en-US" dirty="0" smtClean="0">
                <a:solidFill>
                  <a:srgbClr val="FFFF00"/>
                </a:solidFill>
              </a:rPr>
              <a:t>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of possible actions</a:t>
            </a:r>
            <a:endParaRPr lang="en-US" dirty="0"/>
          </a:p>
        </p:txBody>
      </p:sp>
      <p:sp>
        <p:nvSpPr>
          <p:cNvPr id="3" name="Content Placeholder 2"/>
          <p:cNvSpPr>
            <a:spLocks noGrp="1"/>
          </p:cNvSpPr>
          <p:nvPr>
            <p:ph idx="1"/>
          </p:nvPr>
        </p:nvSpPr>
        <p:spPr>
          <a:xfrm>
            <a:off x="304801" y="1600200"/>
            <a:ext cx="3686174" cy="4525963"/>
          </a:xfrm>
        </p:spPr>
        <p:txBody>
          <a:bodyPr/>
          <a:lstStyle/>
          <a:p>
            <a:pPr marL="0" indent="0">
              <a:spcBef>
                <a:spcPts val="0"/>
              </a:spcBef>
              <a:buNone/>
            </a:pPr>
            <a:r>
              <a:rPr lang="en-US" dirty="0" smtClean="0"/>
              <a:t>This is one approach to computing the reliabilities for a set of scenarios. </a:t>
            </a:r>
          </a:p>
          <a:p>
            <a:pPr marL="0" indent="0">
              <a:spcBef>
                <a:spcPts val="0"/>
              </a:spcBef>
              <a:buNone/>
            </a:pPr>
            <a:endParaRPr lang="en-US" dirty="0" smtClean="0"/>
          </a:p>
          <a:p>
            <a:pPr marL="0" indent="0">
              <a:spcBef>
                <a:spcPts val="0"/>
              </a:spcBef>
              <a:buNone/>
            </a:pPr>
            <a:r>
              <a:rPr lang="en-US" dirty="0" smtClean="0"/>
              <a:t>Each scenario is a trace through the tree. </a:t>
            </a:r>
            <a:endParaRPr lang="en-US" dirty="0"/>
          </a:p>
        </p:txBody>
      </p:sp>
      <p:pic>
        <p:nvPicPr>
          <p:cNvPr id="1026" name="Picture 2"/>
          <p:cNvPicPr>
            <a:picLocks noChangeAspect="1" noChangeArrowheads="1"/>
          </p:cNvPicPr>
          <p:nvPr/>
        </p:nvPicPr>
        <p:blipFill>
          <a:blip r:embed="rId2"/>
          <a:srcRect/>
          <a:stretch>
            <a:fillRect/>
          </a:stretch>
        </p:blipFill>
        <p:spPr bwMode="auto">
          <a:xfrm>
            <a:off x="3990975" y="1662113"/>
            <a:ext cx="4695825"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Recovering from an error</a:t>
            </a:r>
            <a:endParaRPr lang="en-US" dirty="0"/>
          </a:p>
        </p:txBody>
      </p:sp>
      <p:sp>
        <p:nvSpPr>
          <p:cNvPr id="3" name="Content Placeholder 2"/>
          <p:cNvSpPr>
            <a:spLocks noGrp="1"/>
          </p:cNvSpPr>
          <p:nvPr>
            <p:ph idx="1"/>
          </p:nvPr>
        </p:nvSpPr>
        <p:spPr>
          <a:xfrm>
            <a:off x="457200" y="1600201"/>
            <a:ext cx="8229600" cy="2362200"/>
          </a:xfrm>
        </p:spPr>
        <p:txBody>
          <a:bodyPr/>
          <a:lstStyle/>
          <a:p>
            <a:r>
              <a:rPr lang="en-US" dirty="0" smtClean="0"/>
              <a:t>A device may refuse to accept invalid data.</a:t>
            </a:r>
          </a:p>
          <a:p>
            <a:r>
              <a:rPr lang="en-US" dirty="0" smtClean="0"/>
              <a:t>A device may go into a special mode (blinking lights) and allow re-entry.</a:t>
            </a:r>
          </a:p>
          <a:p>
            <a:r>
              <a:rPr lang="en-US" dirty="0" smtClean="0"/>
              <a:t>If an error is made at a rate, a, and recovered at a rate of (1-b), then the probability of is now a*b.</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devices</a:t>
            </a:r>
            <a:endParaRPr lang="en-US" dirty="0"/>
          </a:p>
        </p:txBody>
      </p:sp>
      <p:sp>
        <p:nvSpPr>
          <p:cNvPr id="3" name="Content Placeholder 2"/>
          <p:cNvSpPr>
            <a:spLocks noGrp="1"/>
          </p:cNvSpPr>
          <p:nvPr>
            <p:ph idx="1"/>
          </p:nvPr>
        </p:nvSpPr>
        <p:spPr>
          <a:xfrm>
            <a:off x="457200" y="1417638"/>
            <a:ext cx="4724400" cy="4708525"/>
          </a:xfrm>
        </p:spPr>
        <p:txBody>
          <a:bodyPr/>
          <a:lstStyle/>
          <a:p>
            <a:r>
              <a:rPr lang="en-US" sz="2800" dirty="0" smtClean="0"/>
              <a:t>Metaphor – the interface is a metaphor for the real world</a:t>
            </a:r>
          </a:p>
          <a:p>
            <a:r>
              <a:rPr lang="en-US" sz="2800" dirty="0" smtClean="0"/>
              <a:t>The greater the difference between the real world and the computer world the more errors and less productivity</a:t>
            </a:r>
          </a:p>
          <a:p>
            <a:r>
              <a:rPr lang="en-US" sz="2800" dirty="0" smtClean="0"/>
              <a:t>Devices such as </a:t>
            </a:r>
            <a:r>
              <a:rPr lang="en-US" sz="2800" dirty="0" err="1" smtClean="0"/>
              <a:t>exo</a:t>
            </a:r>
            <a:r>
              <a:rPr lang="en-US" sz="2800" dirty="0" smtClean="0"/>
              <a:t>-skeleton gloves stay very close to the natural action of reality.</a:t>
            </a:r>
            <a:endParaRPr lang="en-US" sz="2800" dirty="0"/>
          </a:p>
        </p:txBody>
      </p:sp>
      <p:pic>
        <p:nvPicPr>
          <p:cNvPr id="5122" name="Picture 2"/>
          <p:cNvPicPr>
            <a:picLocks noChangeAspect="1" noChangeArrowheads="1"/>
          </p:cNvPicPr>
          <p:nvPr/>
        </p:nvPicPr>
        <p:blipFill>
          <a:blip r:embed="rId2"/>
          <a:srcRect/>
          <a:stretch>
            <a:fillRect/>
          </a:stretch>
        </p:blipFill>
        <p:spPr bwMode="auto">
          <a:xfrm>
            <a:off x="5334000" y="3448050"/>
            <a:ext cx="3810000"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Devices</a:t>
            </a:r>
            <a:endParaRPr lang="en-US" dirty="0"/>
          </a:p>
        </p:txBody>
      </p:sp>
      <p:sp>
        <p:nvSpPr>
          <p:cNvPr id="3" name="Content Placeholder 2"/>
          <p:cNvSpPr>
            <a:spLocks noGrp="1"/>
          </p:cNvSpPr>
          <p:nvPr>
            <p:ph idx="1"/>
          </p:nvPr>
        </p:nvSpPr>
        <p:spPr/>
        <p:txBody>
          <a:bodyPr/>
          <a:lstStyle/>
          <a:p>
            <a:r>
              <a:rPr lang="en-US" dirty="0" smtClean="0"/>
              <a:t>Movements within the field are detected and input into </a:t>
            </a:r>
            <a:endParaRPr lang="en-US" dirty="0"/>
          </a:p>
        </p:txBody>
      </p:sp>
      <p:pic>
        <p:nvPicPr>
          <p:cNvPr id="9218" name="Picture 2"/>
          <p:cNvPicPr>
            <a:picLocks noChangeAspect="1" noChangeArrowheads="1"/>
          </p:cNvPicPr>
          <p:nvPr/>
        </p:nvPicPr>
        <p:blipFill>
          <a:blip r:embed="rId2"/>
          <a:srcRect/>
          <a:stretch>
            <a:fillRect/>
          </a:stretch>
        </p:blipFill>
        <p:spPr bwMode="auto">
          <a:xfrm>
            <a:off x="3429000" y="3057525"/>
            <a:ext cx="5715000"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human part of a system is the least predictable and controllable.</a:t>
            </a:r>
          </a:p>
          <a:p>
            <a:r>
              <a:rPr lang="en-US" dirty="0" smtClean="0"/>
              <a:t>There are a large number of guidelines and a growing array of devices for human computer interaction.</a:t>
            </a:r>
          </a:p>
          <a:p>
            <a:r>
              <a:rPr lang="en-US" dirty="0" smtClean="0"/>
              <a:t>The SE may have access to experts in the area but still has responsibility for producing a usable system.</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800" dirty="0" smtClean="0"/>
              <a:t>One widely used source for estimates of human error probabilities is the nuclear power industry.</a:t>
            </a:r>
          </a:p>
          <a:p>
            <a:r>
              <a:rPr lang="en-US" sz="1800" dirty="0" smtClean="0"/>
              <a:t>EPRI/NRC-RES Fire Human Reliability Analysis Guidelines</a:t>
            </a:r>
          </a:p>
          <a:p>
            <a:r>
              <a:rPr lang="en-US" sz="1800" dirty="0" smtClean="0">
                <a:hlinkClick r:id="rId2"/>
              </a:rPr>
              <a:t>http://www.nrc.gov/reading-rm/doc-collections/nuregs/staff/sr1921/sr1921.pdf</a:t>
            </a:r>
            <a:endParaRPr lang="en-US" sz="1800" dirty="0" smtClean="0"/>
          </a:p>
          <a:p>
            <a:r>
              <a:rPr lang="en-US" sz="1800" dirty="0" smtClean="0"/>
              <a:t>Also their technique uses a set of worksheets  </a:t>
            </a:r>
          </a:p>
          <a:p>
            <a:r>
              <a:rPr lang="en-US" sz="1800" dirty="0" smtClean="0">
                <a:hlinkClick r:id="rId3"/>
              </a:rPr>
              <a:t>http://www.nrc.gov/reading-rm/doc collections/</a:t>
            </a:r>
            <a:r>
              <a:rPr lang="en-US" sz="1800" dirty="0" err="1" smtClean="0">
                <a:hlinkClick r:id="rId3"/>
              </a:rPr>
              <a:t>nuregs</a:t>
            </a:r>
            <a:r>
              <a:rPr lang="en-US" sz="1800" dirty="0" smtClean="0">
                <a:hlinkClick r:id="rId3"/>
              </a:rPr>
              <a:t>/ contract/ cr6883/ cr6883.pdf</a:t>
            </a:r>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457200" y="1600200"/>
            <a:ext cx="8382000" cy="4525963"/>
          </a:xfrm>
        </p:spPr>
        <p:txBody>
          <a:bodyPr/>
          <a:lstStyle/>
          <a:p>
            <a:r>
              <a:rPr lang="en-US" sz="2400" dirty="0" smtClean="0"/>
              <a:t>Human factors engineering is the discipline that studies human-system interfaces and interactions and provides requirements, standards, and guidelines to ensure the entire system can function as designed with effective accommodation of the human component [NASA SE Handbook].</a:t>
            </a:r>
          </a:p>
          <a:p>
            <a:r>
              <a:rPr lang="en-US" sz="2400" dirty="0" smtClean="0">
                <a:hlinkClick r:id="rId2"/>
              </a:rPr>
              <a:t>http://www.hf.faa.gov/docs/508/docs/cami/0117.pdf</a:t>
            </a:r>
            <a:endParaRPr lang="en-US" sz="2400" dirty="0" smtClean="0"/>
          </a:p>
          <a:p>
            <a:r>
              <a:rPr lang="en-US" sz="2400" dirty="0" smtClean="0"/>
              <a:t>There are several </a:t>
            </a:r>
            <a:r>
              <a:rPr lang="en-US" sz="2400" dirty="0" err="1" smtClean="0"/>
              <a:t>urls</a:t>
            </a:r>
            <a:r>
              <a:rPr lang="en-US" sz="2400" dirty="0" smtClean="0"/>
              <a:t> in this module. They are just in case you want more information.</a:t>
            </a:r>
          </a:p>
          <a:p>
            <a:r>
              <a:rPr lang="en-US" sz="2400" dirty="0" smtClean="0"/>
              <a:t>The SE allocates responsibilities to hardware, software, and humans. This module is about the case when the allocation is made to the human.</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a:t>
            </a:r>
            <a:endParaRPr lang="en-US" dirty="0"/>
          </a:p>
        </p:txBody>
      </p:sp>
      <p:sp>
        <p:nvSpPr>
          <p:cNvPr id="3" name="Content Placeholder 2"/>
          <p:cNvSpPr>
            <a:spLocks noGrp="1"/>
          </p:cNvSpPr>
          <p:nvPr>
            <p:ph idx="1"/>
          </p:nvPr>
        </p:nvSpPr>
        <p:spPr/>
        <p:txBody>
          <a:bodyPr/>
          <a:lstStyle/>
          <a:p>
            <a:r>
              <a:rPr lang="en-US" sz="2400" dirty="0" smtClean="0"/>
              <a:t>In early 2001, Microsoft suffered a nearly 24-hour outage in its Web properties as a result of a human error made while configuring a name resolution system. </a:t>
            </a:r>
          </a:p>
          <a:p>
            <a:r>
              <a:rPr lang="en-US" sz="2400" dirty="0" smtClean="0"/>
              <a:t>Later that year, an hour of trading on the </a:t>
            </a:r>
            <a:r>
              <a:rPr lang="en-US" sz="2400" dirty="0" err="1" smtClean="0"/>
              <a:t>Nasdaq</a:t>
            </a:r>
            <a:r>
              <a:rPr lang="en-US" sz="2400" dirty="0" smtClean="0"/>
              <a:t> stock exchange was disrupted because of a technician’s mistake while testing a development system.</a:t>
            </a:r>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- 2</a:t>
            </a:r>
            <a:endParaRPr lang="en-US" dirty="0"/>
          </a:p>
        </p:txBody>
      </p:sp>
      <p:sp>
        <p:nvSpPr>
          <p:cNvPr id="3" name="Content Placeholder 2"/>
          <p:cNvSpPr>
            <a:spLocks noGrp="1"/>
          </p:cNvSpPr>
          <p:nvPr>
            <p:ph idx="1"/>
          </p:nvPr>
        </p:nvSpPr>
        <p:spPr/>
        <p:txBody>
          <a:bodyPr/>
          <a:lstStyle/>
          <a:p>
            <a:r>
              <a:rPr lang="en-US" sz="2400" dirty="0" smtClean="0"/>
              <a:t>Three Mile Island</a:t>
            </a:r>
          </a:p>
          <a:p>
            <a:r>
              <a:rPr lang="en-US" sz="2400" dirty="0" smtClean="0"/>
              <a:t>March 28</a:t>
            </a:r>
            <a:r>
              <a:rPr lang="en-US" sz="2400" baseline="30000" dirty="0" smtClean="0"/>
              <a:t>th</a:t>
            </a:r>
            <a:r>
              <a:rPr lang="en-US" sz="2400" dirty="0" smtClean="0"/>
              <a:t>, 1979 </a:t>
            </a:r>
          </a:p>
          <a:p>
            <a:r>
              <a:rPr lang="en-US" sz="2400" dirty="0" smtClean="0"/>
              <a:t>Main </a:t>
            </a:r>
            <a:r>
              <a:rPr lang="en-US" sz="2400" dirty="0" err="1" smtClean="0"/>
              <a:t>feedwater</a:t>
            </a:r>
            <a:r>
              <a:rPr lang="en-US" sz="2400" dirty="0" smtClean="0"/>
              <a:t> pump failure, caused reactor to shut down </a:t>
            </a:r>
          </a:p>
          <a:p>
            <a:pPr lvl="1"/>
            <a:r>
              <a:rPr lang="en-US" sz="2400" dirty="0" smtClean="0"/>
              <a:t>Relief valve opened to reduce pressure but became stuck in the open position </a:t>
            </a:r>
          </a:p>
          <a:p>
            <a:pPr lvl="1"/>
            <a:r>
              <a:rPr lang="en-US" sz="2400" dirty="0" smtClean="0"/>
              <a:t>No indication to controllers </a:t>
            </a:r>
          </a:p>
          <a:p>
            <a:r>
              <a:rPr lang="en-US" sz="2400" dirty="0" smtClean="0"/>
              <a:t>Valve failure led to a loss of reactant coolant water </a:t>
            </a:r>
          </a:p>
          <a:p>
            <a:r>
              <a:rPr lang="en-US" sz="2400" dirty="0" smtClean="0"/>
              <a:t>No instrument showed the coolant level in the reactor</a:t>
            </a:r>
          </a:p>
          <a:p>
            <a:r>
              <a:rPr lang="en-US" sz="2400" dirty="0" smtClean="0"/>
              <a:t>Operators thought relief valve closed &amp; water level too high </a:t>
            </a:r>
          </a:p>
          <a:p>
            <a:r>
              <a:rPr lang="en-US" sz="2400" dirty="0" smtClean="0"/>
              <a:t>High stress </a:t>
            </a:r>
          </a:p>
          <a:p>
            <a:pPr>
              <a:buNone/>
            </a:pPr>
            <a:r>
              <a:rPr lang="en-US" sz="2400" dirty="0" smtClean="0"/>
              <a:t>	– Overrode emergency relief pump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- 3</a:t>
            </a:r>
            <a:endParaRPr lang="en-US" dirty="0"/>
          </a:p>
        </p:txBody>
      </p:sp>
      <p:sp>
        <p:nvSpPr>
          <p:cNvPr id="3" name="Content Placeholder 2"/>
          <p:cNvSpPr>
            <a:spLocks noGrp="1"/>
          </p:cNvSpPr>
          <p:nvPr>
            <p:ph idx="1"/>
          </p:nvPr>
        </p:nvSpPr>
        <p:spPr/>
        <p:txBody>
          <a:bodyPr/>
          <a:lstStyle/>
          <a:p>
            <a:r>
              <a:rPr lang="en-US" dirty="0" smtClean="0"/>
              <a:t>System worked as designed, automation worked correctly </a:t>
            </a:r>
          </a:p>
          <a:p>
            <a:r>
              <a:rPr lang="en-US" dirty="0" smtClean="0"/>
              <a:t>Confirmation bias: people seek out information to confirm a prior belief and discount information that does not support this belief </a:t>
            </a:r>
          </a:p>
          <a:p>
            <a:r>
              <a:rPr lang="en-US" dirty="0" smtClean="0"/>
              <a:t>Operators selectively filtered out data from other gauges to support their hypothesis that coolant level was too high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factors</a:t>
            </a:r>
            <a:endParaRPr lang="en-US" dirty="0"/>
          </a:p>
        </p:txBody>
      </p:sp>
      <p:sp>
        <p:nvSpPr>
          <p:cNvPr id="3" name="Content Placeholder 2"/>
          <p:cNvSpPr>
            <a:spLocks noGrp="1"/>
          </p:cNvSpPr>
          <p:nvPr>
            <p:ph idx="1"/>
          </p:nvPr>
        </p:nvSpPr>
        <p:spPr>
          <a:xfrm>
            <a:off x="457200" y="1600201"/>
            <a:ext cx="8229600" cy="3200400"/>
          </a:xfrm>
        </p:spPr>
        <p:txBody>
          <a:bodyPr/>
          <a:lstStyle/>
          <a:p>
            <a:r>
              <a:rPr lang="en-US" dirty="0" smtClean="0"/>
              <a:t>This is the design discipline that maps the capabilities, biases, and limitations of humans into the system design.</a:t>
            </a:r>
          </a:p>
          <a:p>
            <a:r>
              <a:rPr lang="en-US" dirty="0" smtClean="0"/>
              <a:t>For example, unless you are a thirteen year old girl this is an unacceptable keyboard for rapid, accurate data entry.</a:t>
            </a:r>
          </a:p>
          <a:p>
            <a:endParaRPr lang="en-US" dirty="0"/>
          </a:p>
        </p:txBody>
      </p:sp>
      <p:pic>
        <p:nvPicPr>
          <p:cNvPr id="4099" name="Picture 3"/>
          <p:cNvPicPr>
            <a:picLocks noChangeAspect="1" noChangeArrowheads="1"/>
          </p:cNvPicPr>
          <p:nvPr/>
        </p:nvPicPr>
        <p:blipFill>
          <a:blip r:embed="rId2"/>
          <a:srcRect/>
          <a:stretch>
            <a:fillRect/>
          </a:stretch>
        </p:blipFill>
        <p:spPr bwMode="auto">
          <a:xfrm>
            <a:off x="6334125" y="4648200"/>
            <a:ext cx="2352675"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ilities</a:t>
            </a:r>
            <a:r>
              <a:rPr lang="en-US" dirty="0" smtClean="0"/>
              <a:t>”</a:t>
            </a:r>
            <a:endParaRPr lang="en-US" dirty="0"/>
          </a:p>
        </p:txBody>
      </p:sp>
      <p:sp>
        <p:nvSpPr>
          <p:cNvPr id="3" name="Content Placeholder 2"/>
          <p:cNvSpPr>
            <a:spLocks noGrp="1"/>
          </p:cNvSpPr>
          <p:nvPr>
            <p:ph idx="1"/>
          </p:nvPr>
        </p:nvSpPr>
        <p:spPr/>
        <p:txBody>
          <a:bodyPr/>
          <a:lstStyle/>
          <a:p>
            <a:r>
              <a:rPr lang="en-US" sz="2400" dirty="0" smtClean="0"/>
              <a:t>We have talked about a variety of quality attributes that drive architecture design.</a:t>
            </a:r>
          </a:p>
          <a:p>
            <a:r>
              <a:rPr lang="en-US" sz="2400" dirty="0" smtClean="0"/>
              <a:t>For the displays that are part of a product here are some more related to humans:</a:t>
            </a:r>
          </a:p>
          <a:p>
            <a:pPr lvl="1"/>
            <a:r>
              <a:rPr lang="en-US" sz="2400" dirty="0" smtClean="0"/>
              <a:t>Visibility</a:t>
            </a:r>
            <a:r>
              <a:rPr lang="en-US" sz="2000" dirty="0" smtClean="0"/>
              <a:t> </a:t>
            </a:r>
          </a:p>
          <a:p>
            <a:pPr lvl="1"/>
            <a:r>
              <a:rPr lang="en-US" sz="2400" dirty="0" smtClean="0"/>
              <a:t>Conspicuousness: Ability to attract attention and </a:t>
            </a:r>
            <a:r>
              <a:rPr lang="en-US" sz="2400" dirty="0" err="1" smtClean="0"/>
              <a:t>distinguishability</a:t>
            </a:r>
            <a:r>
              <a:rPr lang="en-US" sz="2400" dirty="0" smtClean="0"/>
              <a:t> from background interference and distraction </a:t>
            </a:r>
          </a:p>
          <a:p>
            <a:pPr lvl="1"/>
            <a:r>
              <a:rPr lang="en-US" sz="2400" dirty="0" smtClean="0"/>
              <a:t>Legibility </a:t>
            </a:r>
          </a:p>
          <a:p>
            <a:pPr lvl="1"/>
            <a:r>
              <a:rPr lang="en-US" sz="2400" dirty="0" smtClean="0"/>
              <a:t>Interpretability: Meaningfulness to the intended observer within the environment </a:t>
            </a:r>
          </a:p>
          <a:p>
            <a:pPr lv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8227</TotalTime>
  <Words>2203</Words>
  <Application>Microsoft Office PowerPoint</Application>
  <PresentationFormat>On-screen Show (4:3)</PresentationFormat>
  <Paragraphs>212</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syse802Template</vt:lpstr>
      <vt:lpstr>Equation</vt:lpstr>
      <vt:lpstr>SYSE 802</vt:lpstr>
      <vt:lpstr>Session Objective</vt:lpstr>
      <vt:lpstr>Shower at my London hotel</vt:lpstr>
      <vt:lpstr>Definitions</vt:lpstr>
      <vt:lpstr>What happens?</vt:lpstr>
      <vt:lpstr>What happens? - 2</vt:lpstr>
      <vt:lpstr>What happens? - 3</vt:lpstr>
      <vt:lpstr>Human factors</vt:lpstr>
      <vt:lpstr>More “ilities”</vt:lpstr>
      <vt:lpstr>Slide 10</vt:lpstr>
      <vt:lpstr>Functional allocation</vt:lpstr>
      <vt:lpstr>Adaptability</vt:lpstr>
      <vt:lpstr>Cognitive Task Analysis</vt:lpstr>
      <vt:lpstr>Cognitive Task Analysis - 2</vt:lpstr>
      <vt:lpstr>Design for maintainability</vt:lpstr>
      <vt:lpstr>Design for maintainability - 2</vt:lpstr>
      <vt:lpstr>Design for maintainability - 3</vt:lpstr>
      <vt:lpstr>Man Machine Interface Design Principles</vt:lpstr>
      <vt:lpstr>Man Machine Interface Design Principles - 2</vt:lpstr>
      <vt:lpstr>Man Machine Interface Design Principles - 3</vt:lpstr>
      <vt:lpstr>Design for usability</vt:lpstr>
      <vt:lpstr>Design for usability - 2</vt:lpstr>
      <vt:lpstr>Usability testing</vt:lpstr>
      <vt:lpstr>Usability testing - 2</vt:lpstr>
      <vt:lpstr>Usability testing - 3</vt:lpstr>
      <vt:lpstr>Usability testing - 4</vt:lpstr>
      <vt:lpstr>Human error</vt:lpstr>
      <vt:lpstr>Handling human error</vt:lpstr>
      <vt:lpstr>Human reliability analysis</vt:lpstr>
      <vt:lpstr>Tree of possible actions</vt:lpstr>
      <vt:lpstr>Recovering from an error</vt:lpstr>
      <vt:lpstr>Interaction devices</vt:lpstr>
      <vt:lpstr>Devices</vt:lpstr>
      <vt:lpstr>Summary</vt:lpstr>
      <vt:lpstr>Sources</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McGregor</cp:lastModifiedBy>
  <cp:revision>29</cp:revision>
  <dcterms:created xsi:type="dcterms:W3CDTF">2010-11-16T13:16:59Z</dcterms:created>
  <dcterms:modified xsi:type="dcterms:W3CDTF">2010-11-22T14:05:24Z</dcterms:modified>
</cp:coreProperties>
</file>